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4"/>
    <p:sldMasterId id="2147483692" r:id="rId5"/>
    <p:sldMasterId id="2147483704" r:id="rId6"/>
    <p:sldMasterId id="2147483698" r:id="rId7"/>
    <p:sldMasterId id="2147483731" r:id="rId8"/>
  </p:sldMasterIdLst>
  <p:notesMasterIdLst>
    <p:notesMasterId r:id="rId31"/>
  </p:notesMasterIdLst>
  <p:sldIdLst>
    <p:sldId id="2880" r:id="rId9"/>
    <p:sldId id="2887" r:id="rId10"/>
    <p:sldId id="2882" r:id="rId11"/>
    <p:sldId id="2886" r:id="rId12"/>
    <p:sldId id="2923" r:id="rId13"/>
    <p:sldId id="2930" r:id="rId14"/>
    <p:sldId id="2924" r:id="rId15"/>
    <p:sldId id="2934" r:id="rId16"/>
    <p:sldId id="2925" r:id="rId17"/>
    <p:sldId id="2926" r:id="rId18"/>
    <p:sldId id="2931" r:id="rId19"/>
    <p:sldId id="2927" r:id="rId20"/>
    <p:sldId id="2935" r:id="rId21"/>
    <p:sldId id="2928" r:id="rId22"/>
    <p:sldId id="2932" r:id="rId23"/>
    <p:sldId id="2938" r:id="rId24"/>
    <p:sldId id="2937" r:id="rId25"/>
    <p:sldId id="2936" r:id="rId26"/>
    <p:sldId id="2939" r:id="rId27"/>
    <p:sldId id="2933" r:id="rId28"/>
    <p:sldId id="2929" r:id="rId29"/>
    <p:sldId id="2920" r:id="rId30"/>
  </p:sldIdLst>
  <p:sldSz cx="178816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rie Eidem" initials="CE" lastIdx="6" clrIdx="0">
    <p:extLst>
      <p:ext uri="{19B8F6BF-5375-455C-9EA6-DF929625EA0E}">
        <p15:presenceInfo xmlns:p15="http://schemas.microsoft.com/office/powerpoint/2012/main" userId="S::ceidem@bbins.com::ad723645-0376-466b-8ea9-9fd3dd25cefa" providerId="AD"/>
      </p:ext>
    </p:extLst>
  </p:cmAuthor>
  <p:cmAuthor id="2" name="Rachel Fred" initials="RF" lastIdx="21" clrIdx="1">
    <p:extLst>
      <p:ext uri="{19B8F6BF-5375-455C-9EA6-DF929625EA0E}">
        <p15:presenceInfo xmlns:p15="http://schemas.microsoft.com/office/powerpoint/2012/main" userId="S::Rfred@bbins.com::38636d0d-0b41-42de-8e69-bf2c20a3005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BFB"/>
    <a:srgbClr val="F3F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5A2CA6-B449-452A-9700-A7E9118DE3B3}" v="2" dt="2023-10-30T19:22:35.5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34" d="100"/>
          <a:sy n="34" d="100"/>
        </p:scale>
        <p:origin x="96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commentAuthors" Target="commentAuthor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870444-F874-4D1A-8B04-BF74C964A3D9}" type="datetimeFigureOut">
              <a:rPr lang="en-US" smtClean="0"/>
              <a:t>10/31/2023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DBD19B-79F7-4422-AB54-C298F2025CAF}" type="slidenum">
              <a:rPr lang="en-US" smtClean="0"/>
              <a:t>‹#›</a:t>
            </a:fld>
            <a:endParaRPr lang="en-US"/>
          </a:p>
        </p:txBody>
      </p:sp>
    </p:spTree>
    <p:extLst>
      <p:ext uri="{BB962C8B-B14F-4D97-AF65-F5344CB8AC3E}">
        <p14:creationId xmlns:p14="http://schemas.microsoft.com/office/powerpoint/2010/main" val="941726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551F2D8-2973-F749-B25F-E974CDED5D9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53428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9D9B3-71FC-431E-A847-4AEC0F2E90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FDE66A-E664-4694-801D-80D9185099DE}"/>
              </a:ext>
            </a:extLst>
          </p:cNvPr>
          <p:cNvSpPr>
            <a:spLocks noGrp="1"/>
          </p:cNvSpPr>
          <p:nvPr>
            <p:ph idx="1"/>
          </p:nvPr>
        </p:nvSpPr>
        <p:spPr/>
        <p:txBody>
          <a:bodyPr/>
          <a:lstStyle>
            <a:lvl2pPr marL="1005863" indent="-335288">
              <a:buFont typeface="Arial" panose="020B060402020202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D7DA0996-6139-45BC-A300-0B65DDB58D10}"/>
              </a:ext>
            </a:extLst>
          </p:cNvPr>
          <p:cNvSpPr>
            <a:spLocks noGrp="1"/>
          </p:cNvSpPr>
          <p:nvPr>
            <p:ph type="sldNum" sz="quarter" idx="12"/>
          </p:nvPr>
        </p:nvSpPr>
        <p:spPr/>
        <p:txBody>
          <a:bodyPr/>
          <a:lstStyle>
            <a:lvl1pPr>
              <a:defRPr spc="100" baseline="0"/>
            </a:lvl1pPr>
          </a:lstStyle>
          <a:p>
            <a:r>
              <a:rPr lang="en-US"/>
              <a:t> BROWN &amp; BROWN  |  </a:t>
            </a:r>
            <a:fld id="{0BDBB283-31B7-430F-95E5-02359FF226F2}" type="slidenum">
              <a:rPr lang="en-US" smtClean="0"/>
              <a:pPr/>
              <a:t>‹#›</a:t>
            </a:fld>
            <a:endParaRPr lang="en-US"/>
          </a:p>
        </p:txBody>
      </p:sp>
    </p:spTree>
    <p:extLst>
      <p:ext uri="{BB962C8B-B14F-4D97-AF65-F5344CB8AC3E}">
        <p14:creationId xmlns:p14="http://schemas.microsoft.com/office/powerpoint/2010/main" val="3567205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546A4-B5F0-42C7-A285-3E157CB01D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FDDFE5-A5B8-412A-8993-B73A8C0F2217}"/>
              </a:ext>
            </a:extLst>
          </p:cNvPr>
          <p:cNvSpPr>
            <a:spLocks noGrp="1"/>
          </p:cNvSpPr>
          <p:nvPr>
            <p:ph sz="half" idx="1"/>
          </p:nvPr>
        </p:nvSpPr>
        <p:spPr>
          <a:xfrm>
            <a:off x="956169" y="1803400"/>
            <a:ext cx="7599680" cy="72561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313F3C-1C34-46A4-9AE9-DC0B77DEFBDA}"/>
              </a:ext>
            </a:extLst>
          </p:cNvPr>
          <p:cNvSpPr>
            <a:spLocks noGrp="1"/>
          </p:cNvSpPr>
          <p:nvPr>
            <p:ph sz="half" idx="2"/>
          </p:nvPr>
        </p:nvSpPr>
        <p:spPr>
          <a:xfrm>
            <a:off x="9052560" y="1803400"/>
            <a:ext cx="7599680" cy="72561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A884B0E1-C222-4A6E-8ECE-6F18BFE24A1B}"/>
              </a:ext>
            </a:extLst>
          </p:cNvPr>
          <p:cNvSpPr>
            <a:spLocks noGrp="1"/>
          </p:cNvSpPr>
          <p:nvPr>
            <p:ph type="sldNum" sz="quarter" idx="12"/>
          </p:nvPr>
        </p:nvSpPr>
        <p:spPr/>
        <p:txBody>
          <a:bodyPr/>
          <a:lstStyle/>
          <a:p>
            <a:r>
              <a:rPr lang="en-US"/>
              <a:t> BROWN &amp; BROWN  |  </a:t>
            </a:r>
            <a:fld id="{0BDBB283-31B7-430F-95E5-02359FF226F2}" type="slidenum">
              <a:rPr lang="en-US" smtClean="0"/>
              <a:pPr/>
              <a:t>‹#›</a:t>
            </a:fld>
            <a:endParaRPr lang="en-US"/>
          </a:p>
        </p:txBody>
      </p:sp>
    </p:spTree>
    <p:extLst>
      <p:ext uri="{BB962C8B-B14F-4D97-AF65-F5344CB8AC3E}">
        <p14:creationId xmlns:p14="http://schemas.microsoft.com/office/powerpoint/2010/main" val="3958807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6175E-AF86-4FE3-B845-CB47E04FA6C4}"/>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FD34ACB3-C0E1-4CFA-8DED-27A5687DB318}"/>
              </a:ext>
            </a:extLst>
          </p:cNvPr>
          <p:cNvSpPr>
            <a:spLocks noGrp="1"/>
          </p:cNvSpPr>
          <p:nvPr>
            <p:ph type="sldNum" sz="quarter" idx="12"/>
          </p:nvPr>
        </p:nvSpPr>
        <p:spPr/>
        <p:txBody>
          <a:bodyPr/>
          <a:lstStyle/>
          <a:p>
            <a:r>
              <a:rPr lang="en-US"/>
              <a:t> BROWN &amp; BROWN  |  </a:t>
            </a:r>
            <a:fld id="{0BDBB283-31B7-430F-95E5-02359FF226F2}" type="slidenum">
              <a:rPr lang="en-US" smtClean="0"/>
              <a:pPr/>
              <a:t>‹#›</a:t>
            </a:fld>
            <a:endParaRPr lang="en-US"/>
          </a:p>
        </p:txBody>
      </p:sp>
    </p:spTree>
    <p:extLst>
      <p:ext uri="{BB962C8B-B14F-4D97-AF65-F5344CB8AC3E}">
        <p14:creationId xmlns:p14="http://schemas.microsoft.com/office/powerpoint/2010/main" val="33187928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EEBD60-1FE5-4F98-A85F-15229CA321EC}"/>
              </a:ext>
            </a:extLst>
          </p:cNvPr>
          <p:cNvSpPr>
            <a:spLocks noGrp="1"/>
          </p:cNvSpPr>
          <p:nvPr>
            <p:ph type="sldNum" sz="quarter" idx="12"/>
          </p:nvPr>
        </p:nvSpPr>
        <p:spPr/>
        <p:txBody>
          <a:bodyPr/>
          <a:lstStyle/>
          <a:p>
            <a:r>
              <a:rPr lang="en-US"/>
              <a:t> BROWN &amp; BROWN  |  </a:t>
            </a:r>
            <a:fld id="{0BDBB283-31B7-430F-95E5-02359FF226F2}" type="slidenum">
              <a:rPr lang="en-US" smtClean="0"/>
              <a:pPr/>
              <a:t>‹#›</a:t>
            </a:fld>
            <a:endParaRPr lang="en-US"/>
          </a:p>
        </p:txBody>
      </p:sp>
    </p:spTree>
    <p:extLst>
      <p:ext uri="{BB962C8B-B14F-4D97-AF65-F5344CB8AC3E}">
        <p14:creationId xmlns:p14="http://schemas.microsoft.com/office/powerpoint/2010/main" val="30586405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9D9B3-71FC-431E-A847-4AEC0F2E90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FDE66A-E664-4694-801D-80D9185099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ACDF0EAD-D31F-4240-A006-18948D3290E1}"/>
              </a:ext>
            </a:extLst>
          </p:cNvPr>
          <p:cNvSpPr>
            <a:spLocks noGrp="1"/>
          </p:cNvSpPr>
          <p:nvPr>
            <p:ph type="sldNum" sz="quarter" idx="12"/>
          </p:nvPr>
        </p:nvSpPr>
        <p:spPr/>
        <p:txBody>
          <a:bodyPr/>
          <a:lstStyle/>
          <a:p>
            <a:r>
              <a:rPr lang="en-US"/>
              <a:t> BROWN &amp; BROWN  |  </a:t>
            </a:r>
            <a:fld id="{0BDBB283-31B7-430F-95E5-02359FF226F2}" type="slidenum">
              <a:rPr lang="en-US" smtClean="0"/>
              <a:pPr/>
              <a:t>‹#›</a:t>
            </a:fld>
            <a:endParaRPr lang="en-US"/>
          </a:p>
        </p:txBody>
      </p:sp>
    </p:spTree>
    <p:extLst>
      <p:ext uri="{BB962C8B-B14F-4D97-AF65-F5344CB8AC3E}">
        <p14:creationId xmlns:p14="http://schemas.microsoft.com/office/powerpoint/2010/main" val="173034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546A4-B5F0-42C7-A285-3E157CB01D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FDDFE5-A5B8-412A-8993-B73A8C0F2217}"/>
              </a:ext>
            </a:extLst>
          </p:cNvPr>
          <p:cNvSpPr>
            <a:spLocks noGrp="1"/>
          </p:cNvSpPr>
          <p:nvPr>
            <p:ph sz="half" idx="1"/>
          </p:nvPr>
        </p:nvSpPr>
        <p:spPr>
          <a:xfrm>
            <a:off x="956169" y="1790700"/>
            <a:ext cx="7599680" cy="72688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313F3C-1C34-46A4-9AE9-DC0B77DEFBDA}"/>
              </a:ext>
            </a:extLst>
          </p:cNvPr>
          <p:cNvSpPr>
            <a:spLocks noGrp="1"/>
          </p:cNvSpPr>
          <p:nvPr>
            <p:ph sz="half" idx="2"/>
          </p:nvPr>
        </p:nvSpPr>
        <p:spPr>
          <a:xfrm>
            <a:off x="9052560" y="1790700"/>
            <a:ext cx="7599680" cy="72688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566DB4EE-218F-4CA9-8534-A7E1FB097807}"/>
              </a:ext>
            </a:extLst>
          </p:cNvPr>
          <p:cNvSpPr>
            <a:spLocks noGrp="1"/>
          </p:cNvSpPr>
          <p:nvPr>
            <p:ph type="sldNum" sz="quarter" idx="12"/>
          </p:nvPr>
        </p:nvSpPr>
        <p:spPr/>
        <p:txBody>
          <a:bodyPr/>
          <a:lstStyle/>
          <a:p>
            <a:r>
              <a:rPr lang="en-US"/>
              <a:t> BROWN &amp; BROWN  |  </a:t>
            </a:r>
            <a:fld id="{0BDBB283-31B7-430F-95E5-02359FF226F2}" type="slidenum">
              <a:rPr lang="en-US" smtClean="0"/>
              <a:pPr/>
              <a:t>‹#›</a:t>
            </a:fld>
            <a:endParaRPr lang="en-US"/>
          </a:p>
        </p:txBody>
      </p:sp>
    </p:spTree>
    <p:extLst>
      <p:ext uri="{BB962C8B-B14F-4D97-AF65-F5344CB8AC3E}">
        <p14:creationId xmlns:p14="http://schemas.microsoft.com/office/powerpoint/2010/main" val="12440076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6175E-AF86-4FE3-B845-CB47E04FA6C4}"/>
              </a:ext>
            </a:extLst>
          </p:cNvPr>
          <p:cNvSpPr>
            <a:spLocks noGrp="1"/>
          </p:cNvSpPr>
          <p:nvPr>
            <p:ph type="title"/>
          </p:nvPr>
        </p:nvSpPr>
        <p:spPr/>
        <p:txBody>
          <a:bodyPr/>
          <a:lstStyle/>
          <a:p>
            <a:r>
              <a:rPr lang="en-US"/>
              <a:t>Click to edit Master title style</a:t>
            </a:r>
          </a:p>
        </p:txBody>
      </p:sp>
      <p:sp>
        <p:nvSpPr>
          <p:cNvPr id="8" name="Slide Number Placeholder 7">
            <a:extLst>
              <a:ext uri="{FF2B5EF4-FFF2-40B4-BE49-F238E27FC236}">
                <a16:creationId xmlns:a16="http://schemas.microsoft.com/office/drawing/2014/main" id="{3FC9D63D-7DFD-4047-BD4D-5EFC602A1571}"/>
              </a:ext>
            </a:extLst>
          </p:cNvPr>
          <p:cNvSpPr>
            <a:spLocks noGrp="1"/>
          </p:cNvSpPr>
          <p:nvPr>
            <p:ph type="sldNum" sz="quarter" idx="12"/>
          </p:nvPr>
        </p:nvSpPr>
        <p:spPr/>
        <p:txBody>
          <a:bodyPr/>
          <a:lstStyle/>
          <a:p>
            <a:r>
              <a:rPr lang="en-US"/>
              <a:t> BROWN &amp; BROWN  |  </a:t>
            </a:r>
            <a:fld id="{0BDBB283-31B7-430F-95E5-02359FF226F2}" type="slidenum">
              <a:rPr lang="en-US" smtClean="0"/>
              <a:pPr/>
              <a:t>‹#›</a:t>
            </a:fld>
            <a:endParaRPr lang="en-US"/>
          </a:p>
        </p:txBody>
      </p:sp>
    </p:spTree>
    <p:extLst>
      <p:ext uri="{BB962C8B-B14F-4D97-AF65-F5344CB8AC3E}">
        <p14:creationId xmlns:p14="http://schemas.microsoft.com/office/powerpoint/2010/main" val="40516829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F500774-5524-4F31-BC95-C518F39414B7}"/>
              </a:ext>
            </a:extLst>
          </p:cNvPr>
          <p:cNvSpPr>
            <a:spLocks noGrp="1"/>
          </p:cNvSpPr>
          <p:nvPr>
            <p:ph type="sldNum" sz="quarter" idx="12"/>
          </p:nvPr>
        </p:nvSpPr>
        <p:spPr/>
        <p:txBody>
          <a:bodyPr/>
          <a:lstStyle/>
          <a:p>
            <a:r>
              <a:rPr lang="en-US"/>
              <a:t> BROWN &amp; BROWN  |  </a:t>
            </a:r>
            <a:fld id="{0BDBB283-31B7-430F-95E5-02359FF226F2}" type="slidenum">
              <a:rPr lang="en-US" smtClean="0"/>
              <a:pPr/>
              <a:t>‹#›</a:t>
            </a:fld>
            <a:endParaRPr lang="en-US"/>
          </a:p>
        </p:txBody>
      </p:sp>
    </p:spTree>
    <p:extLst>
      <p:ext uri="{BB962C8B-B14F-4D97-AF65-F5344CB8AC3E}">
        <p14:creationId xmlns:p14="http://schemas.microsoft.com/office/powerpoint/2010/main" val="13735333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0960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546A4-B5F0-42C7-A285-3E157CB01D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FDDFE5-A5B8-412A-8993-B73A8C0F2217}"/>
              </a:ext>
            </a:extLst>
          </p:cNvPr>
          <p:cNvSpPr>
            <a:spLocks noGrp="1"/>
          </p:cNvSpPr>
          <p:nvPr>
            <p:ph sz="half" idx="1"/>
          </p:nvPr>
        </p:nvSpPr>
        <p:spPr>
          <a:xfrm>
            <a:off x="956169" y="1752600"/>
            <a:ext cx="7599680" cy="73069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313F3C-1C34-46A4-9AE9-DC0B77DEFBDA}"/>
              </a:ext>
            </a:extLst>
          </p:cNvPr>
          <p:cNvSpPr>
            <a:spLocks noGrp="1"/>
          </p:cNvSpPr>
          <p:nvPr>
            <p:ph sz="half" idx="2"/>
          </p:nvPr>
        </p:nvSpPr>
        <p:spPr>
          <a:xfrm>
            <a:off x="9052560" y="1752600"/>
            <a:ext cx="7599680" cy="73069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07FC7B70-F38E-49CF-91E0-70536CC0F0EB}"/>
              </a:ext>
            </a:extLst>
          </p:cNvPr>
          <p:cNvSpPr>
            <a:spLocks noGrp="1"/>
          </p:cNvSpPr>
          <p:nvPr>
            <p:ph type="sldNum" sz="quarter" idx="12"/>
          </p:nvPr>
        </p:nvSpPr>
        <p:spPr/>
        <p:txBody>
          <a:bodyPr/>
          <a:lstStyle>
            <a:lvl1pPr>
              <a:defRPr spc="100" baseline="0"/>
            </a:lvl1pPr>
          </a:lstStyle>
          <a:p>
            <a:r>
              <a:rPr lang="en-US"/>
              <a:t> BROWN &amp; BROWN  |  </a:t>
            </a:r>
            <a:fld id="{0BDBB283-31B7-430F-95E5-02359FF226F2}" type="slidenum">
              <a:rPr lang="en-US" smtClean="0"/>
              <a:pPr/>
              <a:t>‹#›</a:t>
            </a:fld>
            <a:endParaRPr lang="en-US"/>
          </a:p>
        </p:txBody>
      </p:sp>
    </p:spTree>
    <p:extLst>
      <p:ext uri="{BB962C8B-B14F-4D97-AF65-F5344CB8AC3E}">
        <p14:creationId xmlns:p14="http://schemas.microsoft.com/office/powerpoint/2010/main" val="1986076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6175E-AF86-4FE3-B845-CB47E04FA6C4}"/>
              </a:ext>
            </a:extLst>
          </p:cNvPr>
          <p:cNvSpPr>
            <a:spLocks noGrp="1"/>
          </p:cNvSpPr>
          <p:nvPr>
            <p:ph type="title"/>
          </p:nvPr>
        </p:nvSpPr>
        <p:spPr/>
        <p:txBody>
          <a:bodyPr/>
          <a:lstStyle/>
          <a:p>
            <a:r>
              <a:rPr lang="en-US"/>
              <a:t>Click to edit Master title style</a:t>
            </a:r>
          </a:p>
        </p:txBody>
      </p:sp>
      <p:sp>
        <p:nvSpPr>
          <p:cNvPr id="8" name="Slide Number Placeholder 7">
            <a:extLst>
              <a:ext uri="{FF2B5EF4-FFF2-40B4-BE49-F238E27FC236}">
                <a16:creationId xmlns:a16="http://schemas.microsoft.com/office/drawing/2014/main" id="{82C1673D-B128-4854-B708-56F0F003EC7E}"/>
              </a:ext>
            </a:extLst>
          </p:cNvPr>
          <p:cNvSpPr>
            <a:spLocks noGrp="1"/>
          </p:cNvSpPr>
          <p:nvPr>
            <p:ph type="sldNum" sz="quarter" idx="12"/>
          </p:nvPr>
        </p:nvSpPr>
        <p:spPr/>
        <p:txBody>
          <a:bodyPr/>
          <a:lstStyle>
            <a:lvl1pPr>
              <a:defRPr spc="100" baseline="0"/>
            </a:lvl1pPr>
          </a:lstStyle>
          <a:p>
            <a:r>
              <a:rPr lang="en-US"/>
              <a:t> BROWN &amp; BROWN  |  </a:t>
            </a:r>
            <a:fld id="{0BDBB283-31B7-430F-95E5-02359FF226F2}" type="slidenum">
              <a:rPr lang="en-US" smtClean="0"/>
              <a:pPr/>
              <a:t>‹#›</a:t>
            </a:fld>
            <a:endParaRPr lang="en-US"/>
          </a:p>
        </p:txBody>
      </p:sp>
    </p:spTree>
    <p:extLst>
      <p:ext uri="{BB962C8B-B14F-4D97-AF65-F5344CB8AC3E}">
        <p14:creationId xmlns:p14="http://schemas.microsoft.com/office/powerpoint/2010/main" val="1787646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D63ED29-EF5A-4A07-9E23-83C97819B092}"/>
              </a:ext>
            </a:extLst>
          </p:cNvPr>
          <p:cNvSpPr>
            <a:spLocks noGrp="1"/>
          </p:cNvSpPr>
          <p:nvPr>
            <p:ph type="sldNum" sz="quarter" idx="12"/>
          </p:nvPr>
        </p:nvSpPr>
        <p:spPr/>
        <p:txBody>
          <a:bodyPr/>
          <a:lstStyle>
            <a:lvl1pPr>
              <a:defRPr spc="100" baseline="0"/>
            </a:lvl1pPr>
          </a:lstStyle>
          <a:p>
            <a:r>
              <a:rPr lang="en-US"/>
              <a:t> BROWN &amp; BROWN  |  </a:t>
            </a:r>
            <a:fld id="{0BDBB283-31B7-430F-95E5-02359FF226F2}" type="slidenum">
              <a:rPr lang="en-US" smtClean="0"/>
              <a:pPr/>
              <a:t>‹#›</a:t>
            </a:fld>
            <a:endParaRPr lang="en-US"/>
          </a:p>
        </p:txBody>
      </p:sp>
    </p:spTree>
    <p:extLst>
      <p:ext uri="{BB962C8B-B14F-4D97-AF65-F5344CB8AC3E}">
        <p14:creationId xmlns:p14="http://schemas.microsoft.com/office/powerpoint/2010/main" val="3990902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9D9B3-71FC-431E-A847-4AEC0F2E90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FDE66A-E664-4694-801D-80D9185099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5403412-8881-4F8D-BCBE-BF9B9D6AF323}"/>
              </a:ext>
            </a:extLst>
          </p:cNvPr>
          <p:cNvSpPr>
            <a:spLocks noGrp="1"/>
          </p:cNvSpPr>
          <p:nvPr>
            <p:ph type="sldNum" sz="quarter" idx="12"/>
          </p:nvPr>
        </p:nvSpPr>
        <p:spPr/>
        <p:txBody>
          <a:bodyPr/>
          <a:lstStyle/>
          <a:p>
            <a:r>
              <a:rPr lang="en-US"/>
              <a:t> BROWN &amp; BROWN  |  </a:t>
            </a:r>
            <a:fld id="{0BDBB283-31B7-430F-95E5-02359FF226F2}" type="slidenum">
              <a:rPr lang="en-US" smtClean="0"/>
              <a:pPr/>
              <a:t>‹#›</a:t>
            </a:fld>
            <a:endParaRPr lang="en-US"/>
          </a:p>
        </p:txBody>
      </p:sp>
    </p:spTree>
    <p:extLst>
      <p:ext uri="{BB962C8B-B14F-4D97-AF65-F5344CB8AC3E}">
        <p14:creationId xmlns:p14="http://schemas.microsoft.com/office/powerpoint/2010/main" val="1475246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546A4-B5F0-42C7-A285-3E157CB01D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FDDFE5-A5B8-412A-8993-B73A8C0F2217}"/>
              </a:ext>
            </a:extLst>
          </p:cNvPr>
          <p:cNvSpPr>
            <a:spLocks noGrp="1"/>
          </p:cNvSpPr>
          <p:nvPr>
            <p:ph sz="half" idx="1"/>
          </p:nvPr>
        </p:nvSpPr>
        <p:spPr>
          <a:xfrm>
            <a:off x="956169" y="1816100"/>
            <a:ext cx="7599680" cy="7243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313F3C-1C34-46A4-9AE9-DC0B77DEFBDA}"/>
              </a:ext>
            </a:extLst>
          </p:cNvPr>
          <p:cNvSpPr>
            <a:spLocks noGrp="1"/>
          </p:cNvSpPr>
          <p:nvPr>
            <p:ph sz="half" idx="2"/>
          </p:nvPr>
        </p:nvSpPr>
        <p:spPr>
          <a:xfrm>
            <a:off x="9052560" y="1816100"/>
            <a:ext cx="7599680" cy="7243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D4A23E4F-87B5-4AD0-9834-11DB204A9743}"/>
              </a:ext>
            </a:extLst>
          </p:cNvPr>
          <p:cNvSpPr>
            <a:spLocks noGrp="1"/>
          </p:cNvSpPr>
          <p:nvPr>
            <p:ph type="sldNum" sz="quarter" idx="12"/>
          </p:nvPr>
        </p:nvSpPr>
        <p:spPr/>
        <p:txBody>
          <a:bodyPr/>
          <a:lstStyle/>
          <a:p>
            <a:r>
              <a:rPr lang="en-US"/>
              <a:t> BROWN &amp; BROWN  |  </a:t>
            </a:r>
            <a:fld id="{0BDBB283-31B7-430F-95E5-02359FF226F2}" type="slidenum">
              <a:rPr lang="en-US" smtClean="0"/>
              <a:pPr/>
              <a:t>‹#›</a:t>
            </a:fld>
            <a:endParaRPr lang="en-US"/>
          </a:p>
        </p:txBody>
      </p:sp>
    </p:spTree>
    <p:extLst>
      <p:ext uri="{BB962C8B-B14F-4D97-AF65-F5344CB8AC3E}">
        <p14:creationId xmlns:p14="http://schemas.microsoft.com/office/powerpoint/2010/main" val="2577246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6175E-AF86-4FE3-B845-CB47E04FA6C4}"/>
              </a:ext>
            </a:extLst>
          </p:cNvPr>
          <p:cNvSpPr>
            <a:spLocks noGrp="1"/>
          </p:cNvSpPr>
          <p:nvPr>
            <p:ph type="title"/>
          </p:nvPr>
        </p:nvSpPr>
        <p:spPr/>
        <p:txBody>
          <a:bodyPr/>
          <a:lstStyle/>
          <a:p>
            <a:r>
              <a:rPr lang="en-US"/>
              <a:t>Click to edit Master title style</a:t>
            </a:r>
          </a:p>
        </p:txBody>
      </p:sp>
      <p:sp>
        <p:nvSpPr>
          <p:cNvPr id="8" name="Slide Number Placeholder 7">
            <a:extLst>
              <a:ext uri="{FF2B5EF4-FFF2-40B4-BE49-F238E27FC236}">
                <a16:creationId xmlns:a16="http://schemas.microsoft.com/office/drawing/2014/main" id="{0900AA5D-871E-4BCA-A729-29519B497F1B}"/>
              </a:ext>
            </a:extLst>
          </p:cNvPr>
          <p:cNvSpPr>
            <a:spLocks noGrp="1"/>
          </p:cNvSpPr>
          <p:nvPr>
            <p:ph type="sldNum" sz="quarter" idx="12"/>
          </p:nvPr>
        </p:nvSpPr>
        <p:spPr/>
        <p:txBody>
          <a:bodyPr/>
          <a:lstStyle/>
          <a:p>
            <a:r>
              <a:rPr lang="en-US"/>
              <a:t> BROWN &amp; BROWN  |  </a:t>
            </a:r>
            <a:fld id="{0BDBB283-31B7-430F-95E5-02359FF226F2}" type="slidenum">
              <a:rPr lang="en-US" smtClean="0"/>
              <a:pPr/>
              <a:t>‹#›</a:t>
            </a:fld>
            <a:endParaRPr lang="en-US"/>
          </a:p>
        </p:txBody>
      </p:sp>
    </p:spTree>
    <p:extLst>
      <p:ext uri="{BB962C8B-B14F-4D97-AF65-F5344CB8AC3E}">
        <p14:creationId xmlns:p14="http://schemas.microsoft.com/office/powerpoint/2010/main" val="275804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FC5D2774-4C80-4961-BEA2-5F7C24CB0DF5}"/>
              </a:ext>
            </a:extLst>
          </p:cNvPr>
          <p:cNvSpPr>
            <a:spLocks noGrp="1"/>
          </p:cNvSpPr>
          <p:nvPr>
            <p:ph type="sldNum" sz="quarter" idx="12"/>
          </p:nvPr>
        </p:nvSpPr>
        <p:spPr/>
        <p:txBody>
          <a:bodyPr/>
          <a:lstStyle/>
          <a:p>
            <a:r>
              <a:rPr lang="en-US"/>
              <a:t> BROWN &amp; BROWN  |  </a:t>
            </a:r>
            <a:fld id="{0BDBB283-31B7-430F-95E5-02359FF226F2}" type="slidenum">
              <a:rPr lang="en-US" smtClean="0"/>
              <a:pPr/>
              <a:t>‹#›</a:t>
            </a:fld>
            <a:endParaRPr lang="en-US"/>
          </a:p>
        </p:txBody>
      </p:sp>
    </p:spTree>
    <p:extLst>
      <p:ext uri="{BB962C8B-B14F-4D97-AF65-F5344CB8AC3E}">
        <p14:creationId xmlns:p14="http://schemas.microsoft.com/office/powerpoint/2010/main" val="3104371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9D9B3-71FC-431E-A847-4AEC0F2E90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FDE66A-E664-4694-801D-80D9185099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368845A-204F-4AF7-A735-6BE9159C2BDE}"/>
              </a:ext>
            </a:extLst>
          </p:cNvPr>
          <p:cNvSpPr>
            <a:spLocks noGrp="1"/>
          </p:cNvSpPr>
          <p:nvPr>
            <p:ph type="sldNum" sz="quarter" idx="12"/>
          </p:nvPr>
        </p:nvSpPr>
        <p:spPr/>
        <p:txBody>
          <a:bodyPr/>
          <a:lstStyle>
            <a:lvl1pPr>
              <a:defRPr baseline="0"/>
            </a:lvl1pPr>
          </a:lstStyle>
          <a:p>
            <a:r>
              <a:rPr lang="en-US"/>
              <a:t> BROWN &amp; BROWN  |  </a:t>
            </a:r>
            <a:fld id="{0BDBB283-31B7-430F-95E5-02359FF226F2}" type="slidenum">
              <a:rPr lang="en-US" smtClean="0"/>
              <a:pPr/>
              <a:t>‹#›</a:t>
            </a:fld>
            <a:endParaRPr lang="en-US"/>
          </a:p>
        </p:txBody>
      </p:sp>
    </p:spTree>
    <p:extLst>
      <p:ext uri="{BB962C8B-B14F-4D97-AF65-F5344CB8AC3E}">
        <p14:creationId xmlns:p14="http://schemas.microsoft.com/office/powerpoint/2010/main" val="38592420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8E266DB-D05C-4B34-95BF-CC424339E22B}"/>
              </a:ext>
            </a:extLst>
          </p:cNvPr>
          <p:cNvSpPr/>
          <p:nvPr userDrawn="1"/>
        </p:nvSpPr>
        <p:spPr>
          <a:xfrm>
            <a:off x="0" y="9387841"/>
            <a:ext cx="17881600" cy="680614"/>
          </a:xfrm>
          <a:prstGeom prst="rect">
            <a:avLst/>
          </a:prstGeom>
          <a:solidFill>
            <a:srgbClr val="C7C8CA">
              <a:lumMod val="40000"/>
              <a:lumOff val="60000"/>
            </a:srgbClr>
          </a:solidFill>
          <a:ln w="25400" cap="flat" cmpd="sng" algn="ctr">
            <a:noFill/>
            <a:prstDash val="solid"/>
          </a:ln>
          <a:effectLst/>
        </p:spPr>
        <p:txBody>
          <a:bodyPr rtlCol="0" anchor="ctr"/>
          <a:lstStyle/>
          <a:p>
            <a:pPr marL="0" marR="0" lvl="0" indent="0" algn="ctr" defTabSz="1341150" eaLnBrk="1" fontAlgn="auto" latinLnBrk="0" hangingPunct="1">
              <a:lnSpc>
                <a:spcPct val="100000"/>
              </a:lnSpc>
              <a:spcBef>
                <a:spcPts val="0"/>
              </a:spcBef>
              <a:spcAft>
                <a:spcPts val="0"/>
              </a:spcAft>
              <a:buClrTx/>
              <a:buSzTx/>
              <a:buFontTx/>
              <a:buNone/>
              <a:tabLst/>
              <a:defRPr/>
            </a:pPr>
            <a:endParaRPr kumimoji="0" lang="en-US" sz="2640" b="0" i="0" u="none" strike="noStrike" kern="0" cap="none" spc="0" normalizeH="0" baseline="0" noProof="0">
              <a:ln>
                <a:noFill/>
              </a:ln>
              <a:solidFill>
                <a:srgbClr val="FFFFFF"/>
              </a:solidFill>
              <a:effectLst/>
              <a:uLnTx/>
              <a:uFillTx/>
              <a:latin typeface="Calibri"/>
              <a:ea typeface="+mn-ea"/>
              <a:cs typeface="+mn-cs"/>
            </a:endParaRPr>
          </a:p>
        </p:txBody>
      </p:sp>
      <p:pic>
        <p:nvPicPr>
          <p:cNvPr id="8" name="Picture 7" descr="BB008 TangleB-RGB_1000px_digital.png">
            <a:extLst>
              <a:ext uri="{FF2B5EF4-FFF2-40B4-BE49-F238E27FC236}">
                <a16:creationId xmlns:a16="http://schemas.microsoft.com/office/drawing/2014/main" id="{0142B3FE-5A77-48F3-B48D-4F037E762FB6}"/>
              </a:ext>
            </a:extLst>
          </p:cNvPr>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311467" y="9553435"/>
            <a:ext cx="392556" cy="4023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a:extLst>
              <a:ext uri="{FF2B5EF4-FFF2-40B4-BE49-F238E27FC236}">
                <a16:creationId xmlns:a16="http://schemas.microsoft.com/office/drawing/2014/main" id="{E54850E9-9B8F-4A67-A32E-CE9029897C0B}"/>
              </a:ext>
            </a:extLst>
          </p:cNvPr>
          <p:cNvSpPr>
            <a:spLocks noGrp="1"/>
          </p:cNvSpPr>
          <p:nvPr>
            <p:ph type="title"/>
          </p:nvPr>
        </p:nvSpPr>
        <p:spPr>
          <a:xfrm>
            <a:off x="956169" y="535518"/>
            <a:ext cx="15696072" cy="97741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2301C2C-D6B9-4F1E-8BAF-A29AC20CCA60}"/>
              </a:ext>
            </a:extLst>
          </p:cNvPr>
          <p:cNvSpPr>
            <a:spLocks noGrp="1"/>
          </p:cNvSpPr>
          <p:nvPr>
            <p:ph type="body" idx="1"/>
          </p:nvPr>
        </p:nvSpPr>
        <p:spPr>
          <a:xfrm>
            <a:off x="956169" y="1862680"/>
            <a:ext cx="15696072" cy="71968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8E875933-26DC-42D7-B0DB-E2CC23C06397}"/>
              </a:ext>
            </a:extLst>
          </p:cNvPr>
          <p:cNvSpPr>
            <a:spLocks noGrp="1"/>
          </p:cNvSpPr>
          <p:nvPr>
            <p:ph type="sldNum" sz="quarter" idx="4"/>
          </p:nvPr>
        </p:nvSpPr>
        <p:spPr>
          <a:xfrm>
            <a:off x="13546773" y="9532938"/>
            <a:ext cx="4023360" cy="422833"/>
          </a:xfrm>
          <a:prstGeom prst="rect">
            <a:avLst/>
          </a:prstGeom>
        </p:spPr>
        <p:txBody>
          <a:bodyPr vert="horz" lIns="91440" tIns="45720" rIns="91440" bIns="45720" rtlCol="0" anchor="ctr"/>
          <a:lstStyle>
            <a:lvl1pPr algn="r">
              <a:defRPr sz="1173" spc="100" baseline="0">
                <a:solidFill>
                  <a:schemeClr val="accent6"/>
                </a:solidFill>
                <a:latin typeface="Arial" panose="020B0604020202020204" pitchFamily="34" charset="0"/>
                <a:cs typeface="Arial" panose="020B0604020202020204" pitchFamily="34" charset="0"/>
              </a:defRPr>
            </a:lvl1pPr>
          </a:lstStyle>
          <a:p>
            <a:r>
              <a:rPr lang="en-US"/>
              <a:t> BROWN &amp; BROWN  |  </a:t>
            </a:r>
            <a:fld id="{0BDBB283-31B7-430F-95E5-02359FF226F2}" type="slidenum">
              <a:rPr lang="en-US" smtClean="0"/>
              <a:pPr/>
              <a:t>‹#›</a:t>
            </a:fld>
            <a:endParaRPr lang="en-US"/>
          </a:p>
        </p:txBody>
      </p:sp>
      <p:cxnSp>
        <p:nvCxnSpPr>
          <p:cNvPr id="9" name="Straight Connector 8">
            <a:extLst>
              <a:ext uri="{FF2B5EF4-FFF2-40B4-BE49-F238E27FC236}">
                <a16:creationId xmlns:a16="http://schemas.microsoft.com/office/drawing/2014/main" id="{32D06836-1131-466E-9EAB-0BBB735DCB1A}"/>
              </a:ext>
            </a:extLst>
          </p:cNvPr>
          <p:cNvCxnSpPr>
            <a:cxnSpLocks/>
          </p:cNvCxnSpPr>
          <p:nvPr userDrawn="1"/>
        </p:nvCxnSpPr>
        <p:spPr>
          <a:xfrm>
            <a:off x="1072896" y="1512931"/>
            <a:ext cx="471068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066254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90" r:id="rId3"/>
    <p:sldLayoutId id="2147483691" r:id="rId4"/>
  </p:sldLayoutIdLst>
  <p:hf hdr="0" dt="0"/>
  <p:txStyles>
    <p:titleStyle>
      <a:lvl1pPr algn="l" defTabSz="1341150" rtl="0" eaLnBrk="1" latinLnBrk="0" hangingPunct="1">
        <a:lnSpc>
          <a:spcPct val="90000"/>
        </a:lnSpc>
        <a:spcBef>
          <a:spcPct val="0"/>
        </a:spcBef>
        <a:buNone/>
        <a:defRPr sz="5400" b="1" kern="1200">
          <a:solidFill>
            <a:schemeClr val="tx1"/>
          </a:solidFill>
          <a:latin typeface="Arial" panose="020B0604020202020204" pitchFamily="34" charset="0"/>
          <a:ea typeface="+mj-ea"/>
          <a:cs typeface="Arial" panose="020B0604020202020204" pitchFamily="34" charset="0"/>
        </a:defRPr>
      </a:lvl1pPr>
    </p:titleStyle>
    <p:bodyStyle>
      <a:lvl1pPr marL="335288" indent="-335288" algn="l" defTabSz="1341150" rtl="0" eaLnBrk="1" latinLnBrk="0" hangingPunct="1">
        <a:lnSpc>
          <a:spcPct val="90000"/>
        </a:lnSpc>
        <a:spcBef>
          <a:spcPts val="1467"/>
        </a:spcBef>
        <a:buClr>
          <a:schemeClr val="accent3"/>
        </a:buClr>
        <a:buFont typeface="Arial" panose="020B0604020202020204" pitchFamily="34" charset="0"/>
        <a:buChar char="•"/>
        <a:defRPr sz="4107" kern="1200">
          <a:solidFill>
            <a:schemeClr val="accent6"/>
          </a:solidFill>
          <a:latin typeface="Arial" panose="020B0604020202020204" pitchFamily="34" charset="0"/>
          <a:ea typeface="+mn-ea"/>
          <a:cs typeface="Arial" panose="020B0604020202020204" pitchFamily="34" charset="0"/>
        </a:defRPr>
      </a:lvl1pPr>
      <a:lvl2pPr marL="1005863" indent="-335288" algn="l" defTabSz="1341150" rtl="0" eaLnBrk="1" latinLnBrk="0" hangingPunct="1">
        <a:lnSpc>
          <a:spcPct val="90000"/>
        </a:lnSpc>
        <a:spcBef>
          <a:spcPts val="733"/>
        </a:spcBef>
        <a:buClr>
          <a:schemeClr val="accent3"/>
        </a:buClr>
        <a:buFont typeface="Arial" panose="020B0604020202020204" pitchFamily="34" charset="0"/>
        <a:buChar char="»"/>
        <a:defRPr sz="3520" kern="1200">
          <a:solidFill>
            <a:schemeClr val="accent6"/>
          </a:solidFill>
          <a:latin typeface="Arial" panose="020B0604020202020204" pitchFamily="34" charset="0"/>
          <a:ea typeface="+mn-ea"/>
          <a:cs typeface="Arial" panose="020B0604020202020204" pitchFamily="34" charset="0"/>
        </a:defRPr>
      </a:lvl2pPr>
      <a:lvl3pPr marL="1676438" indent="-335288" algn="l" defTabSz="1341150" rtl="0" eaLnBrk="1" latinLnBrk="0" hangingPunct="1">
        <a:lnSpc>
          <a:spcPct val="90000"/>
        </a:lnSpc>
        <a:spcBef>
          <a:spcPts val="733"/>
        </a:spcBef>
        <a:buClr>
          <a:schemeClr val="accent3"/>
        </a:buClr>
        <a:buFont typeface="Courier New" panose="02070309020205020404" pitchFamily="49" charset="0"/>
        <a:buChar char="o"/>
        <a:defRPr sz="2933" kern="1200">
          <a:solidFill>
            <a:schemeClr val="accent6"/>
          </a:solidFill>
          <a:latin typeface="Arial" panose="020B0604020202020204" pitchFamily="34" charset="0"/>
          <a:ea typeface="+mn-ea"/>
          <a:cs typeface="Arial" panose="020B0604020202020204" pitchFamily="34" charset="0"/>
        </a:defRPr>
      </a:lvl3pPr>
      <a:lvl4pPr marL="2347013" indent="-335288" algn="l" defTabSz="1341150" rtl="0" eaLnBrk="1" latinLnBrk="0" hangingPunct="1">
        <a:lnSpc>
          <a:spcPct val="90000"/>
        </a:lnSpc>
        <a:spcBef>
          <a:spcPts val="733"/>
        </a:spcBef>
        <a:buClr>
          <a:schemeClr val="accent3"/>
        </a:buClr>
        <a:buFont typeface="Arial" panose="020B0604020202020204" pitchFamily="34" charset="0"/>
        <a:buChar char="–"/>
        <a:defRPr sz="2640" kern="1200">
          <a:solidFill>
            <a:schemeClr val="accent6"/>
          </a:solidFill>
          <a:latin typeface="Arial" panose="020B0604020202020204" pitchFamily="34" charset="0"/>
          <a:ea typeface="+mn-ea"/>
          <a:cs typeface="Arial" panose="020B0604020202020204" pitchFamily="34" charset="0"/>
        </a:defRPr>
      </a:lvl4pPr>
      <a:lvl5pPr marL="3017589" indent="-335288" algn="l" defTabSz="1341150" rtl="0" eaLnBrk="1" latinLnBrk="0" hangingPunct="1">
        <a:lnSpc>
          <a:spcPct val="90000"/>
        </a:lnSpc>
        <a:spcBef>
          <a:spcPts val="733"/>
        </a:spcBef>
        <a:buClr>
          <a:schemeClr val="accent3"/>
        </a:buClr>
        <a:buFont typeface="Wingdings" panose="05000000000000000000" pitchFamily="2" charset="2"/>
        <a:buChar char="§"/>
        <a:defRPr sz="2640" kern="1200">
          <a:solidFill>
            <a:schemeClr val="accent6"/>
          </a:solidFill>
          <a:latin typeface="Arial" panose="020B0604020202020204" pitchFamily="34" charset="0"/>
          <a:ea typeface="+mn-ea"/>
          <a:cs typeface="Arial" panose="020B0604020202020204" pitchFamily="34" charset="0"/>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p:bodyStyle>
    <p:otherStyle>
      <a:defPPr>
        <a:defRPr lang="en-US"/>
      </a:defPPr>
      <a:lvl1pPr marL="0" algn="l" defTabSz="1341150" rtl="0" eaLnBrk="1" latinLnBrk="0" hangingPunct="1">
        <a:defRPr sz="2640" kern="1200">
          <a:solidFill>
            <a:schemeClr val="tx1"/>
          </a:solidFill>
          <a:latin typeface="+mn-lt"/>
          <a:ea typeface="+mn-ea"/>
          <a:cs typeface="+mn-cs"/>
        </a:defRPr>
      </a:lvl1pPr>
      <a:lvl2pPr marL="670575" algn="l" defTabSz="1341150" rtl="0" eaLnBrk="1" latinLnBrk="0" hangingPunct="1">
        <a:defRPr sz="2640" kern="1200">
          <a:solidFill>
            <a:schemeClr val="tx1"/>
          </a:solidFill>
          <a:latin typeface="+mn-lt"/>
          <a:ea typeface="+mn-ea"/>
          <a:cs typeface="+mn-cs"/>
        </a:defRPr>
      </a:lvl2pPr>
      <a:lvl3pPr marL="1341150" algn="l" defTabSz="1341150" rtl="0" eaLnBrk="1" latinLnBrk="0" hangingPunct="1">
        <a:defRPr sz="2640" kern="1200">
          <a:solidFill>
            <a:schemeClr val="tx1"/>
          </a:solidFill>
          <a:latin typeface="+mn-lt"/>
          <a:ea typeface="+mn-ea"/>
          <a:cs typeface="+mn-cs"/>
        </a:defRPr>
      </a:lvl3pPr>
      <a:lvl4pPr marL="2011726" algn="l" defTabSz="1341150" rtl="0" eaLnBrk="1" latinLnBrk="0" hangingPunct="1">
        <a:defRPr sz="2640" kern="1200">
          <a:solidFill>
            <a:schemeClr val="tx1"/>
          </a:solidFill>
          <a:latin typeface="+mn-lt"/>
          <a:ea typeface="+mn-ea"/>
          <a:cs typeface="+mn-cs"/>
        </a:defRPr>
      </a:lvl4pPr>
      <a:lvl5pPr marL="2682301" algn="l" defTabSz="1341150" rtl="0" eaLnBrk="1" latinLnBrk="0" hangingPunct="1">
        <a:defRPr sz="2640" kern="1200">
          <a:solidFill>
            <a:schemeClr val="tx1"/>
          </a:solidFill>
          <a:latin typeface="+mn-lt"/>
          <a:ea typeface="+mn-ea"/>
          <a:cs typeface="+mn-cs"/>
        </a:defRPr>
      </a:lvl5pPr>
      <a:lvl6pPr marL="3352876" algn="l" defTabSz="1341150" rtl="0" eaLnBrk="1" latinLnBrk="0" hangingPunct="1">
        <a:defRPr sz="2640" kern="1200">
          <a:solidFill>
            <a:schemeClr val="tx1"/>
          </a:solidFill>
          <a:latin typeface="+mn-lt"/>
          <a:ea typeface="+mn-ea"/>
          <a:cs typeface="+mn-cs"/>
        </a:defRPr>
      </a:lvl6pPr>
      <a:lvl7pPr marL="4023451" algn="l" defTabSz="1341150" rtl="0" eaLnBrk="1" latinLnBrk="0" hangingPunct="1">
        <a:defRPr sz="2640" kern="1200">
          <a:solidFill>
            <a:schemeClr val="tx1"/>
          </a:solidFill>
          <a:latin typeface="+mn-lt"/>
          <a:ea typeface="+mn-ea"/>
          <a:cs typeface="+mn-cs"/>
        </a:defRPr>
      </a:lvl7pPr>
      <a:lvl8pPr marL="4694027" algn="l" defTabSz="1341150" rtl="0" eaLnBrk="1" latinLnBrk="0" hangingPunct="1">
        <a:defRPr sz="2640" kern="1200">
          <a:solidFill>
            <a:schemeClr val="tx1"/>
          </a:solidFill>
          <a:latin typeface="+mn-lt"/>
          <a:ea typeface="+mn-ea"/>
          <a:cs typeface="+mn-cs"/>
        </a:defRPr>
      </a:lvl8pPr>
      <a:lvl9pPr marL="5364602" algn="l" defTabSz="1341150" rtl="0" eaLnBrk="1" latinLnBrk="0" hangingPunct="1">
        <a:defRPr sz="264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8E266DB-D05C-4B34-95BF-CC424339E22B}"/>
              </a:ext>
            </a:extLst>
          </p:cNvPr>
          <p:cNvSpPr/>
          <p:nvPr userDrawn="1"/>
        </p:nvSpPr>
        <p:spPr>
          <a:xfrm>
            <a:off x="0" y="9387841"/>
            <a:ext cx="17881600" cy="680614"/>
          </a:xfrm>
          <a:prstGeom prst="rect">
            <a:avLst/>
          </a:prstGeom>
          <a:solidFill>
            <a:srgbClr val="C7C8CA">
              <a:lumMod val="40000"/>
              <a:lumOff val="60000"/>
            </a:srgbClr>
          </a:solidFill>
          <a:ln w="25400" cap="flat" cmpd="sng" algn="ctr">
            <a:noFill/>
            <a:prstDash val="solid"/>
          </a:ln>
          <a:effectLst/>
        </p:spPr>
        <p:txBody>
          <a:bodyPr rtlCol="0" anchor="ctr"/>
          <a:lstStyle/>
          <a:p>
            <a:pPr marL="0" marR="0" lvl="0" indent="0" algn="ctr" defTabSz="1341150" eaLnBrk="1" fontAlgn="auto" latinLnBrk="0" hangingPunct="1">
              <a:lnSpc>
                <a:spcPct val="100000"/>
              </a:lnSpc>
              <a:spcBef>
                <a:spcPts val="0"/>
              </a:spcBef>
              <a:spcAft>
                <a:spcPts val="0"/>
              </a:spcAft>
              <a:buClrTx/>
              <a:buSzTx/>
              <a:buFontTx/>
              <a:buNone/>
              <a:tabLst/>
              <a:defRPr/>
            </a:pPr>
            <a:endParaRPr kumimoji="0" lang="en-US" sz="2640" b="0" i="0" u="none" strike="noStrike" kern="0" cap="none" spc="0" normalizeH="0" baseline="0" noProof="0">
              <a:ln>
                <a:noFill/>
              </a:ln>
              <a:solidFill>
                <a:srgbClr val="FFFFFF"/>
              </a:solidFill>
              <a:effectLst/>
              <a:uLnTx/>
              <a:uFillTx/>
              <a:latin typeface="Calibri"/>
              <a:ea typeface="+mn-ea"/>
              <a:cs typeface="+mn-cs"/>
            </a:endParaRPr>
          </a:p>
        </p:txBody>
      </p:sp>
      <p:sp>
        <p:nvSpPr>
          <p:cNvPr id="2" name="Title Placeholder 1">
            <a:extLst>
              <a:ext uri="{FF2B5EF4-FFF2-40B4-BE49-F238E27FC236}">
                <a16:creationId xmlns:a16="http://schemas.microsoft.com/office/drawing/2014/main" id="{E54850E9-9B8F-4A67-A32E-CE9029897C0B}"/>
              </a:ext>
            </a:extLst>
          </p:cNvPr>
          <p:cNvSpPr>
            <a:spLocks noGrp="1"/>
          </p:cNvSpPr>
          <p:nvPr>
            <p:ph type="title"/>
          </p:nvPr>
        </p:nvSpPr>
        <p:spPr>
          <a:xfrm>
            <a:off x="956169" y="535518"/>
            <a:ext cx="15696072" cy="97741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2301C2C-D6B9-4F1E-8BAF-A29AC20CCA60}"/>
              </a:ext>
            </a:extLst>
          </p:cNvPr>
          <p:cNvSpPr>
            <a:spLocks noGrp="1"/>
          </p:cNvSpPr>
          <p:nvPr>
            <p:ph type="body" idx="1"/>
          </p:nvPr>
        </p:nvSpPr>
        <p:spPr>
          <a:xfrm>
            <a:off x="956169" y="1862680"/>
            <a:ext cx="15696072" cy="71968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8E875933-26DC-42D7-B0DB-E2CC23C06397}"/>
              </a:ext>
            </a:extLst>
          </p:cNvPr>
          <p:cNvSpPr>
            <a:spLocks noGrp="1"/>
          </p:cNvSpPr>
          <p:nvPr>
            <p:ph type="sldNum" sz="quarter" idx="4"/>
          </p:nvPr>
        </p:nvSpPr>
        <p:spPr>
          <a:xfrm>
            <a:off x="13546773" y="9532938"/>
            <a:ext cx="4023360" cy="422833"/>
          </a:xfrm>
          <a:prstGeom prst="rect">
            <a:avLst/>
          </a:prstGeom>
        </p:spPr>
        <p:txBody>
          <a:bodyPr vert="horz" lIns="91440" tIns="45720" rIns="91440" bIns="45720" rtlCol="0" anchor="ctr"/>
          <a:lstStyle>
            <a:lvl1pPr algn="r">
              <a:defRPr sz="1173" spc="100" baseline="0">
                <a:solidFill>
                  <a:schemeClr val="accent6"/>
                </a:solidFill>
                <a:latin typeface="Arial" panose="020B0604020202020204" pitchFamily="34" charset="0"/>
                <a:cs typeface="Arial" panose="020B0604020202020204" pitchFamily="34" charset="0"/>
              </a:defRPr>
            </a:lvl1pPr>
          </a:lstStyle>
          <a:p>
            <a:r>
              <a:rPr lang="en-US"/>
              <a:t> BROWN &amp; BROWN  |  </a:t>
            </a:r>
            <a:fld id="{0BDBB283-31B7-430F-95E5-02359FF226F2}" type="slidenum">
              <a:rPr lang="en-US" smtClean="0"/>
              <a:pPr/>
              <a:t>‹#›</a:t>
            </a:fld>
            <a:endParaRPr lang="en-US"/>
          </a:p>
        </p:txBody>
      </p:sp>
      <p:cxnSp>
        <p:nvCxnSpPr>
          <p:cNvPr id="10" name="Straight Connector 9">
            <a:extLst>
              <a:ext uri="{FF2B5EF4-FFF2-40B4-BE49-F238E27FC236}">
                <a16:creationId xmlns:a16="http://schemas.microsoft.com/office/drawing/2014/main" id="{A03EC620-8CDF-4D64-BBB5-82A7A870472C}"/>
              </a:ext>
            </a:extLst>
          </p:cNvPr>
          <p:cNvCxnSpPr>
            <a:cxnSpLocks/>
          </p:cNvCxnSpPr>
          <p:nvPr userDrawn="1"/>
        </p:nvCxnSpPr>
        <p:spPr>
          <a:xfrm>
            <a:off x="6338036" y="1512931"/>
            <a:ext cx="5205530"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pic>
        <p:nvPicPr>
          <p:cNvPr id="11" name="Picture 10" descr="BB008 TangleB-RGB_1000px_digital.png">
            <a:extLst>
              <a:ext uri="{FF2B5EF4-FFF2-40B4-BE49-F238E27FC236}">
                <a16:creationId xmlns:a16="http://schemas.microsoft.com/office/drawing/2014/main" id="{BA2EC802-2BAC-41CC-9EE7-22292AC47B97}"/>
              </a:ext>
            </a:extLst>
          </p:cNvPr>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311467" y="9553435"/>
            <a:ext cx="392556" cy="402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5865234"/>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6" r:id="rId3"/>
    <p:sldLayoutId id="2147483697" r:id="rId4"/>
  </p:sldLayoutIdLst>
  <p:hf hdr="0" dt="0"/>
  <p:txStyles>
    <p:titleStyle>
      <a:lvl1pPr algn="ctr" defTabSz="1341150" rtl="0" eaLnBrk="1" latinLnBrk="0" hangingPunct="1">
        <a:lnSpc>
          <a:spcPct val="90000"/>
        </a:lnSpc>
        <a:spcBef>
          <a:spcPct val="0"/>
        </a:spcBef>
        <a:buNone/>
        <a:defRPr sz="5400" b="1" kern="1200">
          <a:solidFill>
            <a:schemeClr val="tx1"/>
          </a:solidFill>
          <a:latin typeface="Arial" panose="020B0604020202020204" pitchFamily="34" charset="0"/>
          <a:ea typeface="+mj-ea"/>
          <a:cs typeface="Arial" panose="020B0604020202020204" pitchFamily="34" charset="0"/>
        </a:defRPr>
      </a:lvl1pPr>
    </p:titleStyle>
    <p:bodyStyle>
      <a:lvl1pPr marL="335288" indent="-335288" algn="l" defTabSz="1341150" rtl="0" eaLnBrk="1" latinLnBrk="0" hangingPunct="1">
        <a:lnSpc>
          <a:spcPct val="90000"/>
        </a:lnSpc>
        <a:spcBef>
          <a:spcPts val="1467"/>
        </a:spcBef>
        <a:buClr>
          <a:schemeClr val="accent3"/>
        </a:buClr>
        <a:buFont typeface="Arial" panose="020B0604020202020204" pitchFamily="34" charset="0"/>
        <a:buChar char="•"/>
        <a:defRPr sz="4107" kern="1200">
          <a:solidFill>
            <a:schemeClr val="accent6"/>
          </a:solidFill>
          <a:latin typeface="Arial" panose="020B0604020202020204" pitchFamily="34" charset="0"/>
          <a:ea typeface="+mn-ea"/>
          <a:cs typeface="Arial" panose="020B0604020202020204" pitchFamily="34" charset="0"/>
        </a:defRPr>
      </a:lvl1pPr>
      <a:lvl2pPr marL="1005863" indent="-335288" algn="l" defTabSz="1341150" rtl="0" eaLnBrk="1" latinLnBrk="0" hangingPunct="1">
        <a:lnSpc>
          <a:spcPct val="90000"/>
        </a:lnSpc>
        <a:spcBef>
          <a:spcPts val="733"/>
        </a:spcBef>
        <a:buClr>
          <a:schemeClr val="accent3"/>
        </a:buClr>
        <a:buFont typeface="Arial" panose="020B0604020202020204" pitchFamily="34" charset="0"/>
        <a:buChar char="»"/>
        <a:defRPr sz="3520" kern="1200">
          <a:solidFill>
            <a:schemeClr val="accent6"/>
          </a:solidFill>
          <a:latin typeface="Arial" panose="020B0604020202020204" pitchFamily="34" charset="0"/>
          <a:ea typeface="+mn-ea"/>
          <a:cs typeface="Arial" panose="020B0604020202020204" pitchFamily="34" charset="0"/>
        </a:defRPr>
      </a:lvl2pPr>
      <a:lvl3pPr marL="1676438" indent="-335288" algn="l" defTabSz="1341150" rtl="0" eaLnBrk="1" latinLnBrk="0" hangingPunct="1">
        <a:lnSpc>
          <a:spcPct val="90000"/>
        </a:lnSpc>
        <a:spcBef>
          <a:spcPts val="733"/>
        </a:spcBef>
        <a:buClr>
          <a:schemeClr val="accent3"/>
        </a:buClr>
        <a:buFont typeface="Courier New" panose="02070309020205020404" pitchFamily="49" charset="0"/>
        <a:buChar char="o"/>
        <a:defRPr sz="2933" kern="1200">
          <a:solidFill>
            <a:schemeClr val="accent6"/>
          </a:solidFill>
          <a:latin typeface="Arial" panose="020B0604020202020204" pitchFamily="34" charset="0"/>
          <a:ea typeface="+mn-ea"/>
          <a:cs typeface="Arial" panose="020B0604020202020204" pitchFamily="34" charset="0"/>
        </a:defRPr>
      </a:lvl3pPr>
      <a:lvl4pPr marL="2347013" indent="-335288" algn="l" defTabSz="1341150" rtl="0" eaLnBrk="1" latinLnBrk="0" hangingPunct="1">
        <a:lnSpc>
          <a:spcPct val="90000"/>
        </a:lnSpc>
        <a:spcBef>
          <a:spcPts val="733"/>
        </a:spcBef>
        <a:buClr>
          <a:schemeClr val="accent3"/>
        </a:buClr>
        <a:buFont typeface="Arial" panose="020B0604020202020204" pitchFamily="34" charset="0"/>
        <a:buChar char="–"/>
        <a:defRPr sz="2640" kern="1200">
          <a:solidFill>
            <a:schemeClr val="accent6"/>
          </a:solidFill>
          <a:latin typeface="Arial" panose="020B0604020202020204" pitchFamily="34" charset="0"/>
          <a:ea typeface="+mn-ea"/>
          <a:cs typeface="Arial" panose="020B0604020202020204" pitchFamily="34" charset="0"/>
        </a:defRPr>
      </a:lvl4pPr>
      <a:lvl5pPr marL="3017589" indent="-335288" algn="l" defTabSz="1341150" rtl="0" eaLnBrk="1" latinLnBrk="0" hangingPunct="1">
        <a:lnSpc>
          <a:spcPct val="90000"/>
        </a:lnSpc>
        <a:spcBef>
          <a:spcPts val="733"/>
        </a:spcBef>
        <a:buClr>
          <a:schemeClr val="accent3"/>
        </a:buClr>
        <a:buFont typeface="Wingdings" panose="05000000000000000000" pitchFamily="2" charset="2"/>
        <a:buChar char="§"/>
        <a:defRPr sz="2640" kern="1200">
          <a:solidFill>
            <a:schemeClr val="accent6"/>
          </a:solidFill>
          <a:latin typeface="Arial" panose="020B0604020202020204" pitchFamily="34" charset="0"/>
          <a:ea typeface="+mn-ea"/>
          <a:cs typeface="Arial" panose="020B0604020202020204" pitchFamily="34" charset="0"/>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p:bodyStyle>
    <p:otherStyle>
      <a:defPPr>
        <a:defRPr lang="en-US"/>
      </a:defPPr>
      <a:lvl1pPr marL="0" algn="l" defTabSz="1341150" rtl="0" eaLnBrk="1" latinLnBrk="0" hangingPunct="1">
        <a:defRPr sz="2640" kern="1200">
          <a:solidFill>
            <a:schemeClr val="tx1"/>
          </a:solidFill>
          <a:latin typeface="+mn-lt"/>
          <a:ea typeface="+mn-ea"/>
          <a:cs typeface="+mn-cs"/>
        </a:defRPr>
      </a:lvl1pPr>
      <a:lvl2pPr marL="670575" algn="l" defTabSz="1341150" rtl="0" eaLnBrk="1" latinLnBrk="0" hangingPunct="1">
        <a:defRPr sz="2640" kern="1200">
          <a:solidFill>
            <a:schemeClr val="tx1"/>
          </a:solidFill>
          <a:latin typeface="+mn-lt"/>
          <a:ea typeface="+mn-ea"/>
          <a:cs typeface="+mn-cs"/>
        </a:defRPr>
      </a:lvl2pPr>
      <a:lvl3pPr marL="1341150" algn="l" defTabSz="1341150" rtl="0" eaLnBrk="1" latinLnBrk="0" hangingPunct="1">
        <a:defRPr sz="2640" kern="1200">
          <a:solidFill>
            <a:schemeClr val="tx1"/>
          </a:solidFill>
          <a:latin typeface="+mn-lt"/>
          <a:ea typeface="+mn-ea"/>
          <a:cs typeface="+mn-cs"/>
        </a:defRPr>
      </a:lvl3pPr>
      <a:lvl4pPr marL="2011726" algn="l" defTabSz="1341150" rtl="0" eaLnBrk="1" latinLnBrk="0" hangingPunct="1">
        <a:defRPr sz="2640" kern="1200">
          <a:solidFill>
            <a:schemeClr val="tx1"/>
          </a:solidFill>
          <a:latin typeface="+mn-lt"/>
          <a:ea typeface="+mn-ea"/>
          <a:cs typeface="+mn-cs"/>
        </a:defRPr>
      </a:lvl4pPr>
      <a:lvl5pPr marL="2682301" algn="l" defTabSz="1341150" rtl="0" eaLnBrk="1" latinLnBrk="0" hangingPunct="1">
        <a:defRPr sz="2640" kern="1200">
          <a:solidFill>
            <a:schemeClr val="tx1"/>
          </a:solidFill>
          <a:latin typeface="+mn-lt"/>
          <a:ea typeface="+mn-ea"/>
          <a:cs typeface="+mn-cs"/>
        </a:defRPr>
      </a:lvl5pPr>
      <a:lvl6pPr marL="3352876" algn="l" defTabSz="1341150" rtl="0" eaLnBrk="1" latinLnBrk="0" hangingPunct="1">
        <a:defRPr sz="2640" kern="1200">
          <a:solidFill>
            <a:schemeClr val="tx1"/>
          </a:solidFill>
          <a:latin typeface="+mn-lt"/>
          <a:ea typeface="+mn-ea"/>
          <a:cs typeface="+mn-cs"/>
        </a:defRPr>
      </a:lvl6pPr>
      <a:lvl7pPr marL="4023451" algn="l" defTabSz="1341150" rtl="0" eaLnBrk="1" latinLnBrk="0" hangingPunct="1">
        <a:defRPr sz="2640" kern="1200">
          <a:solidFill>
            <a:schemeClr val="tx1"/>
          </a:solidFill>
          <a:latin typeface="+mn-lt"/>
          <a:ea typeface="+mn-ea"/>
          <a:cs typeface="+mn-cs"/>
        </a:defRPr>
      </a:lvl7pPr>
      <a:lvl8pPr marL="4694027" algn="l" defTabSz="1341150" rtl="0" eaLnBrk="1" latinLnBrk="0" hangingPunct="1">
        <a:defRPr sz="2640" kern="1200">
          <a:solidFill>
            <a:schemeClr val="tx1"/>
          </a:solidFill>
          <a:latin typeface="+mn-lt"/>
          <a:ea typeface="+mn-ea"/>
          <a:cs typeface="+mn-cs"/>
        </a:defRPr>
      </a:lvl8pPr>
      <a:lvl9pPr marL="5364602" algn="l" defTabSz="1341150" rtl="0" eaLnBrk="1" latinLnBrk="0" hangingPunct="1">
        <a:defRPr sz="264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8E266DB-D05C-4B34-95BF-CC424339E22B}"/>
              </a:ext>
            </a:extLst>
          </p:cNvPr>
          <p:cNvSpPr/>
          <p:nvPr userDrawn="1"/>
        </p:nvSpPr>
        <p:spPr>
          <a:xfrm>
            <a:off x="0" y="9387841"/>
            <a:ext cx="17881600" cy="680614"/>
          </a:xfrm>
          <a:prstGeom prst="rect">
            <a:avLst/>
          </a:prstGeom>
          <a:solidFill>
            <a:srgbClr val="C7C8CA">
              <a:lumMod val="40000"/>
              <a:lumOff val="60000"/>
            </a:srgbClr>
          </a:solidFill>
          <a:ln w="25400" cap="flat" cmpd="sng" algn="ctr">
            <a:noFill/>
            <a:prstDash val="solid"/>
          </a:ln>
          <a:effectLst/>
        </p:spPr>
        <p:txBody>
          <a:bodyPr rtlCol="0" anchor="ctr"/>
          <a:lstStyle/>
          <a:p>
            <a:pPr marL="0" marR="0" lvl="0" indent="0" algn="ctr" defTabSz="1341150" eaLnBrk="1" fontAlgn="auto" latinLnBrk="0" hangingPunct="1">
              <a:lnSpc>
                <a:spcPct val="100000"/>
              </a:lnSpc>
              <a:spcBef>
                <a:spcPts val="0"/>
              </a:spcBef>
              <a:spcAft>
                <a:spcPts val="0"/>
              </a:spcAft>
              <a:buClrTx/>
              <a:buSzTx/>
              <a:buFontTx/>
              <a:buNone/>
              <a:tabLst/>
              <a:defRPr/>
            </a:pPr>
            <a:endParaRPr kumimoji="0" lang="en-US" sz="2640" b="0" i="0" u="none" strike="noStrike" kern="0" cap="none" spc="0" normalizeH="0" baseline="0" noProof="0">
              <a:ln>
                <a:noFill/>
              </a:ln>
              <a:solidFill>
                <a:srgbClr val="FFFFFF"/>
              </a:solidFill>
              <a:effectLst/>
              <a:uLnTx/>
              <a:uFillTx/>
              <a:latin typeface="Calibri"/>
              <a:ea typeface="+mn-ea"/>
              <a:cs typeface="+mn-cs"/>
            </a:endParaRPr>
          </a:p>
        </p:txBody>
      </p:sp>
      <p:sp>
        <p:nvSpPr>
          <p:cNvPr id="2" name="Title Placeholder 1">
            <a:extLst>
              <a:ext uri="{FF2B5EF4-FFF2-40B4-BE49-F238E27FC236}">
                <a16:creationId xmlns:a16="http://schemas.microsoft.com/office/drawing/2014/main" id="{E54850E9-9B8F-4A67-A32E-CE9029897C0B}"/>
              </a:ext>
            </a:extLst>
          </p:cNvPr>
          <p:cNvSpPr>
            <a:spLocks noGrp="1"/>
          </p:cNvSpPr>
          <p:nvPr>
            <p:ph type="title"/>
          </p:nvPr>
        </p:nvSpPr>
        <p:spPr>
          <a:xfrm>
            <a:off x="956169" y="535518"/>
            <a:ext cx="15696072" cy="97741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2301C2C-D6B9-4F1E-8BAF-A29AC20CCA60}"/>
              </a:ext>
            </a:extLst>
          </p:cNvPr>
          <p:cNvSpPr>
            <a:spLocks noGrp="1"/>
          </p:cNvSpPr>
          <p:nvPr>
            <p:ph type="body" idx="1"/>
          </p:nvPr>
        </p:nvSpPr>
        <p:spPr>
          <a:xfrm>
            <a:off x="956169" y="1862680"/>
            <a:ext cx="15696072" cy="71968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8E875933-26DC-42D7-B0DB-E2CC23C06397}"/>
              </a:ext>
            </a:extLst>
          </p:cNvPr>
          <p:cNvSpPr>
            <a:spLocks noGrp="1"/>
          </p:cNvSpPr>
          <p:nvPr>
            <p:ph type="sldNum" sz="quarter" idx="4"/>
          </p:nvPr>
        </p:nvSpPr>
        <p:spPr>
          <a:xfrm>
            <a:off x="13546773" y="9532938"/>
            <a:ext cx="4023360" cy="422833"/>
          </a:xfrm>
          <a:prstGeom prst="rect">
            <a:avLst/>
          </a:prstGeom>
        </p:spPr>
        <p:txBody>
          <a:bodyPr vert="horz" lIns="91440" tIns="45720" rIns="91440" bIns="45720" rtlCol="0" anchor="ctr"/>
          <a:lstStyle>
            <a:lvl1pPr algn="r">
              <a:defRPr sz="1173" spc="100" baseline="0">
                <a:solidFill>
                  <a:schemeClr val="accent6"/>
                </a:solidFill>
                <a:latin typeface="Arial" panose="020B0604020202020204" pitchFamily="34" charset="0"/>
                <a:cs typeface="Arial" panose="020B0604020202020204" pitchFamily="34" charset="0"/>
              </a:defRPr>
            </a:lvl1pPr>
          </a:lstStyle>
          <a:p>
            <a:r>
              <a:rPr lang="en-US"/>
              <a:t> BROWN &amp; BROWN  |  </a:t>
            </a:r>
            <a:fld id="{0BDBB283-31B7-430F-95E5-02359FF226F2}" type="slidenum">
              <a:rPr lang="en-US" smtClean="0"/>
              <a:pPr/>
              <a:t>‹#›</a:t>
            </a:fld>
            <a:endParaRPr lang="en-US"/>
          </a:p>
        </p:txBody>
      </p:sp>
      <p:pic>
        <p:nvPicPr>
          <p:cNvPr id="10" name="Picture 9" descr="BB008 TangleB-RGB_1000px_digital.png">
            <a:extLst>
              <a:ext uri="{FF2B5EF4-FFF2-40B4-BE49-F238E27FC236}">
                <a16:creationId xmlns:a16="http://schemas.microsoft.com/office/drawing/2014/main" id="{CC99F310-E9AE-41A0-B25A-018167BFC4E0}"/>
              </a:ext>
            </a:extLst>
          </p:cNvPr>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311467" y="9553435"/>
            <a:ext cx="392556" cy="402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8309630"/>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8" r:id="rId3"/>
    <p:sldLayoutId id="2147483709" r:id="rId4"/>
  </p:sldLayoutIdLst>
  <p:hf hdr="0" dt="0"/>
  <p:txStyles>
    <p:titleStyle>
      <a:lvl1pPr algn="l" defTabSz="1341150" rtl="0" eaLnBrk="1" latinLnBrk="0" hangingPunct="1">
        <a:lnSpc>
          <a:spcPct val="90000"/>
        </a:lnSpc>
        <a:spcBef>
          <a:spcPct val="0"/>
        </a:spcBef>
        <a:buNone/>
        <a:defRPr sz="5400" b="1" kern="1200">
          <a:solidFill>
            <a:schemeClr val="tx1"/>
          </a:solidFill>
          <a:latin typeface="Arial" panose="020B0604020202020204" pitchFamily="34" charset="0"/>
          <a:ea typeface="+mj-ea"/>
          <a:cs typeface="Arial" panose="020B0604020202020204" pitchFamily="34" charset="0"/>
        </a:defRPr>
      </a:lvl1pPr>
    </p:titleStyle>
    <p:bodyStyle>
      <a:lvl1pPr marL="335288" indent="-335288" algn="l" defTabSz="1341150" rtl="0" eaLnBrk="1" latinLnBrk="0" hangingPunct="1">
        <a:lnSpc>
          <a:spcPct val="90000"/>
        </a:lnSpc>
        <a:spcBef>
          <a:spcPts val="1467"/>
        </a:spcBef>
        <a:buClr>
          <a:schemeClr val="accent3"/>
        </a:buClr>
        <a:buFont typeface="Arial" panose="020B0604020202020204" pitchFamily="34" charset="0"/>
        <a:buChar char="•"/>
        <a:defRPr sz="4107" kern="1200">
          <a:solidFill>
            <a:schemeClr val="accent6"/>
          </a:solidFill>
          <a:latin typeface="Arial" panose="020B0604020202020204" pitchFamily="34" charset="0"/>
          <a:ea typeface="+mn-ea"/>
          <a:cs typeface="Arial" panose="020B0604020202020204" pitchFamily="34" charset="0"/>
        </a:defRPr>
      </a:lvl1pPr>
      <a:lvl2pPr marL="1005863" indent="-335288" algn="l" defTabSz="1341150" rtl="0" eaLnBrk="1" latinLnBrk="0" hangingPunct="1">
        <a:lnSpc>
          <a:spcPct val="90000"/>
        </a:lnSpc>
        <a:spcBef>
          <a:spcPts val="733"/>
        </a:spcBef>
        <a:buClr>
          <a:schemeClr val="accent3"/>
        </a:buClr>
        <a:buFont typeface="Arial" panose="020B0604020202020204" pitchFamily="34" charset="0"/>
        <a:buChar char="»"/>
        <a:defRPr sz="3520" kern="1200">
          <a:solidFill>
            <a:schemeClr val="accent6"/>
          </a:solidFill>
          <a:latin typeface="Arial" panose="020B0604020202020204" pitchFamily="34" charset="0"/>
          <a:ea typeface="+mn-ea"/>
          <a:cs typeface="Arial" panose="020B0604020202020204" pitchFamily="34" charset="0"/>
        </a:defRPr>
      </a:lvl2pPr>
      <a:lvl3pPr marL="1676438" indent="-335288" algn="l" defTabSz="1341150" rtl="0" eaLnBrk="1" latinLnBrk="0" hangingPunct="1">
        <a:lnSpc>
          <a:spcPct val="90000"/>
        </a:lnSpc>
        <a:spcBef>
          <a:spcPts val="733"/>
        </a:spcBef>
        <a:buClr>
          <a:schemeClr val="accent3"/>
        </a:buClr>
        <a:buFont typeface="Courier New" panose="02070309020205020404" pitchFamily="49" charset="0"/>
        <a:buChar char="o"/>
        <a:defRPr sz="2933" kern="1200">
          <a:solidFill>
            <a:schemeClr val="accent6"/>
          </a:solidFill>
          <a:latin typeface="Arial" panose="020B0604020202020204" pitchFamily="34" charset="0"/>
          <a:ea typeface="+mn-ea"/>
          <a:cs typeface="Arial" panose="020B0604020202020204" pitchFamily="34" charset="0"/>
        </a:defRPr>
      </a:lvl3pPr>
      <a:lvl4pPr marL="2347013" indent="-335288" algn="l" defTabSz="1341150" rtl="0" eaLnBrk="1" latinLnBrk="0" hangingPunct="1">
        <a:lnSpc>
          <a:spcPct val="90000"/>
        </a:lnSpc>
        <a:spcBef>
          <a:spcPts val="733"/>
        </a:spcBef>
        <a:buClr>
          <a:schemeClr val="accent3"/>
        </a:buClr>
        <a:buFont typeface="Arial" panose="020B0604020202020204" pitchFamily="34" charset="0"/>
        <a:buChar char="–"/>
        <a:defRPr sz="2640" kern="1200">
          <a:solidFill>
            <a:schemeClr val="accent6"/>
          </a:solidFill>
          <a:latin typeface="Arial" panose="020B0604020202020204" pitchFamily="34" charset="0"/>
          <a:ea typeface="+mn-ea"/>
          <a:cs typeface="Arial" panose="020B0604020202020204" pitchFamily="34" charset="0"/>
        </a:defRPr>
      </a:lvl4pPr>
      <a:lvl5pPr marL="3017589" indent="-335288" algn="l" defTabSz="1341150" rtl="0" eaLnBrk="1" latinLnBrk="0" hangingPunct="1">
        <a:lnSpc>
          <a:spcPct val="90000"/>
        </a:lnSpc>
        <a:spcBef>
          <a:spcPts val="733"/>
        </a:spcBef>
        <a:buClr>
          <a:schemeClr val="accent3"/>
        </a:buClr>
        <a:buFont typeface="Wingdings" panose="05000000000000000000" pitchFamily="2" charset="2"/>
        <a:buChar char="§"/>
        <a:defRPr sz="2640" kern="1200">
          <a:solidFill>
            <a:schemeClr val="accent6"/>
          </a:solidFill>
          <a:latin typeface="Arial" panose="020B0604020202020204" pitchFamily="34" charset="0"/>
          <a:ea typeface="+mn-ea"/>
          <a:cs typeface="Arial" panose="020B0604020202020204" pitchFamily="34" charset="0"/>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p:bodyStyle>
    <p:otherStyle>
      <a:defPPr>
        <a:defRPr lang="en-US"/>
      </a:defPPr>
      <a:lvl1pPr marL="0" algn="l" defTabSz="1341150" rtl="0" eaLnBrk="1" latinLnBrk="0" hangingPunct="1">
        <a:defRPr sz="2640" kern="1200">
          <a:solidFill>
            <a:schemeClr val="tx1"/>
          </a:solidFill>
          <a:latin typeface="+mn-lt"/>
          <a:ea typeface="+mn-ea"/>
          <a:cs typeface="+mn-cs"/>
        </a:defRPr>
      </a:lvl1pPr>
      <a:lvl2pPr marL="670575" algn="l" defTabSz="1341150" rtl="0" eaLnBrk="1" latinLnBrk="0" hangingPunct="1">
        <a:defRPr sz="2640" kern="1200">
          <a:solidFill>
            <a:schemeClr val="tx1"/>
          </a:solidFill>
          <a:latin typeface="+mn-lt"/>
          <a:ea typeface="+mn-ea"/>
          <a:cs typeface="+mn-cs"/>
        </a:defRPr>
      </a:lvl2pPr>
      <a:lvl3pPr marL="1341150" algn="l" defTabSz="1341150" rtl="0" eaLnBrk="1" latinLnBrk="0" hangingPunct="1">
        <a:defRPr sz="2640" kern="1200">
          <a:solidFill>
            <a:schemeClr val="tx1"/>
          </a:solidFill>
          <a:latin typeface="+mn-lt"/>
          <a:ea typeface="+mn-ea"/>
          <a:cs typeface="+mn-cs"/>
        </a:defRPr>
      </a:lvl3pPr>
      <a:lvl4pPr marL="2011726" algn="l" defTabSz="1341150" rtl="0" eaLnBrk="1" latinLnBrk="0" hangingPunct="1">
        <a:defRPr sz="2640" kern="1200">
          <a:solidFill>
            <a:schemeClr val="tx1"/>
          </a:solidFill>
          <a:latin typeface="+mn-lt"/>
          <a:ea typeface="+mn-ea"/>
          <a:cs typeface="+mn-cs"/>
        </a:defRPr>
      </a:lvl4pPr>
      <a:lvl5pPr marL="2682301" algn="l" defTabSz="1341150" rtl="0" eaLnBrk="1" latinLnBrk="0" hangingPunct="1">
        <a:defRPr sz="2640" kern="1200">
          <a:solidFill>
            <a:schemeClr val="tx1"/>
          </a:solidFill>
          <a:latin typeface="+mn-lt"/>
          <a:ea typeface="+mn-ea"/>
          <a:cs typeface="+mn-cs"/>
        </a:defRPr>
      </a:lvl5pPr>
      <a:lvl6pPr marL="3352876" algn="l" defTabSz="1341150" rtl="0" eaLnBrk="1" latinLnBrk="0" hangingPunct="1">
        <a:defRPr sz="2640" kern="1200">
          <a:solidFill>
            <a:schemeClr val="tx1"/>
          </a:solidFill>
          <a:latin typeface="+mn-lt"/>
          <a:ea typeface="+mn-ea"/>
          <a:cs typeface="+mn-cs"/>
        </a:defRPr>
      </a:lvl6pPr>
      <a:lvl7pPr marL="4023451" algn="l" defTabSz="1341150" rtl="0" eaLnBrk="1" latinLnBrk="0" hangingPunct="1">
        <a:defRPr sz="2640" kern="1200">
          <a:solidFill>
            <a:schemeClr val="tx1"/>
          </a:solidFill>
          <a:latin typeface="+mn-lt"/>
          <a:ea typeface="+mn-ea"/>
          <a:cs typeface="+mn-cs"/>
        </a:defRPr>
      </a:lvl7pPr>
      <a:lvl8pPr marL="4694027" algn="l" defTabSz="1341150" rtl="0" eaLnBrk="1" latinLnBrk="0" hangingPunct="1">
        <a:defRPr sz="2640" kern="1200">
          <a:solidFill>
            <a:schemeClr val="tx1"/>
          </a:solidFill>
          <a:latin typeface="+mn-lt"/>
          <a:ea typeface="+mn-ea"/>
          <a:cs typeface="+mn-cs"/>
        </a:defRPr>
      </a:lvl8pPr>
      <a:lvl9pPr marL="5364602" algn="l" defTabSz="1341150" rtl="0" eaLnBrk="1" latinLnBrk="0" hangingPunct="1">
        <a:defRPr sz="264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8E266DB-D05C-4B34-95BF-CC424339E22B}"/>
              </a:ext>
            </a:extLst>
          </p:cNvPr>
          <p:cNvSpPr/>
          <p:nvPr userDrawn="1"/>
        </p:nvSpPr>
        <p:spPr>
          <a:xfrm>
            <a:off x="0" y="9387841"/>
            <a:ext cx="17881600" cy="680614"/>
          </a:xfrm>
          <a:prstGeom prst="rect">
            <a:avLst/>
          </a:prstGeom>
          <a:solidFill>
            <a:srgbClr val="C7C8CA">
              <a:lumMod val="40000"/>
              <a:lumOff val="60000"/>
            </a:srgbClr>
          </a:solidFill>
          <a:ln w="25400" cap="flat" cmpd="sng" algn="ctr">
            <a:noFill/>
            <a:prstDash val="solid"/>
          </a:ln>
          <a:effectLst/>
        </p:spPr>
        <p:txBody>
          <a:bodyPr rtlCol="0" anchor="ctr"/>
          <a:lstStyle/>
          <a:p>
            <a:pPr marL="0" marR="0" lvl="0" indent="0" algn="ctr" defTabSz="1341150" eaLnBrk="1" fontAlgn="auto" latinLnBrk="0" hangingPunct="1">
              <a:lnSpc>
                <a:spcPct val="100000"/>
              </a:lnSpc>
              <a:spcBef>
                <a:spcPts val="0"/>
              </a:spcBef>
              <a:spcAft>
                <a:spcPts val="0"/>
              </a:spcAft>
              <a:buClrTx/>
              <a:buSzTx/>
              <a:buFontTx/>
              <a:buNone/>
              <a:tabLst/>
              <a:defRPr/>
            </a:pPr>
            <a:endParaRPr kumimoji="0" lang="en-US" sz="2640" b="0" i="0" u="none" strike="noStrike" kern="0" cap="none" spc="0" normalizeH="0" baseline="0" noProof="0">
              <a:ln>
                <a:noFill/>
              </a:ln>
              <a:solidFill>
                <a:srgbClr val="FFFFFF"/>
              </a:solidFill>
              <a:effectLst/>
              <a:uLnTx/>
              <a:uFillTx/>
              <a:latin typeface="Calibri"/>
              <a:ea typeface="+mn-ea"/>
              <a:cs typeface="+mn-cs"/>
            </a:endParaRPr>
          </a:p>
        </p:txBody>
      </p:sp>
      <p:sp>
        <p:nvSpPr>
          <p:cNvPr id="2" name="Title Placeholder 1">
            <a:extLst>
              <a:ext uri="{FF2B5EF4-FFF2-40B4-BE49-F238E27FC236}">
                <a16:creationId xmlns:a16="http://schemas.microsoft.com/office/drawing/2014/main" id="{E54850E9-9B8F-4A67-A32E-CE9029897C0B}"/>
              </a:ext>
            </a:extLst>
          </p:cNvPr>
          <p:cNvSpPr>
            <a:spLocks noGrp="1"/>
          </p:cNvSpPr>
          <p:nvPr>
            <p:ph type="title"/>
          </p:nvPr>
        </p:nvSpPr>
        <p:spPr>
          <a:xfrm>
            <a:off x="956169" y="535518"/>
            <a:ext cx="15696072" cy="97741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2301C2C-D6B9-4F1E-8BAF-A29AC20CCA60}"/>
              </a:ext>
            </a:extLst>
          </p:cNvPr>
          <p:cNvSpPr>
            <a:spLocks noGrp="1"/>
          </p:cNvSpPr>
          <p:nvPr>
            <p:ph type="body" idx="1"/>
          </p:nvPr>
        </p:nvSpPr>
        <p:spPr>
          <a:xfrm>
            <a:off x="956169" y="1862680"/>
            <a:ext cx="15696072" cy="71968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8E875933-26DC-42D7-B0DB-E2CC23C06397}"/>
              </a:ext>
            </a:extLst>
          </p:cNvPr>
          <p:cNvSpPr>
            <a:spLocks noGrp="1"/>
          </p:cNvSpPr>
          <p:nvPr>
            <p:ph type="sldNum" sz="quarter" idx="4"/>
          </p:nvPr>
        </p:nvSpPr>
        <p:spPr>
          <a:xfrm>
            <a:off x="13546773" y="9532938"/>
            <a:ext cx="4023360" cy="422833"/>
          </a:xfrm>
          <a:prstGeom prst="rect">
            <a:avLst/>
          </a:prstGeom>
        </p:spPr>
        <p:txBody>
          <a:bodyPr vert="horz" lIns="91440" tIns="45720" rIns="91440" bIns="45720" rtlCol="0" anchor="ctr"/>
          <a:lstStyle>
            <a:lvl1pPr algn="r">
              <a:defRPr sz="1173" spc="100" baseline="0">
                <a:solidFill>
                  <a:schemeClr val="accent6"/>
                </a:solidFill>
                <a:latin typeface="Arial" panose="020B0604020202020204" pitchFamily="34" charset="0"/>
                <a:cs typeface="Arial" panose="020B0604020202020204" pitchFamily="34" charset="0"/>
              </a:defRPr>
            </a:lvl1pPr>
          </a:lstStyle>
          <a:p>
            <a:r>
              <a:rPr lang="en-US"/>
              <a:t> BROWN &amp; BROWN  |  </a:t>
            </a:r>
            <a:fld id="{0BDBB283-31B7-430F-95E5-02359FF226F2}" type="slidenum">
              <a:rPr lang="en-US" smtClean="0"/>
              <a:pPr/>
              <a:t>‹#›</a:t>
            </a:fld>
            <a:endParaRPr lang="en-US"/>
          </a:p>
        </p:txBody>
      </p:sp>
      <p:pic>
        <p:nvPicPr>
          <p:cNvPr id="9" name="Picture 8" descr="BB008 TangleB-RGB_1000px_digital.png">
            <a:extLst>
              <a:ext uri="{FF2B5EF4-FFF2-40B4-BE49-F238E27FC236}">
                <a16:creationId xmlns:a16="http://schemas.microsoft.com/office/drawing/2014/main" id="{0D4C92C2-C802-4E6D-B183-20D646E1F112}"/>
              </a:ext>
            </a:extLst>
          </p:cNvPr>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311467" y="9553435"/>
            <a:ext cx="392556" cy="402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118743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2" r:id="rId3"/>
    <p:sldLayoutId id="2147483703" r:id="rId4"/>
  </p:sldLayoutIdLst>
  <p:hf hdr="0" dt="0"/>
  <p:txStyles>
    <p:titleStyle>
      <a:lvl1pPr algn="ctr" defTabSz="1341150" rtl="0" eaLnBrk="1" latinLnBrk="0" hangingPunct="1">
        <a:lnSpc>
          <a:spcPct val="90000"/>
        </a:lnSpc>
        <a:spcBef>
          <a:spcPct val="0"/>
        </a:spcBef>
        <a:buNone/>
        <a:defRPr sz="5400" b="1" kern="1200">
          <a:solidFill>
            <a:schemeClr val="tx1"/>
          </a:solidFill>
          <a:latin typeface="Arial" panose="020B0604020202020204" pitchFamily="34" charset="0"/>
          <a:ea typeface="+mj-ea"/>
          <a:cs typeface="Arial" panose="020B0604020202020204" pitchFamily="34" charset="0"/>
        </a:defRPr>
      </a:lvl1pPr>
    </p:titleStyle>
    <p:bodyStyle>
      <a:lvl1pPr marL="335288" indent="-335288" algn="l" defTabSz="1341150" rtl="0" eaLnBrk="1" latinLnBrk="0" hangingPunct="1">
        <a:lnSpc>
          <a:spcPct val="90000"/>
        </a:lnSpc>
        <a:spcBef>
          <a:spcPts val="1467"/>
        </a:spcBef>
        <a:buClr>
          <a:schemeClr val="accent3"/>
        </a:buClr>
        <a:buFont typeface="Arial" panose="020B0604020202020204" pitchFamily="34" charset="0"/>
        <a:buChar char="•"/>
        <a:defRPr sz="4107" kern="1200">
          <a:solidFill>
            <a:schemeClr val="accent6"/>
          </a:solidFill>
          <a:latin typeface="Arial" panose="020B0604020202020204" pitchFamily="34" charset="0"/>
          <a:ea typeface="+mn-ea"/>
          <a:cs typeface="Arial" panose="020B0604020202020204" pitchFamily="34" charset="0"/>
        </a:defRPr>
      </a:lvl1pPr>
      <a:lvl2pPr marL="1005863" indent="-335288" algn="l" defTabSz="1341150" rtl="0" eaLnBrk="1" latinLnBrk="0" hangingPunct="1">
        <a:lnSpc>
          <a:spcPct val="90000"/>
        </a:lnSpc>
        <a:spcBef>
          <a:spcPts val="733"/>
        </a:spcBef>
        <a:buClr>
          <a:schemeClr val="accent3"/>
        </a:buClr>
        <a:buFont typeface="Arial" panose="020B0604020202020204" pitchFamily="34" charset="0"/>
        <a:buChar char="»"/>
        <a:defRPr sz="3520" kern="1200">
          <a:solidFill>
            <a:schemeClr val="accent6"/>
          </a:solidFill>
          <a:latin typeface="Arial" panose="020B0604020202020204" pitchFamily="34" charset="0"/>
          <a:ea typeface="+mn-ea"/>
          <a:cs typeface="Arial" panose="020B0604020202020204" pitchFamily="34" charset="0"/>
        </a:defRPr>
      </a:lvl2pPr>
      <a:lvl3pPr marL="1676438" indent="-335288" algn="l" defTabSz="1341150" rtl="0" eaLnBrk="1" latinLnBrk="0" hangingPunct="1">
        <a:lnSpc>
          <a:spcPct val="90000"/>
        </a:lnSpc>
        <a:spcBef>
          <a:spcPts val="733"/>
        </a:spcBef>
        <a:buClr>
          <a:schemeClr val="accent3"/>
        </a:buClr>
        <a:buFont typeface="Courier New" panose="02070309020205020404" pitchFamily="49" charset="0"/>
        <a:buChar char="o"/>
        <a:defRPr sz="2933" kern="1200">
          <a:solidFill>
            <a:schemeClr val="accent6"/>
          </a:solidFill>
          <a:latin typeface="Arial" panose="020B0604020202020204" pitchFamily="34" charset="0"/>
          <a:ea typeface="+mn-ea"/>
          <a:cs typeface="Arial" panose="020B0604020202020204" pitchFamily="34" charset="0"/>
        </a:defRPr>
      </a:lvl3pPr>
      <a:lvl4pPr marL="2347013" indent="-335288" algn="l" defTabSz="1341150" rtl="0" eaLnBrk="1" latinLnBrk="0" hangingPunct="1">
        <a:lnSpc>
          <a:spcPct val="90000"/>
        </a:lnSpc>
        <a:spcBef>
          <a:spcPts val="733"/>
        </a:spcBef>
        <a:buClr>
          <a:schemeClr val="accent3"/>
        </a:buClr>
        <a:buFont typeface="Arial" panose="020B0604020202020204" pitchFamily="34" charset="0"/>
        <a:buChar char="–"/>
        <a:defRPr sz="2640" kern="1200">
          <a:solidFill>
            <a:schemeClr val="accent6"/>
          </a:solidFill>
          <a:latin typeface="Arial" panose="020B0604020202020204" pitchFamily="34" charset="0"/>
          <a:ea typeface="+mn-ea"/>
          <a:cs typeface="Arial" panose="020B0604020202020204" pitchFamily="34" charset="0"/>
        </a:defRPr>
      </a:lvl4pPr>
      <a:lvl5pPr marL="3017589" indent="-335288" algn="l" defTabSz="1341150" rtl="0" eaLnBrk="1" latinLnBrk="0" hangingPunct="1">
        <a:lnSpc>
          <a:spcPct val="90000"/>
        </a:lnSpc>
        <a:spcBef>
          <a:spcPts val="733"/>
        </a:spcBef>
        <a:buClr>
          <a:schemeClr val="accent3"/>
        </a:buClr>
        <a:buFont typeface="Wingdings" panose="05000000000000000000" pitchFamily="2" charset="2"/>
        <a:buChar char="§"/>
        <a:defRPr sz="2640" kern="1200">
          <a:solidFill>
            <a:schemeClr val="accent6"/>
          </a:solidFill>
          <a:latin typeface="Arial" panose="020B0604020202020204" pitchFamily="34" charset="0"/>
          <a:ea typeface="+mn-ea"/>
          <a:cs typeface="Arial" panose="020B0604020202020204" pitchFamily="34" charset="0"/>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p:bodyStyle>
    <p:otherStyle>
      <a:defPPr>
        <a:defRPr lang="en-US"/>
      </a:defPPr>
      <a:lvl1pPr marL="0" algn="l" defTabSz="1341150" rtl="0" eaLnBrk="1" latinLnBrk="0" hangingPunct="1">
        <a:defRPr sz="2640" kern="1200">
          <a:solidFill>
            <a:schemeClr val="tx1"/>
          </a:solidFill>
          <a:latin typeface="+mn-lt"/>
          <a:ea typeface="+mn-ea"/>
          <a:cs typeface="+mn-cs"/>
        </a:defRPr>
      </a:lvl1pPr>
      <a:lvl2pPr marL="670575" algn="l" defTabSz="1341150" rtl="0" eaLnBrk="1" latinLnBrk="0" hangingPunct="1">
        <a:defRPr sz="2640" kern="1200">
          <a:solidFill>
            <a:schemeClr val="tx1"/>
          </a:solidFill>
          <a:latin typeface="+mn-lt"/>
          <a:ea typeface="+mn-ea"/>
          <a:cs typeface="+mn-cs"/>
        </a:defRPr>
      </a:lvl2pPr>
      <a:lvl3pPr marL="1341150" algn="l" defTabSz="1341150" rtl="0" eaLnBrk="1" latinLnBrk="0" hangingPunct="1">
        <a:defRPr sz="2640" kern="1200">
          <a:solidFill>
            <a:schemeClr val="tx1"/>
          </a:solidFill>
          <a:latin typeface="+mn-lt"/>
          <a:ea typeface="+mn-ea"/>
          <a:cs typeface="+mn-cs"/>
        </a:defRPr>
      </a:lvl3pPr>
      <a:lvl4pPr marL="2011726" algn="l" defTabSz="1341150" rtl="0" eaLnBrk="1" latinLnBrk="0" hangingPunct="1">
        <a:defRPr sz="2640" kern="1200">
          <a:solidFill>
            <a:schemeClr val="tx1"/>
          </a:solidFill>
          <a:latin typeface="+mn-lt"/>
          <a:ea typeface="+mn-ea"/>
          <a:cs typeface="+mn-cs"/>
        </a:defRPr>
      </a:lvl4pPr>
      <a:lvl5pPr marL="2682301" algn="l" defTabSz="1341150" rtl="0" eaLnBrk="1" latinLnBrk="0" hangingPunct="1">
        <a:defRPr sz="2640" kern="1200">
          <a:solidFill>
            <a:schemeClr val="tx1"/>
          </a:solidFill>
          <a:latin typeface="+mn-lt"/>
          <a:ea typeface="+mn-ea"/>
          <a:cs typeface="+mn-cs"/>
        </a:defRPr>
      </a:lvl5pPr>
      <a:lvl6pPr marL="3352876" algn="l" defTabSz="1341150" rtl="0" eaLnBrk="1" latinLnBrk="0" hangingPunct="1">
        <a:defRPr sz="2640" kern="1200">
          <a:solidFill>
            <a:schemeClr val="tx1"/>
          </a:solidFill>
          <a:latin typeface="+mn-lt"/>
          <a:ea typeface="+mn-ea"/>
          <a:cs typeface="+mn-cs"/>
        </a:defRPr>
      </a:lvl6pPr>
      <a:lvl7pPr marL="4023451" algn="l" defTabSz="1341150" rtl="0" eaLnBrk="1" latinLnBrk="0" hangingPunct="1">
        <a:defRPr sz="2640" kern="1200">
          <a:solidFill>
            <a:schemeClr val="tx1"/>
          </a:solidFill>
          <a:latin typeface="+mn-lt"/>
          <a:ea typeface="+mn-ea"/>
          <a:cs typeface="+mn-cs"/>
        </a:defRPr>
      </a:lvl7pPr>
      <a:lvl8pPr marL="4694027" algn="l" defTabSz="1341150" rtl="0" eaLnBrk="1" latinLnBrk="0" hangingPunct="1">
        <a:defRPr sz="2640" kern="1200">
          <a:solidFill>
            <a:schemeClr val="tx1"/>
          </a:solidFill>
          <a:latin typeface="+mn-lt"/>
          <a:ea typeface="+mn-ea"/>
          <a:cs typeface="+mn-cs"/>
        </a:defRPr>
      </a:lvl8pPr>
      <a:lvl9pPr marL="5364602" algn="l" defTabSz="1341150" rtl="0" eaLnBrk="1" latinLnBrk="0" hangingPunct="1">
        <a:defRPr sz="264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3483638"/>
      </p:ext>
    </p:extLst>
  </p:cSld>
  <p:clrMap bg1="lt1" tx1="dk1" bg2="lt2" tx2="dk2" accent1="accent1" accent2="accent2" accent3="accent3" accent4="accent4" accent5="accent5" accent6="accent6" hlink="hlink" folHlink="folHlink"/>
  <p:sldLayoutIdLst>
    <p:sldLayoutId id="2147483738" r:id="rId1"/>
  </p:sldLayoutIdLst>
  <p:hf hd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hyperlink" Target="http://www.vsp.com/" TargetMode="External"/><Relationship Id="rId4" Type="http://schemas.openxmlformats.org/officeDocument/2006/relationships/image" Target="../media/image10.em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11.jpe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4.png"/><Relationship Id="rId4" Type="http://schemas.openxmlformats.org/officeDocument/2006/relationships/hyperlink" Target="http://www.heritage1886.org/benefit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13.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hyperlink" Target="http://www.heritage1886.org/benefits" TargetMode="Externa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hyperlink" Target="http://www.guardiananytim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E67FA89-BB05-46AF-881C-1E9036346912}"/>
              </a:ext>
            </a:extLst>
          </p:cNvPr>
          <p:cNvSpPr/>
          <p:nvPr/>
        </p:nvSpPr>
        <p:spPr>
          <a:xfrm>
            <a:off x="0" y="-228600"/>
            <a:ext cx="17881599" cy="7994469"/>
          </a:xfrm>
          <a:prstGeom prst="rect">
            <a:avLst/>
          </a:prstGeom>
          <a:gradFill flip="none" rotWithShape="1">
            <a:gsLst>
              <a:gs pos="0">
                <a:schemeClr val="tx1"/>
              </a:gs>
              <a:gs pos="100000">
                <a:schemeClr val="tx1">
                  <a:lumMod val="5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music&#10;&#10;Description automatically generated">
            <a:extLst>
              <a:ext uri="{FF2B5EF4-FFF2-40B4-BE49-F238E27FC236}">
                <a16:creationId xmlns:a16="http://schemas.microsoft.com/office/drawing/2014/main" id="{E4ECDD75-80F1-46FB-9ED2-BCD933ADF584}"/>
              </a:ext>
            </a:extLst>
          </p:cNvPr>
          <p:cNvPicPr>
            <a:picLocks noChangeAspect="1"/>
          </p:cNvPicPr>
          <p:nvPr/>
        </p:nvPicPr>
        <p:blipFill rotWithShape="1">
          <a:blip r:embed="rId4">
            <a:alphaModFix amt="50000"/>
            <a:extLst>
              <a:ext uri="{28A0092B-C50C-407E-A947-70E740481C1C}">
                <a14:useLocalDpi xmlns:a14="http://schemas.microsoft.com/office/drawing/2010/main"/>
              </a:ext>
            </a:extLst>
          </a:blip>
          <a:srcRect l="41703" b="9468"/>
          <a:stretch/>
        </p:blipFill>
        <p:spPr>
          <a:xfrm>
            <a:off x="7882389" y="0"/>
            <a:ext cx="9999211" cy="7985729"/>
          </a:xfrm>
          <a:prstGeom prst="rect">
            <a:avLst/>
          </a:prstGeom>
        </p:spPr>
      </p:pic>
      <p:pic>
        <p:nvPicPr>
          <p:cNvPr id="16" name="Picture 15">
            <a:extLst>
              <a:ext uri="{FF2B5EF4-FFF2-40B4-BE49-F238E27FC236}">
                <a16:creationId xmlns:a16="http://schemas.microsoft.com/office/drawing/2014/main" id="{FE6AB29F-DA4E-4759-9AFB-9C00E1E98DF6}"/>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971925" y="2542334"/>
            <a:ext cx="3988439" cy="542428"/>
          </a:xfrm>
          <a:prstGeom prst="rect">
            <a:avLst/>
          </a:prstGeom>
        </p:spPr>
      </p:pic>
      <p:sp>
        <p:nvSpPr>
          <p:cNvPr id="10" name="TextBox 9">
            <a:extLst>
              <a:ext uri="{FF2B5EF4-FFF2-40B4-BE49-F238E27FC236}">
                <a16:creationId xmlns:a16="http://schemas.microsoft.com/office/drawing/2014/main" id="{3C985A2B-63DC-4948-AE23-7242AB3FB8DF}"/>
              </a:ext>
            </a:extLst>
          </p:cNvPr>
          <p:cNvSpPr txBox="1"/>
          <p:nvPr/>
        </p:nvSpPr>
        <p:spPr>
          <a:xfrm>
            <a:off x="11857318" y="8813500"/>
            <a:ext cx="5135783" cy="338554"/>
          </a:xfrm>
          <a:prstGeom prst="rect">
            <a:avLst/>
          </a:prstGeom>
          <a:noFill/>
        </p:spPr>
        <p:txBody>
          <a:bodyPr wrap="square" anchor="ctr">
            <a:sp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r>
              <a:rPr kumimoji="0" lang="en-US" sz="1600" b="0" i="1" u="none" strike="noStrike" kern="1200" cap="none" spc="0" normalizeH="0" baseline="0" noProof="0">
                <a:ln>
                  <a:noFill/>
                </a:ln>
                <a:solidFill>
                  <a:srgbClr val="6D6E71"/>
                </a:solidFill>
                <a:effectLst/>
                <a:uLnTx/>
                <a:uFillTx/>
                <a:latin typeface="Arial" panose="020B0604020202020204" pitchFamily="34" charset="0"/>
                <a:ea typeface="+mn-ea"/>
                <a:cs typeface="Arial" panose="020B0604020202020204" pitchFamily="34" charset="0"/>
              </a:rPr>
              <a:t>Brown &amp; Brown Legal Entity Name</a:t>
            </a:r>
          </a:p>
        </p:txBody>
      </p:sp>
      <p:sp>
        <p:nvSpPr>
          <p:cNvPr id="15" name="Rectangle 14">
            <a:extLst>
              <a:ext uri="{FF2B5EF4-FFF2-40B4-BE49-F238E27FC236}">
                <a16:creationId xmlns:a16="http://schemas.microsoft.com/office/drawing/2014/main" id="{E4E49CBA-57E8-4113-B33B-C631A0487E10}"/>
              </a:ext>
            </a:extLst>
          </p:cNvPr>
          <p:cNvSpPr/>
          <p:nvPr/>
        </p:nvSpPr>
        <p:spPr>
          <a:xfrm>
            <a:off x="888499" y="8859666"/>
            <a:ext cx="5135782" cy="584775"/>
          </a:xfrm>
          <a:prstGeom prst="rect">
            <a:avLst/>
          </a:prstGeom>
        </p:spPr>
        <p:txBody>
          <a:bodyPr wrap="square" anchor="ctr">
            <a:spAutoFit/>
          </a:bodyPr>
          <a:lstStyle/>
          <a:p>
            <a:pPr marL="0" marR="0" lvl="0" indent="0" defTabSz="4572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6D6E71"/>
                </a:solidFill>
                <a:effectLst/>
                <a:uLnTx/>
                <a:uFillTx/>
                <a:latin typeface="Arial" panose="020B0604020202020204" pitchFamily="34" charset="0"/>
                <a:ea typeface="+mn-ea"/>
                <a:cs typeface="Arial" panose="020B0604020202020204" pitchFamily="34" charset="0"/>
              </a:rPr>
              <a:t>Presented By:</a:t>
            </a:r>
            <a:br>
              <a:rPr kumimoji="0" lang="en-US" sz="1600" b="1" i="0" u="none" strike="noStrike" kern="1200" cap="none" spc="0" normalizeH="0" baseline="0" noProof="0">
                <a:ln>
                  <a:noFill/>
                </a:ln>
                <a:solidFill>
                  <a:srgbClr val="6D6E71"/>
                </a:solidFill>
                <a:effectLst/>
                <a:uLnTx/>
                <a:uFillTx/>
                <a:latin typeface="Arial" panose="020B0604020202020204" pitchFamily="34" charset="0"/>
                <a:ea typeface="+mn-ea"/>
                <a:cs typeface="Arial" panose="020B0604020202020204" pitchFamily="34" charset="0"/>
              </a:rPr>
            </a:br>
            <a:r>
              <a:rPr kumimoji="0" lang="en-US" sz="1600" i="0" u="none" strike="noStrike" kern="1200" cap="none" spc="0" normalizeH="0" baseline="0" noProof="0">
                <a:ln>
                  <a:noFill/>
                </a:ln>
                <a:solidFill>
                  <a:srgbClr val="6D6E71"/>
                </a:solidFill>
                <a:effectLst/>
                <a:uLnTx/>
                <a:uFillTx/>
                <a:latin typeface="Arial" panose="020B0604020202020204" pitchFamily="34" charset="0"/>
                <a:ea typeface="+mn-ea"/>
                <a:cs typeface="Arial" panose="020B0604020202020204" pitchFamily="34" charset="0"/>
              </a:rPr>
              <a:t>Brown &amp; Brown of New York, Inc</a:t>
            </a:r>
            <a:endParaRPr kumimoji="0" lang="en-US" sz="1600" b="0" i="0" u="none" strike="noStrike" kern="1200" cap="none" spc="0" normalizeH="0" baseline="0" noProof="0">
              <a:ln>
                <a:noFill/>
              </a:ln>
              <a:solidFill>
                <a:srgbClr val="6D6E71"/>
              </a:solidFill>
              <a:effectLst/>
              <a:uLnTx/>
              <a:uFillTx/>
              <a:latin typeface="Arial" panose="020B0604020202020204" pitchFamily="34" charset="0"/>
              <a:ea typeface="+mn-ea"/>
              <a:cs typeface="Arial" panose="020B0604020202020204" pitchFamily="34" charset="0"/>
            </a:endParaRPr>
          </a:p>
        </p:txBody>
      </p:sp>
      <p:grpSp>
        <p:nvGrpSpPr>
          <p:cNvPr id="17" name="Group 16">
            <a:extLst>
              <a:ext uri="{FF2B5EF4-FFF2-40B4-BE49-F238E27FC236}">
                <a16:creationId xmlns:a16="http://schemas.microsoft.com/office/drawing/2014/main" id="{AD1233A4-EE8C-4C3F-9F2C-3708F7FB80FB}"/>
              </a:ext>
            </a:extLst>
          </p:cNvPr>
          <p:cNvGrpSpPr/>
          <p:nvPr/>
        </p:nvGrpSpPr>
        <p:grpSpPr>
          <a:xfrm>
            <a:off x="971927" y="3718376"/>
            <a:ext cx="11442215" cy="1508838"/>
            <a:chOff x="6803256" y="3718376"/>
            <a:chExt cx="11442215" cy="1508838"/>
          </a:xfrm>
        </p:grpSpPr>
        <p:sp>
          <p:nvSpPr>
            <p:cNvPr id="19" name="Rectangle 18">
              <a:extLst>
                <a:ext uri="{FF2B5EF4-FFF2-40B4-BE49-F238E27FC236}">
                  <a16:creationId xmlns:a16="http://schemas.microsoft.com/office/drawing/2014/main" id="{529BDABC-6833-445A-A423-463B8C47056F}"/>
                </a:ext>
              </a:extLst>
            </p:cNvPr>
            <p:cNvSpPr/>
            <p:nvPr/>
          </p:nvSpPr>
          <p:spPr>
            <a:xfrm>
              <a:off x="7331759" y="3718376"/>
              <a:ext cx="10913712" cy="830997"/>
            </a:xfrm>
            <a:prstGeom prst="rect">
              <a:avLst/>
            </a:prstGeom>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2024 ACTIVE Open Enrollment</a:t>
              </a:r>
            </a:p>
          </p:txBody>
        </p:sp>
        <p:cxnSp>
          <p:nvCxnSpPr>
            <p:cNvPr id="21" name="Straight Connector 20">
              <a:extLst>
                <a:ext uri="{FF2B5EF4-FFF2-40B4-BE49-F238E27FC236}">
                  <a16:creationId xmlns:a16="http://schemas.microsoft.com/office/drawing/2014/main" id="{CACC28D9-B09A-4749-821F-1625A4B8C2B2}"/>
                </a:ext>
              </a:extLst>
            </p:cNvPr>
            <p:cNvCxnSpPr>
              <a:cxnSpLocks/>
            </p:cNvCxnSpPr>
            <p:nvPr/>
          </p:nvCxnSpPr>
          <p:spPr>
            <a:xfrm flipV="1">
              <a:off x="6803256" y="3865065"/>
              <a:ext cx="0" cy="1362149"/>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D1BE46B6-392E-130E-1B40-0DC7E355D50B}"/>
              </a:ext>
            </a:extLst>
          </p:cNvPr>
          <p:cNvSpPr txBox="1"/>
          <p:nvPr/>
        </p:nvSpPr>
        <p:spPr>
          <a:xfrm>
            <a:off x="1614729" y="4413839"/>
            <a:ext cx="8959700" cy="584775"/>
          </a:xfrm>
          <a:prstGeom prst="rect">
            <a:avLst/>
          </a:prstGeom>
          <a:noFill/>
        </p:spPr>
        <p:txBody>
          <a:bodyPr wrap="square" anchor="ctr">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Heritage Ministries &amp; Affiliates</a:t>
            </a:r>
          </a:p>
        </p:txBody>
      </p:sp>
      <p:pic>
        <p:nvPicPr>
          <p:cNvPr id="6" name="Audio 5">
            <a:hlinkClick r:id="" action="ppaction://media"/>
            <a:extLst>
              <a:ext uri="{FF2B5EF4-FFF2-40B4-BE49-F238E27FC236}">
                <a16:creationId xmlns:a16="http://schemas.microsoft.com/office/drawing/2014/main" id="{B2C11DAC-50ED-7E74-4B01-FF0E2FC1AF1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445000" t="-445000" r="-445000" b="-445000"/>
          <a:stretch>
            <a:fillRect/>
          </a:stretch>
        </p:blipFill>
        <p:spPr>
          <a:xfrm>
            <a:off x="14743379" y="6920179"/>
            <a:ext cx="3017520" cy="3017520"/>
          </a:xfrm>
          <a:prstGeom prst="ellipse">
            <a:avLst/>
          </a:prstGeom>
        </p:spPr>
      </p:pic>
    </p:spTree>
    <p:extLst>
      <p:ext uri="{BB962C8B-B14F-4D97-AF65-F5344CB8AC3E}">
        <p14:creationId xmlns:p14="http://schemas.microsoft.com/office/powerpoint/2010/main" val="1559421183"/>
      </p:ext>
    </p:extLst>
  </p:cSld>
  <p:clrMapOvr>
    <a:masterClrMapping/>
  </p:clrMapOvr>
  <mc:AlternateContent xmlns:mc="http://schemas.openxmlformats.org/markup-compatibility/2006" xmlns:p14="http://schemas.microsoft.com/office/powerpoint/2010/main">
    <mc:Choice Requires="p14">
      <p:transition spd="slow" p14:dur="2000" advTm="8299"/>
    </mc:Choice>
    <mc:Fallback xmlns="">
      <p:transition spd="slow" advTm="8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0143127-9005-406F-AEAC-F28CD2ECFA20}"/>
              </a:ext>
            </a:extLst>
          </p:cNvPr>
          <p:cNvPicPr>
            <a:picLocks noChangeAspect="1"/>
          </p:cNvPicPr>
          <p:nvPr/>
        </p:nvPicPr>
        <p:blipFill>
          <a:blip r:embed="rId4"/>
          <a:stretch>
            <a:fillRect/>
          </a:stretch>
        </p:blipFill>
        <p:spPr>
          <a:xfrm>
            <a:off x="697423" y="1670589"/>
            <a:ext cx="12856190" cy="7553577"/>
          </a:xfrm>
          <a:prstGeom prst="rect">
            <a:avLst/>
          </a:prstGeom>
        </p:spPr>
      </p:pic>
      <p:sp>
        <p:nvSpPr>
          <p:cNvPr id="4" name="Slide Number Placeholder 3">
            <a:extLst>
              <a:ext uri="{FF2B5EF4-FFF2-40B4-BE49-F238E27FC236}">
                <a16:creationId xmlns:a16="http://schemas.microsoft.com/office/drawing/2014/main" id="{F450991B-9A9F-47D5-AF6F-142B7E37DD0B}"/>
              </a:ext>
            </a:extLst>
          </p:cNvPr>
          <p:cNvSpPr>
            <a:spLocks noGrp="1"/>
          </p:cNvSpPr>
          <p:nvPr>
            <p:ph type="sldNum" sz="quarter" idx="12"/>
          </p:nvPr>
        </p:nvSpPr>
        <p:spPr>
          <a:xfrm>
            <a:off x="12628880" y="9322646"/>
            <a:ext cx="4023359" cy="535517"/>
          </a:xfrm>
        </p:spPr>
        <p:txBody>
          <a:bodyPr vert="horz" lIns="91440" tIns="45720" rIns="91440" bIns="45720" rtlCol="0" anchor="ctr">
            <a:normAutofit/>
          </a:bodyPr>
          <a:lstStyle/>
          <a:p>
            <a:pPr defTabSz="914400">
              <a:spcAft>
                <a:spcPts val="600"/>
              </a:spcAft>
            </a:pPr>
            <a:r>
              <a:rPr lang="en-US" sz="1200">
                <a:solidFill>
                  <a:schemeClr val="tx1">
                    <a:tint val="75000"/>
                  </a:schemeClr>
                </a:solidFill>
                <a:latin typeface="+mn-lt"/>
                <a:cs typeface="+mn-cs"/>
              </a:rPr>
              <a:t> BROWN &amp; BROWN  |  </a:t>
            </a:r>
            <a:fld id="{0BDBB283-31B7-430F-95E5-02359FF226F2}" type="slidenum">
              <a:rPr lang="en-US" sz="1200" smtClean="0">
                <a:solidFill>
                  <a:schemeClr val="tx1">
                    <a:tint val="75000"/>
                  </a:schemeClr>
                </a:solidFill>
                <a:latin typeface="+mn-lt"/>
                <a:cs typeface="+mn-cs"/>
              </a:rPr>
              <a:pPr defTabSz="914400">
                <a:spcAft>
                  <a:spcPts val="600"/>
                </a:spcAft>
              </a:pPr>
              <a:t>10</a:t>
            </a:fld>
            <a:endParaRPr lang="en-US" sz="1200">
              <a:solidFill>
                <a:schemeClr val="tx1">
                  <a:tint val="75000"/>
                </a:schemeClr>
              </a:solidFill>
              <a:latin typeface="+mn-lt"/>
              <a:cs typeface="+mn-cs"/>
            </a:endParaRPr>
          </a:p>
        </p:txBody>
      </p:sp>
      <p:sp>
        <p:nvSpPr>
          <p:cNvPr id="8" name="Title 7">
            <a:extLst>
              <a:ext uri="{FF2B5EF4-FFF2-40B4-BE49-F238E27FC236}">
                <a16:creationId xmlns:a16="http://schemas.microsoft.com/office/drawing/2014/main" id="{9A17F580-9FDE-43E6-B947-ABACA420F074}"/>
              </a:ext>
            </a:extLst>
          </p:cNvPr>
          <p:cNvSpPr>
            <a:spLocks noGrp="1"/>
          </p:cNvSpPr>
          <p:nvPr>
            <p:ph type="title"/>
          </p:nvPr>
        </p:nvSpPr>
        <p:spPr/>
        <p:txBody>
          <a:bodyPr/>
          <a:lstStyle/>
          <a:p>
            <a:r>
              <a:rPr lang="en-US"/>
              <a:t>2024 VSP Plan Designs</a:t>
            </a:r>
          </a:p>
        </p:txBody>
      </p:sp>
      <p:sp>
        <p:nvSpPr>
          <p:cNvPr id="9" name="TextBox 8">
            <a:extLst>
              <a:ext uri="{FF2B5EF4-FFF2-40B4-BE49-F238E27FC236}">
                <a16:creationId xmlns:a16="http://schemas.microsoft.com/office/drawing/2014/main" id="{869D4F46-58AC-4FA9-80CF-C0875AA6380B}"/>
              </a:ext>
            </a:extLst>
          </p:cNvPr>
          <p:cNvSpPr txBox="1"/>
          <p:nvPr/>
        </p:nvSpPr>
        <p:spPr>
          <a:xfrm>
            <a:off x="13715999" y="3000555"/>
            <a:ext cx="3746775" cy="4893647"/>
          </a:xfrm>
          <a:prstGeom prst="rect">
            <a:avLst/>
          </a:prstGeom>
          <a:noFill/>
          <a:ln w="12700">
            <a:solidFill>
              <a:srgbClr val="FF0000"/>
            </a:solidFill>
          </a:ln>
        </p:spPr>
        <p:txBody>
          <a:bodyPr wrap="square" rtlCol="0">
            <a:spAutoFit/>
          </a:bodyPr>
          <a:lstStyle/>
          <a:p>
            <a:pPr marL="285750" indent="-285750">
              <a:buFont typeface="Arial" panose="020B0604020202020204" pitchFamily="34" charset="0"/>
              <a:buChar char="•"/>
            </a:pPr>
            <a:r>
              <a:rPr lang="en-US" sz="2400" b="1" u="sng">
                <a:solidFill>
                  <a:srgbClr val="FF0000"/>
                </a:solidFill>
              </a:rPr>
              <a:t>Remember</a:t>
            </a:r>
            <a:r>
              <a:rPr lang="en-US" sz="2400" b="1">
                <a:solidFill>
                  <a:srgbClr val="FF0000"/>
                </a:solidFill>
              </a:rPr>
              <a:t> it is always to your advantage to use a VSP participating provider</a:t>
            </a:r>
          </a:p>
          <a:p>
            <a:pPr marL="285750" indent="-285750">
              <a:buFont typeface="Arial" panose="020B0604020202020204" pitchFamily="34" charset="0"/>
              <a:buChar char="•"/>
            </a:pPr>
            <a:endParaRPr lang="en-US" sz="2400" b="1">
              <a:solidFill>
                <a:srgbClr val="FF0000"/>
              </a:solidFill>
            </a:endParaRPr>
          </a:p>
          <a:p>
            <a:pPr marL="285750" indent="-285750">
              <a:buFont typeface="Arial" panose="020B0604020202020204" pitchFamily="34" charset="0"/>
              <a:buChar char="•"/>
            </a:pPr>
            <a:r>
              <a:rPr lang="en-US" sz="2400" b="1">
                <a:solidFill>
                  <a:srgbClr val="FF0000"/>
                </a:solidFill>
              </a:rPr>
              <a:t>Using a participating provider means less out of pocket costs for services</a:t>
            </a:r>
          </a:p>
          <a:p>
            <a:endParaRPr lang="en-US" sz="2400" b="1">
              <a:solidFill>
                <a:srgbClr val="FF0000"/>
              </a:solidFill>
            </a:endParaRPr>
          </a:p>
          <a:p>
            <a:pPr marL="285750" indent="-285750">
              <a:buFont typeface="Arial" panose="020B0604020202020204" pitchFamily="34" charset="0"/>
              <a:buChar char="•"/>
            </a:pPr>
            <a:r>
              <a:rPr lang="en-US" sz="2400" b="1">
                <a:solidFill>
                  <a:srgbClr val="FF0000"/>
                </a:solidFill>
              </a:rPr>
              <a:t>Visit </a:t>
            </a:r>
            <a:r>
              <a:rPr lang="en-US" sz="2400" b="1">
                <a:solidFill>
                  <a:srgbClr val="FF0000"/>
                </a:solidFill>
                <a:hlinkClick r:id="rId5"/>
              </a:rPr>
              <a:t>www.vsp.com</a:t>
            </a:r>
            <a:r>
              <a:rPr lang="en-US" sz="2400" b="1">
                <a:solidFill>
                  <a:srgbClr val="FF0000"/>
                </a:solidFill>
              </a:rPr>
              <a:t> for a  participating list of providers</a:t>
            </a:r>
          </a:p>
        </p:txBody>
      </p:sp>
      <p:pic>
        <p:nvPicPr>
          <p:cNvPr id="12" name="Audio 11">
            <a:hlinkClick r:id="" action="ppaction://media"/>
            <a:extLst>
              <a:ext uri="{FF2B5EF4-FFF2-40B4-BE49-F238E27FC236}">
                <a16:creationId xmlns:a16="http://schemas.microsoft.com/office/drawing/2014/main" id="{571A6C41-267B-4DB6-2AF3-D2DA7093907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445000" t="-445000" r="-445000" b="-445000"/>
          <a:stretch>
            <a:fillRect/>
          </a:stretch>
        </p:blipFill>
        <p:spPr>
          <a:xfrm>
            <a:off x="14743379" y="6920179"/>
            <a:ext cx="3017520" cy="3017520"/>
          </a:xfrm>
          <a:prstGeom prst="ellipse">
            <a:avLst/>
          </a:prstGeom>
        </p:spPr>
      </p:pic>
    </p:spTree>
    <p:extLst>
      <p:ext uri="{BB962C8B-B14F-4D97-AF65-F5344CB8AC3E}">
        <p14:creationId xmlns:p14="http://schemas.microsoft.com/office/powerpoint/2010/main" val="997967214"/>
      </p:ext>
    </p:extLst>
  </p:cSld>
  <p:clrMapOvr>
    <a:masterClrMapping/>
  </p:clrMapOvr>
  <mc:AlternateContent xmlns:mc="http://schemas.openxmlformats.org/markup-compatibility/2006" xmlns:p14="http://schemas.microsoft.com/office/powerpoint/2010/main">
    <mc:Choice Requires="p14">
      <p:transition spd="slow" p14:dur="2000" advTm="39547"/>
    </mc:Choice>
    <mc:Fallback xmlns="">
      <p:transition spd="slow" advTm="39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56282E6-6A34-4227-A0A3-8CF055F6104B}"/>
              </a:ext>
            </a:extLst>
          </p:cNvPr>
          <p:cNvSpPr/>
          <p:nvPr/>
        </p:nvSpPr>
        <p:spPr>
          <a:xfrm>
            <a:off x="2" y="0"/>
            <a:ext cx="17881598" cy="10058400"/>
          </a:xfrm>
          <a:prstGeom prst="rect">
            <a:avLst/>
          </a:prstGeom>
          <a:gradFill flip="none" rotWithShape="1">
            <a:gsLst>
              <a:gs pos="0">
                <a:schemeClr val="tx1"/>
              </a:gs>
              <a:gs pos="75000">
                <a:schemeClr val="tx1">
                  <a:lumMod val="5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music&#10;&#10;Description automatically generated">
            <a:extLst>
              <a:ext uri="{FF2B5EF4-FFF2-40B4-BE49-F238E27FC236}">
                <a16:creationId xmlns:a16="http://schemas.microsoft.com/office/drawing/2014/main" id="{D9BBE2F4-2E0E-4140-80E5-4A34AF05FBB2}"/>
              </a:ext>
            </a:extLst>
          </p:cNvPr>
          <p:cNvPicPr>
            <a:picLocks noChangeAspect="1"/>
          </p:cNvPicPr>
          <p:nvPr/>
        </p:nvPicPr>
        <p:blipFill rotWithShape="1">
          <a:blip r:embed="rId4" cstate="print">
            <a:alphaModFix amt="50000"/>
            <a:extLst>
              <a:ext uri="{28A0092B-C50C-407E-A947-70E740481C1C}">
                <a14:useLocalDpi xmlns:a14="http://schemas.microsoft.com/office/drawing/2010/main"/>
              </a:ext>
            </a:extLst>
          </a:blip>
          <a:srcRect l="40713" b="6551"/>
          <a:stretch/>
        </p:blipFill>
        <p:spPr>
          <a:xfrm flipH="1">
            <a:off x="0" y="17693"/>
            <a:ext cx="8149678" cy="8208390"/>
          </a:xfrm>
          <a:prstGeom prst="rect">
            <a:avLst/>
          </a:prstGeom>
        </p:spPr>
      </p:pic>
      <p:grpSp>
        <p:nvGrpSpPr>
          <p:cNvPr id="12" name="Group 11">
            <a:extLst>
              <a:ext uri="{FF2B5EF4-FFF2-40B4-BE49-F238E27FC236}">
                <a16:creationId xmlns:a16="http://schemas.microsoft.com/office/drawing/2014/main" id="{CBEE7CB1-3181-404C-ABCC-7220975D9E06}"/>
              </a:ext>
            </a:extLst>
          </p:cNvPr>
          <p:cNvGrpSpPr/>
          <p:nvPr/>
        </p:nvGrpSpPr>
        <p:grpSpPr>
          <a:xfrm>
            <a:off x="1327261" y="4421469"/>
            <a:ext cx="14775478" cy="1569660"/>
            <a:chOff x="2053403" y="4421469"/>
            <a:chExt cx="11225184" cy="1569660"/>
          </a:xfrm>
        </p:grpSpPr>
        <p:sp>
          <p:nvSpPr>
            <p:cNvPr id="13" name="Rectangle 12">
              <a:extLst>
                <a:ext uri="{FF2B5EF4-FFF2-40B4-BE49-F238E27FC236}">
                  <a16:creationId xmlns:a16="http://schemas.microsoft.com/office/drawing/2014/main" id="{E7365212-568A-4F9E-97C9-A61ED0378658}"/>
                </a:ext>
              </a:extLst>
            </p:cNvPr>
            <p:cNvSpPr/>
            <p:nvPr/>
          </p:nvSpPr>
          <p:spPr>
            <a:xfrm>
              <a:off x="3962450" y="4421469"/>
              <a:ext cx="9316137" cy="1569660"/>
            </a:xfrm>
            <a:prstGeom prst="rect">
              <a:avLst/>
            </a:prstGeom>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Health Reimbursement &amp; Flexible Spending Accounts</a:t>
              </a:r>
            </a:p>
          </p:txBody>
        </p:sp>
        <p:sp>
          <p:nvSpPr>
            <p:cNvPr id="15" name="Rectangle: Diagonal Corners Rounded 14">
              <a:extLst>
                <a:ext uri="{FF2B5EF4-FFF2-40B4-BE49-F238E27FC236}">
                  <a16:creationId xmlns:a16="http://schemas.microsoft.com/office/drawing/2014/main" id="{FA2332FB-C5AE-45B5-A620-A81EC479CF4B}"/>
                </a:ext>
              </a:extLst>
            </p:cNvPr>
            <p:cNvSpPr/>
            <p:nvPr/>
          </p:nvSpPr>
          <p:spPr>
            <a:xfrm>
              <a:off x="2053403" y="4421469"/>
              <a:ext cx="1169907" cy="1362149"/>
            </a:xfrm>
            <a:prstGeom prst="round2DiagRect">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latin typeface="Arial" panose="020B0604020202020204" pitchFamily="34" charset="0"/>
                  <a:cs typeface="Arial" panose="020B0604020202020204" pitchFamily="34" charset="0"/>
                </a:rPr>
                <a:t>03</a:t>
              </a:r>
            </a:p>
          </p:txBody>
        </p:sp>
      </p:grpSp>
      <p:pic>
        <p:nvPicPr>
          <p:cNvPr id="4" name="Audio 3">
            <a:hlinkClick r:id="" action="ppaction://media"/>
            <a:extLst>
              <a:ext uri="{FF2B5EF4-FFF2-40B4-BE49-F238E27FC236}">
                <a16:creationId xmlns:a16="http://schemas.microsoft.com/office/drawing/2014/main" id="{635DB35D-1129-2E88-1E27-59932BD9088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445000" t="-445000" r="-445000" b="-445000"/>
          <a:stretch>
            <a:fillRect/>
          </a:stretch>
        </p:blipFill>
        <p:spPr>
          <a:xfrm>
            <a:off x="14743379" y="6920179"/>
            <a:ext cx="3017520" cy="3017520"/>
          </a:xfrm>
          <a:prstGeom prst="ellipse">
            <a:avLst/>
          </a:prstGeom>
        </p:spPr>
      </p:pic>
    </p:spTree>
    <p:extLst>
      <p:ext uri="{BB962C8B-B14F-4D97-AF65-F5344CB8AC3E}">
        <p14:creationId xmlns:p14="http://schemas.microsoft.com/office/powerpoint/2010/main" val="26679402"/>
      </p:ext>
    </p:extLst>
  </p:cSld>
  <p:clrMapOvr>
    <a:masterClrMapping/>
  </p:clrMapOvr>
  <mc:AlternateContent xmlns:mc="http://schemas.openxmlformats.org/markup-compatibility/2006" xmlns:p14="http://schemas.microsoft.com/office/powerpoint/2010/main">
    <mc:Choice Requires="p14">
      <p:transition spd="slow" p14:dur="2000" advTm="5419"/>
    </mc:Choice>
    <mc:Fallback xmlns="">
      <p:transition spd="slow" advTm="5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2FA92-475C-4F13-88B6-AE48AA2A2592}"/>
              </a:ext>
            </a:extLst>
          </p:cNvPr>
          <p:cNvSpPr>
            <a:spLocks noGrp="1"/>
          </p:cNvSpPr>
          <p:nvPr>
            <p:ph type="title"/>
          </p:nvPr>
        </p:nvSpPr>
        <p:spPr/>
        <p:txBody>
          <a:bodyPr/>
          <a:lstStyle/>
          <a:p>
            <a:r>
              <a:rPr lang="en-US"/>
              <a:t>2024 Health Reimbursement Account</a:t>
            </a:r>
          </a:p>
        </p:txBody>
      </p:sp>
      <p:sp>
        <p:nvSpPr>
          <p:cNvPr id="3" name="Content Placeholder 2">
            <a:extLst>
              <a:ext uri="{FF2B5EF4-FFF2-40B4-BE49-F238E27FC236}">
                <a16:creationId xmlns:a16="http://schemas.microsoft.com/office/drawing/2014/main" id="{6C627AC6-A3C7-455F-BDED-F08FB6F3D16B}"/>
              </a:ext>
            </a:extLst>
          </p:cNvPr>
          <p:cNvSpPr>
            <a:spLocks noGrp="1"/>
          </p:cNvSpPr>
          <p:nvPr>
            <p:ph idx="1"/>
          </p:nvPr>
        </p:nvSpPr>
        <p:spPr/>
        <p:txBody>
          <a:bodyPr>
            <a:normAutofit fontScale="77500" lnSpcReduction="20000"/>
          </a:bodyPr>
          <a:lstStyle/>
          <a:p>
            <a:pPr>
              <a:spcAft>
                <a:spcPts val="600"/>
              </a:spcAft>
              <a:buFont typeface="Wingdings" panose="05000000000000000000" pitchFamily="2" charset="2"/>
              <a:buChar char="Ø"/>
            </a:pPr>
            <a:r>
              <a:rPr lang="en-US" altLang="en-US" sz="4400">
                <a:solidFill>
                  <a:srgbClr val="293873"/>
                </a:solidFill>
                <a:cs typeface="Arial" charset="0"/>
              </a:rPr>
              <a:t>Administered through P&amp;A Group</a:t>
            </a:r>
          </a:p>
          <a:p>
            <a:pPr>
              <a:spcAft>
                <a:spcPts val="600"/>
              </a:spcAft>
              <a:buFont typeface="Wingdings" panose="05000000000000000000" pitchFamily="2" charset="2"/>
              <a:buChar char="Ø"/>
            </a:pPr>
            <a:r>
              <a:rPr lang="en-US" altLang="en-US" sz="4400">
                <a:solidFill>
                  <a:srgbClr val="293873"/>
                </a:solidFill>
                <a:cs typeface="Arial" charset="0"/>
              </a:rPr>
              <a:t>Allows you to pay for </a:t>
            </a:r>
            <a:r>
              <a:rPr lang="en-US" altLang="en-US" sz="4400">
                <a:solidFill>
                  <a:srgbClr val="FF0000"/>
                </a:solidFill>
                <a:cs typeface="Arial" charset="0"/>
              </a:rPr>
              <a:t>deductible expenses only</a:t>
            </a:r>
          </a:p>
          <a:p>
            <a:pPr>
              <a:spcAft>
                <a:spcPts val="600"/>
              </a:spcAft>
              <a:buFont typeface="Wingdings" panose="05000000000000000000" pitchFamily="2" charset="2"/>
              <a:buChar char="Ø"/>
            </a:pPr>
            <a:r>
              <a:rPr lang="en-US" altLang="en-US" sz="4400">
                <a:solidFill>
                  <a:srgbClr val="293873"/>
                </a:solidFill>
                <a:cs typeface="Arial" charset="0"/>
              </a:rPr>
              <a:t>100% employer funded - amount funded is non-taxable to you</a:t>
            </a:r>
          </a:p>
          <a:p>
            <a:pPr>
              <a:spcAft>
                <a:spcPts val="600"/>
              </a:spcAft>
              <a:buFont typeface="Wingdings" panose="05000000000000000000" pitchFamily="2" charset="2"/>
              <a:buChar char="Ø"/>
            </a:pPr>
            <a:r>
              <a:rPr lang="en-US" altLang="en-US" sz="4400">
                <a:solidFill>
                  <a:srgbClr val="293873"/>
                </a:solidFill>
                <a:cs typeface="Arial" charset="0"/>
              </a:rPr>
              <a:t>HRA funds reimburse qualified expenses for you, your spouse and any dependents covered by the health plan</a:t>
            </a:r>
          </a:p>
          <a:p>
            <a:pPr>
              <a:lnSpc>
                <a:spcPct val="120000"/>
              </a:lnSpc>
              <a:spcAft>
                <a:spcPts val="600"/>
              </a:spcAft>
              <a:buFont typeface="Wingdings" panose="05000000000000000000" pitchFamily="2" charset="2"/>
              <a:buChar char="Ø"/>
            </a:pPr>
            <a:r>
              <a:rPr lang="en-US" altLang="en-US" sz="4400">
                <a:solidFill>
                  <a:srgbClr val="293873"/>
                </a:solidFill>
                <a:cs typeface="Arial" charset="0"/>
              </a:rPr>
              <a:t>Out of pocket medical deductible expenses are reimbursed to you for all three (3) of the 2024 Medical Plans offered</a:t>
            </a:r>
            <a:endParaRPr lang="en-US" altLang="en-US" sz="3600" b="1">
              <a:solidFill>
                <a:srgbClr val="FF0000"/>
              </a:solidFill>
              <a:cs typeface="Arial" charset="0"/>
            </a:endParaRPr>
          </a:p>
          <a:p>
            <a:pPr>
              <a:spcAft>
                <a:spcPts val="600"/>
              </a:spcAft>
              <a:buFont typeface="Wingdings" panose="05000000000000000000" pitchFamily="2" charset="2"/>
              <a:buChar char="Ø"/>
            </a:pPr>
            <a:r>
              <a:rPr lang="en-US" altLang="en-US" sz="4400">
                <a:solidFill>
                  <a:srgbClr val="293873"/>
                </a:solidFill>
                <a:cs typeface="Arial" charset="0"/>
              </a:rPr>
              <a:t>Your employer funds dollars into your HRA in order to help offset larger expenses you may incur</a:t>
            </a:r>
            <a:endParaRPr lang="en-US" altLang="en-US" sz="5400">
              <a:solidFill>
                <a:srgbClr val="293873"/>
              </a:solidFill>
              <a:cs typeface="Arial" charset="0"/>
            </a:endParaRPr>
          </a:p>
          <a:p>
            <a:pPr marL="0" indent="0" algn="ctr">
              <a:spcBef>
                <a:spcPts val="0"/>
              </a:spcBef>
              <a:spcAft>
                <a:spcPts val="600"/>
              </a:spcAft>
              <a:buClr>
                <a:srgbClr val="293873"/>
              </a:buClr>
              <a:buFont typeface="Arial" panose="020B0604020202020204" pitchFamily="34" charset="0"/>
              <a:buNone/>
            </a:pPr>
            <a:endParaRPr lang="en-US" altLang="en-US" sz="5400">
              <a:solidFill>
                <a:srgbClr val="293873"/>
              </a:solidFill>
              <a:cs typeface="Arial" charset="0"/>
            </a:endParaRPr>
          </a:p>
          <a:p>
            <a:pPr marL="0" indent="0">
              <a:spcBef>
                <a:spcPts val="0"/>
              </a:spcBef>
              <a:spcAft>
                <a:spcPts val="600"/>
              </a:spcAft>
              <a:buClr>
                <a:srgbClr val="293873"/>
              </a:buClr>
              <a:buFont typeface="Arial" panose="020B0604020202020204" pitchFamily="34" charset="0"/>
              <a:buNone/>
            </a:pPr>
            <a:r>
              <a:rPr lang="en-US" altLang="en-US" sz="5400">
                <a:solidFill>
                  <a:srgbClr val="293873"/>
                </a:solidFill>
                <a:cs typeface="Arial" charset="0"/>
              </a:rPr>
              <a:t>           </a:t>
            </a:r>
            <a:r>
              <a:rPr lang="en-US" altLang="en-US" sz="5400" u="sng">
                <a:solidFill>
                  <a:srgbClr val="293873"/>
                </a:solidFill>
                <a:cs typeface="Arial" charset="0"/>
              </a:rPr>
              <a:t>Heritage Ministries will fund your HRA Account up to:</a:t>
            </a:r>
          </a:p>
          <a:p>
            <a:pPr marL="0" indent="0" algn="ctr">
              <a:spcBef>
                <a:spcPts val="0"/>
              </a:spcBef>
              <a:spcAft>
                <a:spcPts val="600"/>
              </a:spcAft>
              <a:buClr>
                <a:srgbClr val="293873"/>
              </a:buClr>
              <a:buFont typeface="Arial" panose="020B0604020202020204" pitchFamily="34" charset="0"/>
              <a:buNone/>
            </a:pPr>
            <a:r>
              <a:rPr lang="en-US" altLang="en-US" sz="5400" b="1">
                <a:solidFill>
                  <a:srgbClr val="293873"/>
                </a:solidFill>
                <a:cs typeface="Arial" charset="0"/>
              </a:rPr>
              <a:t>		</a:t>
            </a:r>
          </a:p>
          <a:p>
            <a:pPr marL="0" indent="0" algn="ctr">
              <a:spcBef>
                <a:spcPts val="0"/>
              </a:spcBef>
              <a:spcAft>
                <a:spcPts val="600"/>
              </a:spcAft>
              <a:buClr>
                <a:srgbClr val="293873"/>
              </a:buClr>
              <a:buFont typeface="Arial" panose="020B0604020202020204" pitchFamily="34" charset="0"/>
              <a:buNone/>
            </a:pPr>
            <a:r>
              <a:rPr lang="en-US" altLang="en-US" sz="5400" b="1">
                <a:solidFill>
                  <a:srgbClr val="293873"/>
                </a:solidFill>
                <a:cs typeface="Arial" charset="0"/>
              </a:rPr>
              <a:t>                                      </a:t>
            </a:r>
            <a:r>
              <a:rPr lang="en-US" altLang="en-US" sz="5400" b="1">
                <a:solidFill>
                  <a:srgbClr val="FF0000"/>
                </a:solidFill>
                <a:cs typeface="Arial" charset="0"/>
              </a:rPr>
              <a:t>$400 Single / $600 Family</a:t>
            </a:r>
          </a:p>
          <a:p>
            <a:endParaRPr lang="en-US"/>
          </a:p>
        </p:txBody>
      </p:sp>
      <p:sp>
        <p:nvSpPr>
          <p:cNvPr id="4" name="Slide Number Placeholder 3">
            <a:extLst>
              <a:ext uri="{FF2B5EF4-FFF2-40B4-BE49-F238E27FC236}">
                <a16:creationId xmlns:a16="http://schemas.microsoft.com/office/drawing/2014/main" id="{F450991B-9A9F-47D5-AF6F-142B7E37DD0B}"/>
              </a:ext>
            </a:extLst>
          </p:cNvPr>
          <p:cNvSpPr>
            <a:spLocks noGrp="1"/>
          </p:cNvSpPr>
          <p:nvPr>
            <p:ph type="sldNum" sz="quarter" idx="12"/>
          </p:nvPr>
        </p:nvSpPr>
        <p:spPr/>
        <p:txBody>
          <a:bodyPr/>
          <a:lstStyle/>
          <a:p>
            <a:r>
              <a:rPr lang="en-US"/>
              <a:t> BROWN &amp; BROWN  |  </a:t>
            </a:r>
            <a:fld id="{0BDBB283-31B7-430F-95E5-02359FF226F2}" type="slidenum">
              <a:rPr lang="en-US" smtClean="0"/>
              <a:pPr/>
              <a:t>12</a:t>
            </a:fld>
            <a:endParaRPr lang="en-US"/>
          </a:p>
        </p:txBody>
      </p:sp>
      <p:sp>
        <p:nvSpPr>
          <p:cNvPr id="5" name="TextBox 4">
            <a:extLst>
              <a:ext uri="{FF2B5EF4-FFF2-40B4-BE49-F238E27FC236}">
                <a16:creationId xmlns:a16="http://schemas.microsoft.com/office/drawing/2014/main" id="{9FFC48BD-AD7F-41F1-A53E-57D8C1143B7B}"/>
              </a:ext>
            </a:extLst>
          </p:cNvPr>
          <p:cNvSpPr txBox="1"/>
          <p:nvPr/>
        </p:nvSpPr>
        <p:spPr>
          <a:xfrm>
            <a:off x="2882686" y="7911247"/>
            <a:ext cx="3564610" cy="1384995"/>
          </a:xfrm>
          <a:prstGeom prst="rect">
            <a:avLst/>
          </a:prstGeom>
          <a:noFill/>
        </p:spPr>
        <p:txBody>
          <a:bodyPr wrap="square" rtlCol="0">
            <a:spAutoFit/>
          </a:bodyPr>
          <a:lstStyle/>
          <a:p>
            <a:r>
              <a:rPr lang="en-US" sz="2800" b="1">
                <a:solidFill>
                  <a:srgbClr val="FF0000"/>
                </a:solidFill>
              </a:rPr>
              <a:t>To Help Offset </a:t>
            </a:r>
          </a:p>
          <a:p>
            <a:r>
              <a:rPr lang="en-US" sz="2800" b="1">
                <a:solidFill>
                  <a:srgbClr val="FF0000"/>
                </a:solidFill>
              </a:rPr>
              <a:t>Your Deductible</a:t>
            </a:r>
          </a:p>
          <a:p>
            <a:r>
              <a:rPr lang="en-US" sz="2800" b="1">
                <a:solidFill>
                  <a:srgbClr val="FF0000"/>
                </a:solidFill>
              </a:rPr>
              <a:t> Expenses Only</a:t>
            </a:r>
          </a:p>
        </p:txBody>
      </p:sp>
      <p:sp>
        <p:nvSpPr>
          <p:cNvPr id="7" name="Arrow: Right 6">
            <a:extLst>
              <a:ext uri="{FF2B5EF4-FFF2-40B4-BE49-F238E27FC236}">
                <a16:creationId xmlns:a16="http://schemas.microsoft.com/office/drawing/2014/main" id="{35781158-D179-44EA-8DEE-E726D318C660}"/>
              </a:ext>
            </a:extLst>
          </p:cNvPr>
          <p:cNvSpPr/>
          <p:nvPr/>
        </p:nvSpPr>
        <p:spPr>
          <a:xfrm>
            <a:off x="6168326" y="8352944"/>
            <a:ext cx="1828800" cy="5015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Audio 9">
            <a:hlinkClick r:id="" action="ppaction://media"/>
            <a:extLst>
              <a:ext uri="{FF2B5EF4-FFF2-40B4-BE49-F238E27FC236}">
                <a16:creationId xmlns:a16="http://schemas.microsoft.com/office/drawing/2014/main" id="{74AD19F7-B578-109B-3622-BB7100C1A06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445000" t="-445000" r="-445000" b="-445000"/>
          <a:stretch>
            <a:fillRect/>
          </a:stretch>
        </p:blipFill>
        <p:spPr>
          <a:xfrm>
            <a:off x="14743379" y="6920179"/>
            <a:ext cx="3017520" cy="3017520"/>
          </a:xfrm>
          <a:prstGeom prst="ellipse">
            <a:avLst/>
          </a:prstGeom>
        </p:spPr>
      </p:pic>
    </p:spTree>
    <p:extLst>
      <p:ext uri="{BB962C8B-B14F-4D97-AF65-F5344CB8AC3E}">
        <p14:creationId xmlns:p14="http://schemas.microsoft.com/office/powerpoint/2010/main" val="671396059"/>
      </p:ext>
    </p:extLst>
  </p:cSld>
  <p:clrMapOvr>
    <a:masterClrMapping/>
  </p:clrMapOvr>
  <mc:AlternateContent xmlns:mc="http://schemas.openxmlformats.org/markup-compatibility/2006" xmlns:p14="http://schemas.microsoft.com/office/powerpoint/2010/main">
    <mc:Choice Requires="p14">
      <p:transition spd="slow" p14:dur="2000" advTm="57544"/>
    </mc:Choice>
    <mc:Fallback xmlns="">
      <p:transition spd="slow" advTm="57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2FA92-475C-4F13-88B6-AE48AA2A2592}"/>
              </a:ext>
            </a:extLst>
          </p:cNvPr>
          <p:cNvSpPr>
            <a:spLocks noGrp="1"/>
          </p:cNvSpPr>
          <p:nvPr>
            <p:ph type="title"/>
          </p:nvPr>
        </p:nvSpPr>
        <p:spPr/>
        <p:txBody>
          <a:bodyPr/>
          <a:lstStyle/>
          <a:p>
            <a:r>
              <a:rPr lang="en-US">
                <a:highlight>
                  <a:srgbClr val="FBFBFB"/>
                </a:highlight>
              </a:rPr>
              <a:t>2024 Flexible Spending Account (FSA)</a:t>
            </a:r>
          </a:p>
        </p:txBody>
      </p:sp>
      <p:sp>
        <p:nvSpPr>
          <p:cNvPr id="3" name="Content Placeholder 2">
            <a:extLst>
              <a:ext uri="{FF2B5EF4-FFF2-40B4-BE49-F238E27FC236}">
                <a16:creationId xmlns:a16="http://schemas.microsoft.com/office/drawing/2014/main" id="{6C627AC6-A3C7-455F-BDED-F08FB6F3D16B}"/>
              </a:ext>
            </a:extLst>
          </p:cNvPr>
          <p:cNvSpPr>
            <a:spLocks noGrp="1"/>
          </p:cNvSpPr>
          <p:nvPr>
            <p:ph idx="1"/>
          </p:nvPr>
        </p:nvSpPr>
        <p:spPr/>
        <p:txBody>
          <a:bodyPr>
            <a:normAutofit fontScale="92500" lnSpcReduction="10000"/>
          </a:bodyPr>
          <a:lstStyle/>
          <a:p>
            <a:pPr marL="285750" lvl="1" indent="-285750">
              <a:spcBef>
                <a:spcPts val="0"/>
              </a:spcBef>
              <a:spcAft>
                <a:spcPts val="600"/>
              </a:spcAft>
              <a:buFont typeface="Wingdings" panose="05000000000000000000" pitchFamily="2" charset="2"/>
              <a:buChar char="Ø"/>
              <a:defRPr/>
            </a:pPr>
            <a:r>
              <a:rPr lang="en-US" sz="3900">
                <a:solidFill>
                  <a:srgbClr val="002060"/>
                </a:solidFill>
              </a:rPr>
              <a:t>Administered by P&amp;A Group</a:t>
            </a:r>
          </a:p>
          <a:p>
            <a:pPr marL="0" lvl="1" indent="0">
              <a:spcBef>
                <a:spcPts val="0"/>
              </a:spcBef>
              <a:spcAft>
                <a:spcPts val="600"/>
              </a:spcAft>
              <a:buClr>
                <a:srgbClr val="293873"/>
              </a:buClr>
              <a:buNone/>
              <a:defRPr/>
            </a:pPr>
            <a:endParaRPr lang="en-US" sz="3900">
              <a:solidFill>
                <a:srgbClr val="002060"/>
              </a:solidFill>
            </a:endParaRPr>
          </a:p>
          <a:p>
            <a:pPr marL="285750" lvl="1" indent="-285750">
              <a:spcBef>
                <a:spcPts val="0"/>
              </a:spcBef>
              <a:spcAft>
                <a:spcPts val="600"/>
              </a:spcAft>
              <a:buFont typeface="Wingdings" panose="05000000000000000000" pitchFamily="2" charset="2"/>
              <a:buChar char="Ø"/>
              <a:defRPr/>
            </a:pPr>
            <a:r>
              <a:rPr lang="en-US" sz="3900">
                <a:solidFill>
                  <a:srgbClr val="002060"/>
                </a:solidFill>
              </a:rPr>
              <a:t>A Healthcare FSA is for expenses not covered by medical, vision, and dental plans, such as dental and optical care, prescription drugs, certain over-the-counter (OTC) drugs, health and dental deductibles, co-payments, etc.</a:t>
            </a:r>
          </a:p>
          <a:p>
            <a:pPr marL="0" lvl="1" indent="0">
              <a:spcBef>
                <a:spcPts val="0"/>
              </a:spcBef>
              <a:spcAft>
                <a:spcPts val="600"/>
              </a:spcAft>
              <a:buNone/>
              <a:defRPr/>
            </a:pPr>
            <a:r>
              <a:rPr lang="en-US" sz="3900">
                <a:solidFill>
                  <a:srgbClr val="002060"/>
                </a:solidFill>
              </a:rPr>
              <a:t> </a:t>
            </a:r>
          </a:p>
          <a:p>
            <a:pPr marL="285750" lvl="1" indent="-285750">
              <a:spcBef>
                <a:spcPts val="0"/>
              </a:spcBef>
              <a:spcAft>
                <a:spcPts val="600"/>
              </a:spcAft>
              <a:buFont typeface="Wingdings" panose="05000000000000000000" pitchFamily="2" charset="2"/>
              <a:buChar char="Ø"/>
              <a:defRPr/>
            </a:pPr>
            <a:r>
              <a:rPr lang="en-US" sz="3900">
                <a:solidFill>
                  <a:srgbClr val="002060"/>
                </a:solidFill>
              </a:rPr>
              <a:t>A pretax, employee funded spending account, ensuring a low-cost way to enhance employee benefits. </a:t>
            </a:r>
          </a:p>
          <a:p>
            <a:pPr marL="0" lvl="1" indent="0">
              <a:spcBef>
                <a:spcPts val="0"/>
              </a:spcBef>
              <a:spcAft>
                <a:spcPts val="600"/>
              </a:spcAft>
              <a:buNone/>
              <a:defRPr/>
            </a:pPr>
            <a:endParaRPr lang="en-US" sz="3900">
              <a:solidFill>
                <a:srgbClr val="002060"/>
              </a:solidFill>
            </a:endParaRPr>
          </a:p>
          <a:p>
            <a:pPr marL="285750" lvl="1" indent="-285750">
              <a:spcBef>
                <a:spcPts val="0"/>
              </a:spcBef>
              <a:spcAft>
                <a:spcPts val="600"/>
              </a:spcAft>
              <a:buFont typeface="Wingdings" panose="05000000000000000000" pitchFamily="2" charset="2"/>
              <a:buChar char="Ø"/>
              <a:defRPr/>
            </a:pPr>
            <a:r>
              <a:rPr lang="en-US" sz="3900">
                <a:solidFill>
                  <a:srgbClr val="002060"/>
                </a:solidFill>
              </a:rPr>
              <a:t>The maximum election is projected to be </a:t>
            </a:r>
            <a:r>
              <a:rPr lang="en-US" sz="3900">
                <a:solidFill>
                  <a:srgbClr val="FF0000"/>
                </a:solidFill>
                <a:highlight>
                  <a:srgbClr val="FBFBFB"/>
                </a:highlight>
              </a:rPr>
              <a:t>$3,200 </a:t>
            </a:r>
            <a:r>
              <a:rPr lang="en-US" sz="3900">
                <a:solidFill>
                  <a:srgbClr val="002060"/>
                </a:solidFill>
              </a:rPr>
              <a:t>for 2024. </a:t>
            </a:r>
          </a:p>
          <a:p>
            <a:pPr marL="285750" lvl="1" indent="-285750">
              <a:spcBef>
                <a:spcPts val="0"/>
              </a:spcBef>
              <a:spcAft>
                <a:spcPts val="600"/>
              </a:spcAft>
              <a:buClr>
                <a:srgbClr val="293873"/>
              </a:buClr>
              <a:buFont typeface="Wingdings" panose="05000000000000000000" pitchFamily="2" charset="2"/>
              <a:buChar char="Ø"/>
              <a:defRPr/>
            </a:pPr>
            <a:endParaRPr lang="en-US" sz="3900">
              <a:solidFill>
                <a:srgbClr val="002060"/>
              </a:solidFill>
            </a:endParaRPr>
          </a:p>
          <a:p>
            <a:pPr marL="285750" lvl="1" indent="-285750">
              <a:spcBef>
                <a:spcPts val="0"/>
              </a:spcBef>
              <a:spcAft>
                <a:spcPts val="600"/>
              </a:spcAft>
              <a:buFont typeface="Wingdings" panose="05000000000000000000" pitchFamily="2" charset="2"/>
              <a:buChar char="Ø"/>
              <a:defRPr/>
            </a:pPr>
            <a:r>
              <a:rPr lang="en-US" sz="3900">
                <a:solidFill>
                  <a:srgbClr val="002060"/>
                </a:solidFill>
              </a:rPr>
              <a:t>Unused Healthcare FSA funds may carryover to the following plan year, </a:t>
            </a:r>
            <a:r>
              <a:rPr lang="en-US" sz="3900">
                <a:solidFill>
                  <a:schemeClr val="accent1">
                    <a:lumMod val="75000"/>
                  </a:schemeClr>
                </a:solidFill>
              </a:rPr>
              <a:t>up to the IRS carryover annual max (2023 max was $610), </a:t>
            </a:r>
            <a:r>
              <a:rPr lang="en-US" sz="3900">
                <a:solidFill>
                  <a:srgbClr val="002060"/>
                </a:solidFill>
              </a:rPr>
              <a:t>if enrolled.</a:t>
            </a:r>
            <a:endParaRPr lang="en-US"/>
          </a:p>
        </p:txBody>
      </p:sp>
      <p:sp>
        <p:nvSpPr>
          <p:cNvPr id="4" name="Slide Number Placeholder 3">
            <a:extLst>
              <a:ext uri="{FF2B5EF4-FFF2-40B4-BE49-F238E27FC236}">
                <a16:creationId xmlns:a16="http://schemas.microsoft.com/office/drawing/2014/main" id="{F450991B-9A9F-47D5-AF6F-142B7E37DD0B}"/>
              </a:ext>
            </a:extLst>
          </p:cNvPr>
          <p:cNvSpPr>
            <a:spLocks noGrp="1"/>
          </p:cNvSpPr>
          <p:nvPr>
            <p:ph type="sldNum" sz="quarter" idx="12"/>
          </p:nvPr>
        </p:nvSpPr>
        <p:spPr/>
        <p:txBody>
          <a:bodyPr/>
          <a:lstStyle/>
          <a:p>
            <a:r>
              <a:rPr lang="en-US"/>
              <a:t> BROWN &amp; BROWN  |  </a:t>
            </a:r>
            <a:fld id="{0BDBB283-31B7-430F-95E5-02359FF226F2}" type="slidenum">
              <a:rPr lang="en-US" smtClean="0"/>
              <a:pPr/>
              <a:t>13</a:t>
            </a:fld>
            <a:endParaRPr lang="en-US"/>
          </a:p>
        </p:txBody>
      </p:sp>
      <p:sp>
        <p:nvSpPr>
          <p:cNvPr id="5" name="TextBox 4">
            <a:extLst>
              <a:ext uri="{FF2B5EF4-FFF2-40B4-BE49-F238E27FC236}">
                <a16:creationId xmlns:a16="http://schemas.microsoft.com/office/drawing/2014/main" id="{E2A91997-A7CB-E1EA-195F-5038C217DE42}"/>
              </a:ext>
            </a:extLst>
          </p:cNvPr>
          <p:cNvSpPr txBox="1"/>
          <p:nvPr/>
        </p:nvSpPr>
        <p:spPr>
          <a:xfrm>
            <a:off x="1066800" y="8926910"/>
            <a:ext cx="14868173" cy="369332"/>
          </a:xfrm>
          <a:prstGeom prst="rect">
            <a:avLst/>
          </a:prstGeom>
          <a:noFill/>
        </p:spPr>
        <p:txBody>
          <a:bodyPr wrap="none" rtlCol="0">
            <a:spAutoFit/>
          </a:bodyPr>
          <a:lstStyle/>
          <a:p>
            <a:r>
              <a:rPr lang="en-US" dirty="0">
                <a:solidFill>
                  <a:srgbClr val="FF0000"/>
                </a:solidFill>
              </a:rPr>
              <a:t>The IRS has not released the 2024 contribution </a:t>
            </a:r>
            <a:r>
              <a:rPr lang="en-US">
                <a:solidFill>
                  <a:srgbClr val="FF0000"/>
                </a:solidFill>
              </a:rPr>
              <a:t>or carryover </a:t>
            </a:r>
            <a:r>
              <a:rPr lang="en-US" dirty="0">
                <a:solidFill>
                  <a:srgbClr val="FF0000"/>
                </a:solidFill>
              </a:rPr>
              <a:t>maximums.  Our plan will allow you to contribute or carry over to the IRS Maximum</a:t>
            </a:r>
          </a:p>
        </p:txBody>
      </p:sp>
      <p:pic>
        <p:nvPicPr>
          <p:cNvPr id="8" name="Audio 7">
            <a:hlinkClick r:id="" action="ppaction://media"/>
            <a:extLst>
              <a:ext uri="{FF2B5EF4-FFF2-40B4-BE49-F238E27FC236}">
                <a16:creationId xmlns:a16="http://schemas.microsoft.com/office/drawing/2014/main" id="{03A77080-22BE-F200-B24B-B8F8C943D92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445000" t="-445000" r="-445000" b="-445000"/>
          <a:stretch>
            <a:fillRect/>
          </a:stretch>
        </p:blipFill>
        <p:spPr>
          <a:xfrm>
            <a:off x="14743379" y="6920179"/>
            <a:ext cx="3017520" cy="3017520"/>
          </a:xfrm>
          <a:prstGeom prst="ellipse">
            <a:avLst/>
          </a:prstGeom>
        </p:spPr>
      </p:pic>
    </p:spTree>
    <p:extLst>
      <p:ext uri="{BB962C8B-B14F-4D97-AF65-F5344CB8AC3E}">
        <p14:creationId xmlns:p14="http://schemas.microsoft.com/office/powerpoint/2010/main" val="3585746283"/>
      </p:ext>
    </p:extLst>
  </p:cSld>
  <p:clrMapOvr>
    <a:masterClrMapping/>
  </p:clrMapOvr>
  <mc:AlternateContent xmlns:mc="http://schemas.openxmlformats.org/markup-compatibility/2006" xmlns:p14="http://schemas.microsoft.com/office/powerpoint/2010/main">
    <mc:Choice Requires="p14">
      <p:transition spd="slow" p14:dur="2000" advTm="74276"/>
    </mc:Choice>
    <mc:Fallback xmlns="">
      <p:transition spd="slow" advTm="74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2FA92-475C-4F13-88B6-AE48AA2A2592}"/>
              </a:ext>
            </a:extLst>
          </p:cNvPr>
          <p:cNvSpPr>
            <a:spLocks noGrp="1"/>
          </p:cNvSpPr>
          <p:nvPr>
            <p:ph type="title"/>
          </p:nvPr>
        </p:nvSpPr>
        <p:spPr/>
        <p:txBody>
          <a:bodyPr/>
          <a:lstStyle/>
          <a:p>
            <a:r>
              <a:rPr lang="en-US"/>
              <a:t>2024 Dependent Care FSA</a:t>
            </a:r>
          </a:p>
        </p:txBody>
      </p:sp>
      <p:sp>
        <p:nvSpPr>
          <p:cNvPr id="3" name="Content Placeholder 2">
            <a:extLst>
              <a:ext uri="{FF2B5EF4-FFF2-40B4-BE49-F238E27FC236}">
                <a16:creationId xmlns:a16="http://schemas.microsoft.com/office/drawing/2014/main" id="{6C627AC6-A3C7-455F-BDED-F08FB6F3D16B}"/>
              </a:ext>
            </a:extLst>
          </p:cNvPr>
          <p:cNvSpPr>
            <a:spLocks noGrp="1"/>
          </p:cNvSpPr>
          <p:nvPr>
            <p:ph idx="1"/>
          </p:nvPr>
        </p:nvSpPr>
        <p:spPr>
          <a:xfrm>
            <a:off x="956169" y="1714399"/>
            <a:ext cx="15696072" cy="7196866"/>
          </a:xfrm>
        </p:spPr>
        <p:txBody>
          <a:bodyPr>
            <a:normAutofit fontScale="77500" lnSpcReduction="20000"/>
          </a:bodyPr>
          <a:lstStyle/>
          <a:p>
            <a:pPr marL="285750" indent="-285750">
              <a:buFont typeface="Wingdings" panose="05000000000000000000" pitchFamily="2" charset="2"/>
              <a:buChar char="Ø"/>
            </a:pPr>
            <a:r>
              <a:rPr lang="en-US" sz="3900">
                <a:solidFill>
                  <a:srgbClr val="002060"/>
                </a:solidFill>
              </a:rPr>
              <a:t>Administered by P&amp;A Group</a:t>
            </a:r>
          </a:p>
          <a:p>
            <a:endParaRPr lang="en-US" sz="3900">
              <a:solidFill>
                <a:srgbClr val="002060"/>
              </a:solidFill>
            </a:endParaRPr>
          </a:p>
          <a:p>
            <a:pPr marL="285750" indent="-285750">
              <a:buFont typeface="Wingdings" panose="05000000000000000000" pitchFamily="2" charset="2"/>
              <a:buChar char="Ø"/>
            </a:pPr>
            <a:r>
              <a:rPr lang="en-US" sz="3900">
                <a:solidFill>
                  <a:srgbClr val="002060"/>
                </a:solidFill>
              </a:rPr>
              <a:t>Dependent Care Account (DCA). A DCA is for expenses for the care of dependents allowing an employee (or an employee and their spouse) to work or to attend school fulltime. </a:t>
            </a:r>
          </a:p>
          <a:p>
            <a:pPr marL="285750" indent="-285750">
              <a:buFont typeface="Wingdings" panose="05000000000000000000" pitchFamily="2" charset="2"/>
              <a:buChar char="Ø"/>
            </a:pPr>
            <a:endParaRPr lang="en-US" sz="3900">
              <a:solidFill>
                <a:srgbClr val="002060"/>
              </a:solidFill>
            </a:endParaRPr>
          </a:p>
          <a:p>
            <a:pPr marL="285750" indent="-285750">
              <a:buFont typeface="Wingdings" panose="05000000000000000000" pitchFamily="2" charset="2"/>
              <a:buChar char="Ø"/>
            </a:pPr>
            <a:r>
              <a:rPr lang="en-US" sz="3900">
                <a:solidFill>
                  <a:srgbClr val="002060"/>
                </a:solidFill>
              </a:rPr>
              <a:t>Eligible expenses include pre-school &amp; nursery school program, day care, after school programs, etc. </a:t>
            </a:r>
          </a:p>
          <a:p>
            <a:pPr marL="285750" indent="-285750">
              <a:buFont typeface="Wingdings" panose="05000000000000000000" pitchFamily="2" charset="2"/>
              <a:buChar char="Ø"/>
            </a:pPr>
            <a:endParaRPr lang="en-US" sz="3900">
              <a:solidFill>
                <a:srgbClr val="002060"/>
              </a:solidFill>
            </a:endParaRPr>
          </a:p>
          <a:p>
            <a:pPr marL="285750" indent="-285750">
              <a:buFont typeface="Wingdings" panose="05000000000000000000" pitchFamily="2" charset="2"/>
              <a:buChar char="Ø"/>
            </a:pPr>
            <a:r>
              <a:rPr lang="en-US" sz="3900">
                <a:solidFill>
                  <a:srgbClr val="002060"/>
                </a:solidFill>
              </a:rPr>
              <a:t>The minimum election is </a:t>
            </a:r>
            <a:r>
              <a:rPr lang="en-US" sz="3900">
                <a:solidFill>
                  <a:srgbClr val="FF0000"/>
                </a:solidFill>
              </a:rPr>
              <a:t>$250 </a:t>
            </a:r>
            <a:r>
              <a:rPr lang="en-US" sz="3900">
                <a:solidFill>
                  <a:srgbClr val="002060"/>
                </a:solidFill>
              </a:rPr>
              <a:t>per calendar year. </a:t>
            </a:r>
          </a:p>
          <a:p>
            <a:pPr marL="285750" indent="-285750">
              <a:buFont typeface="Wingdings" panose="05000000000000000000" pitchFamily="2" charset="2"/>
              <a:buChar char="Ø"/>
            </a:pPr>
            <a:endParaRPr lang="en-US" sz="3900">
              <a:solidFill>
                <a:srgbClr val="002060"/>
              </a:solidFill>
            </a:endParaRPr>
          </a:p>
          <a:p>
            <a:pPr marL="285750" indent="-285750">
              <a:buFont typeface="Wingdings" panose="05000000000000000000" pitchFamily="2" charset="2"/>
              <a:buChar char="Ø"/>
            </a:pPr>
            <a:r>
              <a:rPr lang="en-US" sz="3900">
                <a:solidFill>
                  <a:srgbClr val="002060"/>
                </a:solidFill>
              </a:rPr>
              <a:t>The maximum election is </a:t>
            </a:r>
            <a:r>
              <a:rPr lang="en-US" sz="3900">
                <a:solidFill>
                  <a:srgbClr val="FF0000"/>
                </a:solidFill>
              </a:rPr>
              <a:t>$5,000 </a:t>
            </a:r>
            <a:r>
              <a:rPr lang="en-US" sz="3900">
                <a:solidFill>
                  <a:srgbClr val="002060"/>
                </a:solidFill>
              </a:rPr>
              <a:t>per calendar year</a:t>
            </a:r>
          </a:p>
          <a:p>
            <a:pPr marL="285750" indent="-285750">
              <a:buFont typeface="Wingdings" panose="05000000000000000000" pitchFamily="2" charset="2"/>
              <a:buChar char="Ø"/>
            </a:pPr>
            <a:endParaRPr lang="en-US" sz="3900">
              <a:solidFill>
                <a:srgbClr val="002060"/>
              </a:solidFill>
            </a:endParaRPr>
          </a:p>
          <a:p>
            <a:pPr marL="285750" indent="-285750">
              <a:buFont typeface="Wingdings" panose="05000000000000000000" pitchFamily="2" charset="2"/>
              <a:buChar char="Ø"/>
            </a:pPr>
            <a:r>
              <a:rPr lang="en-US" sz="3900">
                <a:solidFill>
                  <a:srgbClr val="002060"/>
                </a:solidFill>
              </a:rPr>
              <a:t>No carryover is allowed with Dependent Care FSA per the IRS, it is a use it or lose it benefit.</a:t>
            </a:r>
          </a:p>
          <a:p>
            <a:pPr marL="285750" indent="-285750">
              <a:buFont typeface="Wingdings" panose="05000000000000000000" pitchFamily="2" charset="2"/>
              <a:buChar char="Ø"/>
            </a:pPr>
            <a:endParaRPr lang="en-US" sz="3900">
              <a:solidFill>
                <a:srgbClr val="002060"/>
              </a:solidFill>
            </a:endParaRPr>
          </a:p>
          <a:p>
            <a:endParaRPr lang="en-US"/>
          </a:p>
        </p:txBody>
      </p:sp>
      <p:sp>
        <p:nvSpPr>
          <p:cNvPr id="4" name="Slide Number Placeholder 3">
            <a:extLst>
              <a:ext uri="{FF2B5EF4-FFF2-40B4-BE49-F238E27FC236}">
                <a16:creationId xmlns:a16="http://schemas.microsoft.com/office/drawing/2014/main" id="{F450991B-9A9F-47D5-AF6F-142B7E37DD0B}"/>
              </a:ext>
            </a:extLst>
          </p:cNvPr>
          <p:cNvSpPr>
            <a:spLocks noGrp="1"/>
          </p:cNvSpPr>
          <p:nvPr>
            <p:ph type="sldNum" sz="quarter" idx="12"/>
          </p:nvPr>
        </p:nvSpPr>
        <p:spPr/>
        <p:txBody>
          <a:bodyPr/>
          <a:lstStyle/>
          <a:p>
            <a:r>
              <a:rPr lang="en-US"/>
              <a:t> BROWN &amp; BROWN  |  </a:t>
            </a:r>
            <a:fld id="{0BDBB283-31B7-430F-95E5-02359FF226F2}" type="slidenum">
              <a:rPr lang="en-US" smtClean="0"/>
              <a:pPr/>
              <a:t>14</a:t>
            </a:fld>
            <a:endParaRPr lang="en-US"/>
          </a:p>
        </p:txBody>
      </p:sp>
      <p:pic>
        <p:nvPicPr>
          <p:cNvPr id="11" name="Audio 10">
            <a:hlinkClick r:id="" action="ppaction://media"/>
            <a:extLst>
              <a:ext uri="{FF2B5EF4-FFF2-40B4-BE49-F238E27FC236}">
                <a16:creationId xmlns:a16="http://schemas.microsoft.com/office/drawing/2014/main" id="{7FB89BD3-39E7-67E1-AA18-BB7DFAC70FA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445000" t="-445000" r="-445000" b="-445000"/>
          <a:stretch>
            <a:fillRect/>
          </a:stretch>
        </p:blipFill>
        <p:spPr>
          <a:xfrm>
            <a:off x="14743379" y="6920179"/>
            <a:ext cx="3017520" cy="3017520"/>
          </a:xfrm>
          <a:prstGeom prst="ellipse">
            <a:avLst/>
          </a:prstGeom>
        </p:spPr>
      </p:pic>
    </p:spTree>
    <p:extLst>
      <p:ext uri="{BB962C8B-B14F-4D97-AF65-F5344CB8AC3E}">
        <p14:creationId xmlns:p14="http://schemas.microsoft.com/office/powerpoint/2010/main" val="368915647"/>
      </p:ext>
    </p:extLst>
  </p:cSld>
  <p:clrMapOvr>
    <a:masterClrMapping/>
  </p:clrMapOvr>
  <mc:AlternateContent xmlns:mc="http://schemas.openxmlformats.org/markup-compatibility/2006" xmlns:p14="http://schemas.microsoft.com/office/powerpoint/2010/main">
    <mc:Choice Requires="p14">
      <p:transition spd="slow" p14:dur="2000" advTm="49879"/>
    </mc:Choice>
    <mc:Fallback xmlns="">
      <p:transition spd="slow" advTm="49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56282E6-6A34-4227-A0A3-8CF055F6104B}"/>
              </a:ext>
            </a:extLst>
          </p:cNvPr>
          <p:cNvSpPr/>
          <p:nvPr/>
        </p:nvSpPr>
        <p:spPr>
          <a:xfrm>
            <a:off x="2" y="0"/>
            <a:ext cx="17881598" cy="10058400"/>
          </a:xfrm>
          <a:prstGeom prst="rect">
            <a:avLst/>
          </a:prstGeom>
          <a:gradFill flip="none" rotWithShape="1">
            <a:gsLst>
              <a:gs pos="0">
                <a:schemeClr val="tx1"/>
              </a:gs>
              <a:gs pos="75000">
                <a:schemeClr val="tx1">
                  <a:lumMod val="5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music&#10;&#10;Description automatically generated">
            <a:extLst>
              <a:ext uri="{FF2B5EF4-FFF2-40B4-BE49-F238E27FC236}">
                <a16:creationId xmlns:a16="http://schemas.microsoft.com/office/drawing/2014/main" id="{D9BBE2F4-2E0E-4140-80E5-4A34AF05FBB2}"/>
              </a:ext>
            </a:extLst>
          </p:cNvPr>
          <p:cNvPicPr>
            <a:picLocks noChangeAspect="1"/>
          </p:cNvPicPr>
          <p:nvPr/>
        </p:nvPicPr>
        <p:blipFill rotWithShape="1">
          <a:blip r:embed="rId4" cstate="print">
            <a:alphaModFix amt="50000"/>
            <a:extLst>
              <a:ext uri="{28A0092B-C50C-407E-A947-70E740481C1C}">
                <a14:useLocalDpi xmlns:a14="http://schemas.microsoft.com/office/drawing/2010/main"/>
              </a:ext>
            </a:extLst>
          </a:blip>
          <a:srcRect l="40713" b="6551"/>
          <a:stretch/>
        </p:blipFill>
        <p:spPr>
          <a:xfrm flipH="1">
            <a:off x="0" y="17693"/>
            <a:ext cx="8149678" cy="8208390"/>
          </a:xfrm>
          <a:prstGeom prst="rect">
            <a:avLst/>
          </a:prstGeom>
        </p:spPr>
      </p:pic>
      <p:grpSp>
        <p:nvGrpSpPr>
          <p:cNvPr id="12" name="Group 11">
            <a:extLst>
              <a:ext uri="{FF2B5EF4-FFF2-40B4-BE49-F238E27FC236}">
                <a16:creationId xmlns:a16="http://schemas.microsoft.com/office/drawing/2014/main" id="{CBEE7CB1-3181-404C-ABCC-7220975D9E06}"/>
              </a:ext>
            </a:extLst>
          </p:cNvPr>
          <p:cNvGrpSpPr/>
          <p:nvPr/>
        </p:nvGrpSpPr>
        <p:grpSpPr>
          <a:xfrm>
            <a:off x="1327261" y="4421469"/>
            <a:ext cx="14775478" cy="1362149"/>
            <a:chOff x="2053403" y="4421469"/>
            <a:chExt cx="11225184" cy="1362149"/>
          </a:xfrm>
        </p:grpSpPr>
        <p:sp>
          <p:nvSpPr>
            <p:cNvPr id="13" name="Rectangle 12">
              <a:extLst>
                <a:ext uri="{FF2B5EF4-FFF2-40B4-BE49-F238E27FC236}">
                  <a16:creationId xmlns:a16="http://schemas.microsoft.com/office/drawing/2014/main" id="{E7365212-568A-4F9E-97C9-A61ED0378658}"/>
                </a:ext>
              </a:extLst>
            </p:cNvPr>
            <p:cNvSpPr/>
            <p:nvPr/>
          </p:nvSpPr>
          <p:spPr>
            <a:xfrm>
              <a:off x="3962450" y="4687044"/>
              <a:ext cx="9316137" cy="830997"/>
            </a:xfrm>
            <a:prstGeom prst="rect">
              <a:avLst/>
            </a:prstGeom>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Ancillary Coverages</a:t>
              </a:r>
            </a:p>
          </p:txBody>
        </p:sp>
        <p:sp>
          <p:nvSpPr>
            <p:cNvPr id="15" name="Rectangle: Diagonal Corners Rounded 14">
              <a:extLst>
                <a:ext uri="{FF2B5EF4-FFF2-40B4-BE49-F238E27FC236}">
                  <a16:creationId xmlns:a16="http://schemas.microsoft.com/office/drawing/2014/main" id="{FA2332FB-C5AE-45B5-A620-A81EC479CF4B}"/>
                </a:ext>
              </a:extLst>
            </p:cNvPr>
            <p:cNvSpPr/>
            <p:nvPr/>
          </p:nvSpPr>
          <p:spPr>
            <a:xfrm>
              <a:off x="2053403" y="4421469"/>
              <a:ext cx="1169907" cy="1362149"/>
            </a:xfrm>
            <a:prstGeom prst="round2DiagRect">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latin typeface="Arial" panose="020B0604020202020204" pitchFamily="34" charset="0"/>
                  <a:cs typeface="Arial" panose="020B0604020202020204" pitchFamily="34" charset="0"/>
                </a:rPr>
                <a:t>04</a:t>
              </a:r>
            </a:p>
          </p:txBody>
        </p:sp>
      </p:grpSp>
      <p:pic>
        <p:nvPicPr>
          <p:cNvPr id="4" name="Audio 3">
            <a:hlinkClick r:id="" action="ppaction://media"/>
            <a:extLst>
              <a:ext uri="{FF2B5EF4-FFF2-40B4-BE49-F238E27FC236}">
                <a16:creationId xmlns:a16="http://schemas.microsoft.com/office/drawing/2014/main" id="{F99FE7B6-4957-958A-BBCF-664959BA085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445000" t="-445000" r="-445000" b="-445000"/>
          <a:stretch>
            <a:fillRect/>
          </a:stretch>
        </p:blipFill>
        <p:spPr>
          <a:xfrm>
            <a:off x="14743379" y="6920179"/>
            <a:ext cx="3017520" cy="3017520"/>
          </a:xfrm>
          <a:prstGeom prst="ellipse">
            <a:avLst/>
          </a:prstGeom>
        </p:spPr>
      </p:pic>
    </p:spTree>
    <p:extLst>
      <p:ext uri="{BB962C8B-B14F-4D97-AF65-F5344CB8AC3E}">
        <p14:creationId xmlns:p14="http://schemas.microsoft.com/office/powerpoint/2010/main" val="800184357"/>
      </p:ext>
    </p:extLst>
  </p:cSld>
  <p:clrMapOvr>
    <a:masterClrMapping/>
  </p:clrMapOvr>
  <mc:AlternateContent xmlns:mc="http://schemas.openxmlformats.org/markup-compatibility/2006" xmlns:p14="http://schemas.microsoft.com/office/powerpoint/2010/main">
    <mc:Choice Requires="p14">
      <p:transition spd="slow" p14:dur="2000" advTm="5277"/>
    </mc:Choice>
    <mc:Fallback xmlns="">
      <p:transition spd="slow" advTm="5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2FA92-475C-4F13-88B6-AE48AA2A2592}"/>
              </a:ext>
            </a:extLst>
          </p:cNvPr>
          <p:cNvSpPr>
            <a:spLocks noGrp="1"/>
          </p:cNvSpPr>
          <p:nvPr>
            <p:ph type="title"/>
          </p:nvPr>
        </p:nvSpPr>
        <p:spPr/>
        <p:txBody>
          <a:bodyPr>
            <a:normAutofit/>
          </a:bodyPr>
          <a:lstStyle/>
          <a:p>
            <a:r>
              <a:rPr lang="en-US"/>
              <a:t>Basic Life / AD&amp;D &amp; Supplemental Offerings</a:t>
            </a:r>
          </a:p>
        </p:txBody>
      </p:sp>
      <p:sp>
        <p:nvSpPr>
          <p:cNvPr id="3" name="Content Placeholder 2">
            <a:extLst>
              <a:ext uri="{FF2B5EF4-FFF2-40B4-BE49-F238E27FC236}">
                <a16:creationId xmlns:a16="http://schemas.microsoft.com/office/drawing/2014/main" id="{6C627AC6-A3C7-455F-BDED-F08FB6F3D16B}"/>
              </a:ext>
            </a:extLst>
          </p:cNvPr>
          <p:cNvSpPr>
            <a:spLocks noGrp="1"/>
          </p:cNvSpPr>
          <p:nvPr>
            <p:ph idx="1"/>
          </p:nvPr>
        </p:nvSpPr>
        <p:spPr/>
        <p:txBody>
          <a:bodyPr>
            <a:normAutofit/>
          </a:bodyPr>
          <a:lstStyle/>
          <a:p>
            <a:pPr marL="285750" indent="-285750">
              <a:lnSpc>
                <a:spcPct val="110000"/>
              </a:lnSpc>
              <a:spcBef>
                <a:spcPts val="600"/>
              </a:spcBef>
              <a:buFont typeface="Wingdings" panose="05000000000000000000" pitchFamily="2" charset="2"/>
              <a:buChar char="Ø"/>
            </a:pPr>
            <a:endParaRPr lang="en-US" sz="3600">
              <a:solidFill>
                <a:srgbClr val="002060"/>
              </a:solidFill>
            </a:endParaRPr>
          </a:p>
          <a:p>
            <a:pPr marL="285750" indent="-285750">
              <a:lnSpc>
                <a:spcPct val="110000"/>
              </a:lnSpc>
              <a:spcBef>
                <a:spcPts val="600"/>
              </a:spcBef>
              <a:buFont typeface="Wingdings" panose="05000000000000000000" pitchFamily="2" charset="2"/>
              <a:buChar char="Ø"/>
            </a:pPr>
            <a:r>
              <a:rPr lang="en-US" sz="3600" b="1">
                <a:solidFill>
                  <a:srgbClr val="002060"/>
                </a:solidFill>
              </a:rPr>
              <a:t>BASIC LIFE INSURANCE </a:t>
            </a:r>
            <a:r>
              <a:rPr lang="en-US" sz="3600">
                <a:solidFill>
                  <a:srgbClr val="002060"/>
                </a:solidFill>
              </a:rPr>
              <a:t>- Heritage Ministries offers all eligible employees a Basic Life and Accidental Death and Dismemberment Insurance policy through Guardian. This policy is at no cost to the employee. </a:t>
            </a:r>
          </a:p>
          <a:p>
            <a:endParaRPr lang="en-US" sz="3600"/>
          </a:p>
          <a:p>
            <a:pPr marL="285750" indent="-285750">
              <a:lnSpc>
                <a:spcPct val="110000"/>
              </a:lnSpc>
              <a:spcBef>
                <a:spcPts val="600"/>
              </a:spcBef>
              <a:buFont typeface="Wingdings" panose="05000000000000000000" pitchFamily="2" charset="2"/>
              <a:buChar char="Ø"/>
            </a:pPr>
            <a:r>
              <a:rPr lang="en-US" sz="3600" b="1">
                <a:solidFill>
                  <a:srgbClr val="002060"/>
                </a:solidFill>
              </a:rPr>
              <a:t>SUPPLEMENTAL LIFE INSURANCE </a:t>
            </a:r>
            <a:r>
              <a:rPr lang="en-US" sz="3600">
                <a:solidFill>
                  <a:srgbClr val="002060"/>
                </a:solidFill>
              </a:rPr>
              <a:t>- Heritage Ministries also offers employees the option of purchasing Supplemental Life and Accidental Death and Dismemberment Insurance through Guardian. This may be purchased for employee, employee’s spouse, or children.</a:t>
            </a:r>
          </a:p>
          <a:p>
            <a:endParaRPr lang="en-US"/>
          </a:p>
        </p:txBody>
      </p:sp>
      <p:sp>
        <p:nvSpPr>
          <p:cNvPr id="4" name="Slide Number Placeholder 3">
            <a:extLst>
              <a:ext uri="{FF2B5EF4-FFF2-40B4-BE49-F238E27FC236}">
                <a16:creationId xmlns:a16="http://schemas.microsoft.com/office/drawing/2014/main" id="{F450991B-9A9F-47D5-AF6F-142B7E37DD0B}"/>
              </a:ext>
            </a:extLst>
          </p:cNvPr>
          <p:cNvSpPr>
            <a:spLocks noGrp="1"/>
          </p:cNvSpPr>
          <p:nvPr>
            <p:ph type="sldNum" sz="quarter" idx="12"/>
          </p:nvPr>
        </p:nvSpPr>
        <p:spPr/>
        <p:txBody>
          <a:bodyPr/>
          <a:lstStyle/>
          <a:p>
            <a:r>
              <a:rPr lang="en-US"/>
              <a:t> BROWN &amp; BROWN  |  </a:t>
            </a:r>
            <a:fld id="{0BDBB283-31B7-430F-95E5-02359FF226F2}" type="slidenum">
              <a:rPr lang="en-US" smtClean="0"/>
              <a:pPr/>
              <a:t>16</a:t>
            </a:fld>
            <a:endParaRPr lang="en-US"/>
          </a:p>
        </p:txBody>
      </p:sp>
      <p:pic>
        <p:nvPicPr>
          <p:cNvPr id="7" name="Audio 6">
            <a:hlinkClick r:id="" action="ppaction://media"/>
            <a:extLst>
              <a:ext uri="{FF2B5EF4-FFF2-40B4-BE49-F238E27FC236}">
                <a16:creationId xmlns:a16="http://schemas.microsoft.com/office/drawing/2014/main" id="{EE331D8D-F041-10DE-07EF-077EE8F09CB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445000" t="-445000" r="-445000" b="-445000"/>
          <a:stretch>
            <a:fillRect/>
          </a:stretch>
        </p:blipFill>
        <p:spPr>
          <a:xfrm>
            <a:off x="14743379" y="6920179"/>
            <a:ext cx="3017520" cy="3017520"/>
          </a:xfrm>
          <a:prstGeom prst="ellipse">
            <a:avLst/>
          </a:prstGeom>
        </p:spPr>
      </p:pic>
    </p:spTree>
    <p:extLst>
      <p:ext uri="{BB962C8B-B14F-4D97-AF65-F5344CB8AC3E}">
        <p14:creationId xmlns:p14="http://schemas.microsoft.com/office/powerpoint/2010/main" val="1069174986"/>
      </p:ext>
    </p:extLst>
  </p:cSld>
  <p:clrMapOvr>
    <a:masterClrMapping/>
  </p:clrMapOvr>
  <mc:AlternateContent xmlns:mc="http://schemas.openxmlformats.org/markup-compatibility/2006" xmlns:p14="http://schemas.microsoft.com/office/powerpoint/2010/main">
    <mc:Choice Requires="p14">
      <p:transition spd="slow" p14:dur="2000" advTm="29174"/>
    </mc:Choice>
    <mc:Fallback xmlns="">
      <p:transition spd="slow" advTm="29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2FA92-475C-4F13-88B6-AE48AA2A2592}"/>
              </a:ext>
            </a:extLst>
          </p:cNvPr>
          <p:cNvSpPr>
            <a:spLocks noGrp="1"/>
          </p:cNvSpPr>
          <p:nvPr>
            <p:ph type="title"/>
          </p:nvPr>
        </p:nvSpPr>
        <p:spPr/>
        <p:txBody>
          <a:bodyPr/>
          <a:lstStyle/>
          <a:p>
            <a:r>
              <a:rPr lang="en-US"/>
              <a:t>Voluntary Short-Term and Long-Term Disability</a:t>
            </a:r>
          </a:p>
        </p:txBody>
      </p:sp>
      <p:sp>
        <p:nvSpPr>
          <p:cNvPr id="3" name="Content Placeholder 2">
            <a:extLst>
              <a:ext uri="{FF2B5EF4-FFF2-40B4-BE49-F238E27FC236}">
                <a16:creationId xmlns:a16="http://schemas.microsoft.com/office/drawing/2014/main" id="{6C627AC6-A3C7-455F-BDED-F08FB6F3D16B}"/>
              </a:ext>
            </a:extLst>
          </p:cNvPr>
          <p:cNvSpPr>
            <a:spLocks noGrp="1"/>
          </p:cNvSpPr>
          <p:nvPr>
            <p:ph idx="1"/>
          </p:nvPr>
        </p:nvSpPr>
        <p:spPr/>
        <p:txBody>
          <a:bodyPr>
            <a:normAutofit/>
          </a:bodyPr>
          <a:lstStyle/>
          <a:p>
            <a:pPr marL="285750" indent="-285750">
              <a:buFont typeface="Wingdings" panose="05000000000000000000" pitchFamily="2" charset="2"/>
              <a:buChar char="Ø"/>
            </a:pPr>
            <a:r>
              <a:rPr lang="en-US" sz="3600" b="1">
                <a:solidFill>
                  <a:srgbClr val="002060"/>
                </a:solidFill>
              </a:rPr>
              <a:t>Voluntary STD Coverage have been enhanced </a:t>
            </a:r>
          </a:p>
          <a:p>
            <a:pPr marL="0" indent="0">
              <a:buNone/>
            </a:pPr>
            <a:endParaRPr lang="en-US" sz="3600">
              <a:solidFill>
                <a:srgbClr val="FF0000"/>
              </a:solidFill>
            </a:endParaRPr>
          </a:p>
          <a:p>
            <a:pPr marL="285750" indent="-285750">
              <a:buFont typeface="Wingdings" panose="05000000000000000000" pitchFamily="2" charset="2"/>
              <a:buChar char="Ø"/>
            </a:pPr>
            <a:r>
              <a:rPr lang="en-US" sz="3600" b="1">
                <a:solidFill>
                  <a:srgbClr val="002060"/>
                </a:solidFill>
              </a:rPr>
              <a:t>VOLUNTARY SHORT-TERM DISABILITY </a:t>
            </a:r>
            <a:r>
              <a:rPr lang="en-US" sz="3600">
                <a:solidFill>
                  <a:srgbClr val="002060"/>
                </a:solidFill>
              </a:rPr>
              <a:t>Heritage Ministries offers all eligible employees the ability to purchase voluntary coverages at a reduced rate. Short Term Disability covers short term illness or injury. </a:t>
            </a:r>
            <a:r>
              <a:rPr lang="en-US" sz="3600">
                <a:solidFill>
                  <a:srgbClr val="FF0000"/>
                </a:solidFill>
              </a:rPr>
              <a:t>The benefit pays 60% of wages up to $1,000 per week.</a:t>
            </a:r>
            <a:r>
              <a:rPr lang="en-US" sz="3600"/>
              <a:t> </a:t>
            </a:r>
            <a:r>
              <a:rPr lang="en-US" sz="3600">
                <a:solidFill>
                  <a:srgbClr val="002060"/>
                </a:solidFill>
              </a:rPr>
              <a:t>Duration of the benefit is up to 26 weeks.</a:t>
            </a:r>
            <a:r>
              <a:rPr lang="en-US" sz="3600"/>
              <a:t> </a:t>
            </a:r>
          </a:p>
          <a:p>
            <a:pPr marL="285750" indent="-285750">
              <a:buFont typeface="Wingdings" panose="05000000000000000000" pitchFamily="2" charset="2"/>
              <a:buChar char="Ø"/>
            </a:pPr>
            <a:endParaRPr lang="en-US" sz="3600"/>
          </a:p>
          <a:p>
            <a:pPr marL="285750" indent="-285750">
              <a:buFont typeface="Wingdings" panose="05000000000000000000" pitchFamily="2" charset="2"/>
              <a:buChar char="Ø"/>
            </a:pPr>
            <a:r>
              <a:rPr lang="en-US" sz="3600" b="1">
                <a:solidFill>
                  <a:srgbClr val="002060"/>
                </a:solidFill>
              </a:rPr>
              <a:t>VOLUNTARY LONG-TERM DISABILITY </a:t>
            </a:r>
            <a:r>
              <a:rPr lang="en-US" sz="3600">
                <a:solidFill>
                  <a:srgbClr val="002060"/>
                </a:solidFill>
              </a:rPr>
              <a:t>coverage picks up where Short-Term Disability ends. The benefit pays</a:t>
            </a:r>
            <a:r>
              <a:rPr lang="en-US" sz="3600"/>
              <a:t> </a:t>
            </a:r>
            <a:r>
              <a:rPr lang="en-US" sz="3600">
                <a:solidFill>
                  <a:srgbClr val="FF0000"/>
                </a:solidFill>
              </a:rPr>
              <a:t>60% of wages, capped at $6,000 per month.</a:t>
            </a:r>
          </a:p>
          <a:p>
            <a:endParaRPr lang="en-US"/>
          </a:p>
        </p:txBody>
      </p:sp>
      <p:sp>
        <p:nvSpPr>
          <p:cNvPr id="4" name="Slide Number Placeholder 3">
            <a:extLst>
              <a:ext uri="{FF2B5EF4-FFF2-40B4-BE49-F238E27FC236}">
                <a16:creationId xmlns:a16="http://schemas.microsoft.com/office/drawing/2014/main" id="{F450991B-9A9F-47D5-AF6F-142B7E37DD0B}"/>
              </a:ext>
            </a:extLst>
          </p:cNvPr>
          <p:cNvSpPr>
            <a:spLocks noGrp="1"/>
          </p:cNvSpPr>
          <p:nvPr>
            <p:ph type="sldNum" sz="quarter" idx="12"/>
          </p:nvPr>
        </p:nvSpPr>
        <p:spPr/>
        <p:txBody>
          <a:bodyPr/>
          <a:lstStyle/>
          <a:p>
            <a:r>
              <a:rPr lang="en-US"/>
              <a:t> BROWN &amp; BROWN  |  </a:t>
            </a:r>
            <a:fld id="{0BDBB283-31B7-430F-95E5-02359FF226F2}" type="slidenum">
              <a:rPr lang="en-US" smtClean="0"/>
              <a:pPr/>
              <a:t>17</a:t>
            </a:fld>
            <a:endParaRPr lang="en-US"/>
          </a:p>
        </p:txBody>
      </p:sp>
      <p:pic>
        <p:nvPicPr>
          <p:cNvPr id="6" name="Picture 5">
            <a:extLst>
              <a:ext uri="{FF2B5EF4-FFF2-40B4-BE49-F238E27FC236}">
                <a16:creationId xmlns:a16="http://schemas.microsoft.com/office/drawing/2014/main" id="{D6C11493-48EC-48F9-ADAA-18DB25DA7EE0}"/>
              </a:ext>
            </a:extLst>
          </p:cNvPr>
          <p:cNvPicPr>
            <a:picLocks noChangeAspect="1"/>
          </p:cNvPicPr>
          <p:nvPr/>
        </p:nvPicPr>
        <p:blipFill>
          <a:blip r:embed="rId4"/>
          <a:stretch>
            <a:fillRect/>
          </a:stretch>
        </p:blipFill>
        <p:spPr>
          <a:xfrm>
            <a:off x="1343659" y="9595489"/>
            <a:ext cx="13090798" cy="422833"/>
          </a:xfrm>
          <a:prstGeom prst="rect">
            <a:avLst/>
          </a:prstGeom>
        </p:spPr>
      </p:pic>
      <p:pic>
        <p:nvPicPr>
          <p:cNvPr id="3082" name="Picture 10" descr="Word Enhancement Stock Illustrations – 244 Word Enhancement Stock Illustrations, Vectors ...">
            <a:extLst>
              <a:ext uri="{FF2B5EF4-FFF2-40B4-BE49-F238E27FC236}">
                <a16:creationId xmlns:a16="http://schemas.microsoft.com/office/drawing/2014/main" id="{87CA7343-C136-F53B-9A64-4F0C747955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98086" y="1302019"/>
            <a:ext cx="1898722" cy="1898722"/>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a:extLst>
              <a:ext uri="{FF2B5EF4-FFF2-40B4-BE49-F238E27FC236}">
                <a16:creationId xmlns:a16="http://schemas.microsoft.com/office/drawing/2014/main" id="{81C46E4E-8283-3F5C-E6AB-60EEF9C1C96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445000" t="-445000" r="-445000" b="-445000"/>
          <a:stretch>
            <a:fillRect/>
          </a:stretch>
        </p:blipFill>
        <p:spPr>
          <a:xfrm>
            <a:off x="14743379" y="6920179"/>
            <a:ext cx="3017520" cy="3017520"/>
          </a:xfrm>
          <a:prstGeom prst="ellipse">
            <a:avLst/>
          </a:prstGeom>
        </p:spPr>
      </p:pic>
    </p:spTree>
    <p:extLst>
      <p:ext uri="{BB962C8B-B14F-4D97-AF65-F5344CB8AC3E}">
        <p14:creationId xmlns:p14="http://schemas.microsoft.com/office/powerpoint/2010/main" val="713416897"/>
      </p:ext>
    </p:extLst>
  </p:cSld>
  <p:clrMapOvr>
    <a:masterClrMapping/>
  </p:clrMapOvr>
  <mc:AlternateContent xmlns:mc="http://schemas.openxmlformats.org/markup-compatibility/2006" xmlns:p14="http://schemas.microsoft.com/office/powerpoint/2010/main">
    <mc:Choice Requires="p14">
      <p:transition spd="slow" p14:dur="2000" advTm="51223"/>
    </mc:Choice>
    <mc:Fallback xmlns="">
      <p:transition spd="slow" advTm="51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2FA92-475C-4F13-88B6-AE48AA2A2592}"/>
              </a:ext>
            </a:extLst>
          </p:cNvPr>
          <p:cNvSpPr>
            <a:spLocks noGrp="1"/>
          </p:cNvSpPr>
          <p:nvPr>
            <p:ph type="title"/>
          </p:nvPr>
        </p:nvSpPr>
        <p:spPr>
          <a:xfrm>
            <a:off x="956169" y="411875"/>
            <a:ext cx="15696072" cy="977413"/>
          </a:xfrm>
        </p:spPr>
        <p:txBody>
          <a:bodyPr>
            <a:normAutofit fontScale="90000"/>
          </a:bodyPr>
          <a:lstStyle/>
          <a:p>
            <a:r>
              <a:rPr lang="en-US"/>
              <a:t>Voluntary Accident, Critical Illness &amp; Hospital Indemnity Programs- New Carrier Guardian</a:t>
            </a:r>
          </a:p>
        </p:txBody>
      </p:sp>
      <p:sp>
        <p:nvSpPr>
          <p:cNvPr id="3" name="Content Placeholder 2">
            <a:extLst>
              <a:ext uri="{FF2B5EF4-FFF2-40B4-BE49-F238E27FC236}">
                <a16:creationId xmlns:a16="http://schemas.microsoft.com/office/drawing/2014/main" id="{6C627AC6-A3C7-455F-BDED-F08FB6F3D16B}"/>
              </a:ext>
            </a:extLst>
          </p:cNvPr>
          <p:cNvSpPr>
            <a:spLocks noGrp="1"/>
          </p:cNvSpPr>
          <p:nvPr>
            <p:ph idx="1"/>
          </p:nvPr>
        </p:nvSpPr>
        <p:spPr>
          <a:xfrm>
            <a:off x="956169" y="1862680"/>
            <a:ext cx="15696072" cy="865022"/>
          </a:xfrm>
        </p:spPr>
        <p:txBody>
          <a:bodyPr/>
          <a:lstStyle/>
          <a:p>
            <a:pPr>
              <a:buFont typeface="Wingdings" panose="05000000000000000000" pitchFamily="2" charset="2"/>
              <a:buChar char="Ø"/>
            </a:pPr>
            <a:r>
              <a:rPr lang="en-US"/>
              <a:t>Great way to be reimbursed for out-of-pocket expenses</a:t>
            </a:r>
          </a:p>
        </p:txBody>
      </p:sp>
      <p:sp>
        <p:nvSpPr>
          <p:cNvPr id="4" name="Slide Number Placeholder 3">
            <a:extLst>
              <a:ext uri="{FF2B5EF4-FFF2-40B4-BE49-F238E27FC236}">
                <a16:creationId xmlns:a16="http://schemas.microsoft.com/office/drawing/2014/main" id="{F450991B-9A9F-47D5-AF6F-142B7E37DD0B}"/>
              </a:ext>
            </a:extLst>
          </p:cNvPr>
          <p:cNvSpPr>
            <a:spLocks noGrp="1"/>
          </p:cNvSpPr>
          <p:nvPr>
            <p:ph type="sldNum" sz="quarter" idx="12"/>
          </p:nvPr>
        </p:nvSpPr>
        <p:spPr/>
        <p:txBody>
          <a:bodyPr/>
          <a:lstStyle/>
          <a:p>
            <a:r>
              <a:rPr lang="en-US"/>
              <a:t> BROWN &amp; BROWN  |  </a:t>
            </a:r>
            <a:fld id="{0BDBB283-31B7-430F-95E5-02359FF226F2}" type="slidenum">
              <a:rPr lang="en-US" smtClean="0"/>
              <a:pPr/>
              <a:t>18</a:t>
            </a:fld>
            <a:endParaRPr lang="en-US"/>
          </a:p>
        </p:txBody>
      </p:sp>
      <p:graphicFrame>
        <p:nvGraphicFramePr>
          <p:cNvPr id="5" name="Table 4">
            <a:extLst>
              <a:ext uri="{FF2B5EF4-FFF2-40B4-BE49-F238E27FC236}">
                <a16:creationId xmlns:a16="http://schemas.microsoft.com/office/drawing/2014/main" id="{F499D47B-DD63-4B96-95F5-3E437B76315E}"/>
              </a:ext>
            </a:extLst>
          </p:cNvPr>
          <p:cNvGraphicFramePr>
            <a:graphicFrameLocks noGrp="1"/>
          </p:cNvGraphicFramePr>
          <p:nvPr>
            <p:extLst>
              <p:ext uri="{D42A27DB-BD31-4B8C-83A1-F6EECF244321}">
                <p14:modId xmlns:p14="http://schemas.microsoft.com/office/powerpoint/2010/main" val="11175478"/>
              </p:ext>
            </p:extLst>
          </p:nvPr>
        </p:nvGraphicFramePr>
        <p:xfrm>
          <a:off x="956169" y="2557221"/>
          <a:ext cx="15317051" cy="6637728"/>
        </p:xfrm>
        <a:graphic>
          <a:graphicData uri="http://schemas.openxmlformats.org/drawingml/2006/table">
            <a:tbl>
              <a:tblPr firstRow="1" bandRow="1"/>
              <a:tblGrid>
                <a:gridCol w="5085632">
                  <a:extLst>
                    <a:ext uri="{9D8B030D-6E8A-4147-A177-3AD203B41FA5}">
                      <a16:colId xmlns:a16="http://schemas.microsoft.com/office/drawing/2014/main" val="20001"/>
                    </a:ext>
                  </a:extLst>
                </a:gridCol>
                <a:gridCol w="10231419">
                  <a:extLst>
                    <a:ext uri="{9D8B030D-6E8A-4147-A177-3AD203B41FA5}">
                      <a16:colId xmlns:a16="http://schemas.microsoft.com/office/drawing/2014/main" val="20002"/>
                    </a:ext>
                  </a:extLst>
                </a:gridCol>
              </a:tblGrid>
              <a:tr h="459204">
                <a:tc>
                  <a:txBody>
                    <a:bodyPr/>
                    <a:lstStyle>
                      <a:lvl1pPr marL="0" algn="l" defTabSz="1341150" rtl="0" eaLnBrk="1" latinLnBrk="0" hangingPunct="1">
                        <a:defRPr sz="2640" b="1" kern="1200">
                          <a:solidFill>
                            <a:schemeClr val="lt1"/>
                          </a:solidFill>
                          <a:latin typeface="Arial" panose="020B0604020202020204"/>
                        </a:defRPr>
                      </a:lvl1pPr>
                      <a:lvl2pPr marL="670575" algn="l" defTabSz="1341150" rtl="0" eaLnBrk="1" latinLnBrk="0" hangingPunct="1">
                        <a:defRPr sz="2640" b="1" kern="1200">
                          <a:solidFill>
                            <a:schemeClr val="lt1"/>
                          </a:solidFill>
                          <a:latin typeface="Arial" panose="020B0604020202020204"/>
                        </a:defRPr>
                      </a:lvl2pPr>
                      <a:lvl3pPr marL="1341150" algn="l" defTabSz="1341150" rtl="0" eaLnBrk="1" latinLnBrk="0" hangingPunct="1">
                        <a:defRPr sz="2640" b="1" kern="1200">
                          <a:solidFill>
                            <a:schemeClr val="lt1"/>
                          </a:solidFill>
                          <a:latin typeface="Arial" panose="020B0604020202020204"/>
                        </a:defRPr>
                      </a:lvl3pPr>
                      <a:lvl4pPr marL="2011726" algn="l" defTabSz="1341150" rtl="0" eaLnBrk="1" latinLnBrk="0" hangingPunct="1">
                        <a:defRPr sz="2640" b="1" kern="1200">
                          <a:solidFill>
                            <a:schemeClr val="lt1"/>
                          </a:solidFill>
                          <a:latin typeface="Arial" panose="020B0604020202020204"/>
                        </a:defRPr>
                      </a:lvl4pPr>
                      <a:lvl5pPr marL="2682301" algn="l" defTabSz="1341150" rtl="0" eaLnBrk="1" latinLnBrk="0" hangingPunct="1">
                        <a:defRPr sz="2640" b="1" kern="1200">
                          <a:solidFill>
                            <a:schemeClr val="lt1"/>
                          </a:solidFill>
                          <a:latin typeface="Arial" panose="020B0604020202020204"/>
                        </a:defRPr>
                      </a:lvl5pPr>
                      <a:lvl6pPr marL="3352876" algn="l" defTabSz="1341150" rtl="0" eaLnBrk="1" latinLnBrk="0" hangingPunct="1">
                        <a:defRPr sz="2640" b="1" kern="1200">
                          <a:solidFill>
                            <a:schemeClr val="lt1"/>
                          </a:solidFill>
                          <a:latin typeface="Arial" panose="020B0604020202020204"/>
                        </a:defRPr>
                      </a:lvl6pPr>
                      <a:lvl7pPr marL="4023451" algn="l" defTabSz="1341150" rtl="0" eaLnBrk="1" latinLnBrk="0" hangingPunct="1">
                        <a:defRPr sz="2640" b="1" kern="1200">
                          <a:solidFill>
                            <a:schemeClr val="lt1"/>
                          </a:solidFill>
                          <a:latin typeface="Arial" panose="020B0604020202020204"/>
                        </a:defRPr>
                      </a:lvl7pPr>
                      <a:lvl8pPr marL="4694027" algn="l" defTabSz="1341150" rtl="0" eaLnBrk="1" latinLnBrk="0" hangingPunct="1">
                        <a:defRPr sz="2640" b="1" kern="1200">
                          <a:solidFill>
                            <a:schemeClr val="lt1"/>
                          </a:solidFill>
                          <a:latin typeface="Arial" panose="020B0604020202020204"/>
                        </a:defRPr>
                      </a:lvl8pPr>
                      <a:lvl9pPr marL="5364602" algn="l" defTabSz="1341150" rtl="0" eaLnBrk="1" latinLnBrk="0" hangingPunct="1">
                        <a:defRPr sz="2640" b="1" kern="1200">
                          <a:solidFill>
                            <a:schemeClr val="lt1"/>
                          </a:solidFill>
                          <a:latin typeface="Arial" panose="020B0604020202020204"/>
                        </a:defRPr>
                      </a:lvl9pPr>
                    </a:lstStyle>
                    <a:p>
                      <a:pPr algn="ctr"/>
                      <a:r>
                        <a:rPr lang="en-US" sz="2800" b="1" i="0" u="none" strike="noStrike" kern="1200" baseline="0">
                          <a:solidFill>
                            <a:srgbClr val="213261"/>
                          </a:solidFill>
                          <a:latin typeface="+mn-lt"/>
                          <a:ea typeface="+mn-ea"/>
                          <a:cs typeface="+mn-cs"/>
                        </a:rPr>
                        <a:t>Plan</a:t>
                      </a:r>
                      <a:endParaRPr lang="en-US" sz="2800" b="0" i="0" u="none" strike="noStrike" kern="1200" baseline="0">
                        <a:solidFill>
                          <a:srgbClr val="213261"/>
                        </a:solidFill>
                        <a:latin typeface="+mn-lt"/>
                        <a:ea typeface="+mn-ea"/>
                        <a:cs typeface="+mn-cs"/>
                      </a:endParaRPr>
                    </a:p>
                  </a:txBody>
                  <a:tcPr>
                    <a:lnL w="12700" cap="flat" cmpd="sng" algn="ctr">
                      <a:solidFill>
                        <a:srgbClr val="002855"/>
                      </a:solidFill>
                      <a:prstDash val="solid"/>
                      <a:round/>
                      <a:headEnd type="none" w="med" len="med"/>
                      <a:tailEnd type="none" w="med" len="med"/>
                    </a:lnL>
                    <a:lnR w="12700" cap="flat" cmpd="sng" algn="ctr">
                      <a:solidFill>
                        <a:srgbClr val="002855"/>
                      </a:solidFill>
                      <a:prstDash val="solid"/>
                      <a:round/>
                      <a:headEnd type="none" w="med" len="med"/>
                      <a:tailEnd type="none" w="med" len="med"/>
                    </a:ln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b="1" kern="1200">
                          <a:solidFill>
                            <a:schemeClr val="lt1"/>
                          </a:solidFill>
                          <a:latin typeface="Arial" panose="020B0604020202020204"/>
                        </a:defRPr>
                      </a:lvl1pPr>
                      <a:lvl2pPr marL="670575" algn="l" defTabSz="1341150" rtl="0" eaLnBrk="1" latinLnBrk="0" hangingPunct="1">
                        <a:defRPr sz="2640" b="1" kern="1200">
                          <a:solidFill>
                            <a:schemeClr val="lt1"/>
                          </a:solidFill>
                          <a:latin typeface="Arial" panose="020B0604020202020204"/>
                        </a:defRPr>
                      </a:lvl2pPr>
                      <a:lvl3pPr marL="1341150" algn="l" defTabSz="1341150" rtl="0" eaLnBrk="1" latinLnBrk="0" hangingPunct="1">
                        <a:defRPr sz="2640" b="1" kern="1200">
                          <a:solidFill>
                            <a:schemeClr val="lt1"/>
                          </a:solidFill>
                          <a:latin typeface="Arial" panose="020B0604020202020204"/>
                        </a:defRPr>
                      </a:lvl3pPr>
                      <a:lvl4pPr marL="2011726" algn="l" defTabSz="1341150" rtl="0" eaLnBrk="1" latinLnBrk="0" hangingPunct="1">
                        <a:defRPr sz="2640" b="1" kern="1200">
                          <a:solidFill>
                            <a:schemeClr val="lt1"/>
                          </a:solidFill>
                          <a:latin typeface="Arial" panose="020B0604020202020204"/>
                        </a:defRPr>
                      </a:lvl4pPr>
                      <a:lvl5pPr marL="2682301" algn="l" defTabSz="1341150" rtl="0" eaLnBrk="1" latinLnBrk="0" hangingPunct="1">
                        <a:defRPr sz="2640" b="1" kern="1200">
                          <a:solidFill>
                            <a:schemeClr val="lt1"/>
                          </a:solidFill>
                          <a:latin typeface="Arial" panose="020B0604020202020204"/>
                        </a:defRPr>
                      </a:lvl5pPr>
                      <a:lvl6pPr marL="3352876" algn="l" defTabSz="1341150" rtl="0" eaLnBrk="1" latinLnBrk="0" hangingPunct="1">
                        <a:defRPr sz="2640" b="1" kern="1200">
                          <a:solidFill>
                            <a:schemeClr val="lt1"/>
                          </a:solidFill>
                          <a:latin typeface="Arial" panose="020B0604020202020204"/>
                        </a:defRPr>
                      </a:lvl6pPr>
                      <a:lvl7pPr marL="4023451" algn="l" defTabSz="1341150" rtl="0" eaLnBrk="1" latinLnBrk="0" hangingPunct="1">
                        <a:defRPr sz="2640" b="1" kern="1200">
                          <a:solidFill>
                            <a:schemeClr val="lt1"/>
                          </a:solidFill>
                          <a:latin typeface="Arial" panose="020B0604020202020204"/>
                        </a:defRPr>
                      </a:lvl7pPr>
                      <a:lvl8pPr marL="4694027" algn="l" defTabSz="1341150" rtl="0" eaLnBrk="1" latinLnBrk="0" hangingPunct="1">
                        <a:defRPr sz="2640" b="1" kern="1200">
                          <a:solidFill>
                            <a:schemeClr val="lt1"/>
                          </a:solidFill>
                          <a:latin typeface="Arial" panose="020B0604020202020204"/>
                        </a:defRPr>
                      </a:lvl8pPr>
                      <a:lvl9pPr marL="5364602" algn="l" defTabSz="1341150" rtl="0" eaLnBrk="1" latinLnBrk="0" hangingPunct="1">
                        <a:defRPr sz="2640" b="1" kern="1200">
                          <a:solidFill>
                            <a:schemeClr val="lt1"/>
                          </a:solidFill>
                          <a:latin typeface="Arial" panose="020B0604020202020204"/>
                        </a:defRPr>
                      </a:lvl9pPr>
                    </a:lstStyle>
                    <a:p>
                      <a:pPr algn="ctr"/>
                      <a:r>
                        <a:rPr lang="en-US" sz="2800" b="1" i="0" u="none" strike="noStrike" kern="1200" baseline="0">
                          <a:solidFill>
                            <a:srgbClr val="213261"/>
                          </a:solidFill>
                          <a:latin typeface="+mn-lt"/>
                          <a:ea typeface="+mn-ea"/>
                          <a:cs typeface="+mn-cs"/>
                        </a:rPr>
                        <a:t>Benefit</a:t>
                      </a:r>
                      <a:r>
                        <a:rPr lang="en-US" sz="2800" b="0" i="0" u="none" strike="noStrike" kern="1200" baseline="0">
                          <a:solidFill>
                            <a:srgbClr val="213261"/>
                          </a:solidFill>
                          <a:latin typeface="+mn-lt"/>
                          <a:ea typeface="+mn-ea"/>
                          <a:cs typeface="+mn-cs"/>
                        </a:rPr>
                        <a:t>	</a:t>
                      </a:r>
                    </a:p>
                  </a:txBody>
                  <a:tcPr>
                    <a:lnL w="12700" cap="flat" cmpd="sng" algn="ctr">
                      <a:solidFill>
                        <a:srgbClr val="002855"/>
                      </a:solidFill>
                      <a:prstDash val="solid"/>
                      <a:round/>
                      <a:headEnd type="none" w="med" len="med"/>
                      <a:tailEnd type="none" w="med" len="med"/>
                    </a:lnL>
                    <a:lnR w="12700" cap="flat" cmpd="sng" algn="ctr">
                      <a:solidFill>
                        <a:srgbClr val="002855"/>
                      </a:solidFill>
                      <a:prstDash val="solid"/>
                      <a:round/>
                      <a:headEnd type="none" w="med" len="med"/>
                      <a:tailEnd type="none" w="med" len="med"/>
                    </a:ln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522928">
                <a:tc>
                  <a:txBody>
                    <a:bodyPr/>
                    <a:lstStyle>
                      <a:lvl1pPr marL="0" algn="l" defTabSz="1341150" rtl="0" eaLnBrk="1" latinLnBrk="0" hangingPunct="1">
                        <a:defRPr sz="2640" kern="1200">
                          <a:solidFill>
                            <a:schemeClr val="dk1"/>
                          </a:solidFill>
                          <a:latin typeface="Arial" panose="020B0604020202020204"/>
                        </a:defRPr>
                      </a:lvl1pPr>
                      <a:lvl2pPr marL="670575" algn="l" defTabSz="1341150" rtl="0" eaLnBrk="1" latinLnBrk="0" hangingPunct="1">
                        <a:defRPr sz="2640" kern="1200">
                          <a:solidFill>
                            <a:schemeClr val="dk1"/>
                          </a:solidFill>
                          <a:latin typeface="Arial" panose="020B0604020202020204"/>
                        </a:defRPr>
                      </a:lvl2pPr>
                      <a:lvl3pPr marL="1341150" algn="l" defTabSz="1341150" rtl="0" eaLnBrk="1" latinLnBrk="0" hangingPunct="1">
                        <a:defRPr sz="2640" kern="1200">
                          <a:solidFill>
                            <a:schemeClr val="dk1"/>
                          </a:solidFill>
                          <a:latin typeface="Arial" panose="020B0604020202020204"/>
                        </a:defRPr>
                      </a:lvl3pPr>
                      <a:lvl4pPr marL="2011726" algn="l" defTabSz="1341150" rtl="0" eaLnBrk="1" latinLnBrk="0" hangingPunct="1">
                        <a:defRPr sz="2640" kern="1200">
                          <a:solidFill>
                            <a:schemeClr val="dk1"/>
                          </a:solidFill>
                          <a:latin typeface="Arial" panose="020B0604020202020204"/>
                        </a:defRPr>
                      </a:lvl4pPr>
                      <a:lvl5pPr marL="2682301" algn="l" defTabSz="1341150" rtl="0" eaLnBrk="1" latinLnBrk="0" hangingPunct="1">
                        <a:defRPr sz="2640" kern="1200">
                          <a:solidFill>
                            <a:schemeClr val="dk1"/>
                          </a:solidFill>
                          <a:latin typeface="Arial" panose="020B0604020202020204"/>
                        </a:defRPr>
                      </a:lvl5pPr>
                      <a:lvl6pPr marL="3352876" algn="l" defTabSz="1341150" rtl="0" eaLnBrk="1" latinLnBrk="0" hangingPunct="1">
                        <a:defRPr sz="2640" kern="1200">
                          <a:solidFill>
                            <a:schemeClr val="dk1"/>
                          </a:solidFill>
                          <a:latin typeface="Arial" panose="020B0604020202020204"/>
                        </a:defRPr>
                      </a:lvl6pPr>
                      <a:lvl7pPr marL="4023451" algn="l" defTabSz="1341150" rtl="0" eaLnBrk="1" latinLnBrk="0" hangingPunct="1">
                        <a:defRPr sz="2640" kern="1200">
                          <a:solidFill>
                            <a:schemeClr val="dk1"/>
                          </a:solidFill>
                          <a:latin typeface="Arial" panose="020B0604020202020204"/>
                        </a:defRPr>
                      </a:lvl7pPr>
                      <a:lvl8pPr marL="4694027" algn="l" defTabSz="1341150" rtl="0" eaLnBrk="1" latinLnBrk="0" hangingPunct="1">
                        <a:defRPr sz="2640" kern="1200">
                          <a:solidFill>
                            <a:schemeClr val="dk1"/>
                          </a:solidFill>
                          <a:latin typeface="Arial" panose="020B0604020202020204"/>
                        </a:defRPr>
                      </a:lvl8pPr>
                      <a:lvl9pPr marL="5364602" algn="l" defTabSz="1341150" rtl="0" eaLnBrk="1" latinLnBrk="0" hangingPunct="1">
                        <a:defRPr sz="2640" kern="1200">
                          <a:solidFill>
                            <a:schemeClr val="dk1"/>
                          </a:solidFill>
                          <a:latin typeface="Arial" panose="020B0604020202020204"/>
                        </a:defRPr>
                      </a:lvl9pPr>
                    </a:lstStyle>
                    <a:p>
                      <a:r>
                        <a:rPr lang="en-US" sz="2800" b="1" i="0" u="none" strike="noStrike" kern="1200" baseline="0">
                          <a:solidFill>
                            <a:srgbClr val="213261"/>
                          </a:solidFill>
                          <a:latin typeface="+mn-lt"/>
                          <a:ea typeface="+mn-ea"/>
                          <a:cs typeface="+mn-cs"/>
                        </a:rPr>
                        <a:t>Accident 	</a:t>
                      </a:r>
                    </a:p>
                    <a:p>
                      <a:r>
                        <a:rPr lang="en-US" sz="2800" b="0" i="0" u="none" strike="noStrike" kern="1200" baseline="0">
                          <a:solidFill>
                            <a:srgbClr val="213261"/>
                          </a:solidFill>
                          <a:latin typeface="+mn-lt"/>
                          <a:ea typeface="+mn-ea"/>
                          <a:cs typeface="+mn-cs"/>
                        </a:rPr>
                        <a:t>(self, spouse or child(ren) coverage options)</a:t>
                      </a:r>
                    </a:p>
                  </a:txBody>
                  <a:tcPr>
                    <a:lnL w="12700" cap="flat" cmpd="sng" algn="ctr">
                      <a:solidFill>
                        <a:srgbClr val="002855"/>
                      </a:solidFill>
                      <a:prstDash val="solid"/>
                      <a:round/>
                      <a:headEnd type="none" w="med" len="med"/>
                      <a:tailEnd type="none" w="med" len="med"/>
                    </a:lnL>
                    <a:lnR w="12700" cap="flat" cmpd="sng" algn="ctr">
                      <a:solidFill>
                        <a:srgbClr val="002855"/>
                      </a:solidFill>
                      <a:prstDash val="solid"/>
                      <a:round/>
                      <a:headEnd type="none" w="med" len="med"/>
                      <a:tailEnd type="none" w="med" len="med"/>
                    </a:ln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dk1"/>
                          </a:solidFill>
                          <a:latin typeface="Arial" panose="020B0604020202020204"/>
                        </a:defRPr>
                      </a:lvl1pPr>
                      <a:lvl2pPr marL="670575" algn="l" defTabSz="1341150" rtl="0" eaLnBrk="1" latinLnBrk="0" hangingPunct="1">
                        <a:defRPr sz="2640" kern="1200">
                          <a:solidFill>
                            <a:schemeClr val="dk1"/>
                          </a:solidFill>
                          <a:latin typeface="Arial" panose="020B0604020202020204"/>
                        </a:defRPr>
                      </a:lvl2pPr>
                      <a:lvl3pPr marL="1341150" algn="l" defTabSz="1341150" rtl="0" eaLnBrk="1" latinLnBrk="0" hangingPunct="1">
                        <a:defRPr sz="2640" kern="1200">
                          <a:solidFill>
                            <a:schemeClr val="dk1"/>
                          </a:solidFill>
                          <a:latin typeface="Arial" panose="020B0604020202020204"/>
                        </a:defRPr>
                      </a:lvl3pPr>
                      <a:lvl4pPr marL="2011726" algn="l" defTabSz="1341150" rtl="0" eaLnBrk="1" latinLnBrk="0" hangingPunct="1">
                        <a:defRPr sz="2640" kern="1200">
                          <a:solidFill>
                            <a:schemeClr val="dk1"/>
                          </a:solidFill>
                          <a:latin typeface="Arial" panose="020B0604020202020204"/>
                        </a:defRPr>
                      </a:lvl4pPr>
                      <a:lvl5pPr marL="2682301" algn="l" defTabSz="1341150" rtl="0" eaLnBrk="1" latinLnBrk="0" hangingPunct="1">
                        <a:defRPr sz="2640" kern="1200">
                          <a:solidFill>
                            <a:schemeClr val="dk1"/>
                          </a:solidFill>
                          <a:latin typeface="Arial" panose="020B0604020202020204"/>
                        </a:defRPr>
                      </a:lvl5pPr>
                      <a:lvl6pPr marL="3352876" algn="l" defTabSz="1341150" rtl="0" eaLnBrk="1" latinLnBrk="0" hangingPunct="1">
                        <a:defRPr sz="2640" kern="1200">
                          <a:solidFill>
                            <a:schemeClr val="dk1"/>
                          </a:solidFill>
                          <a:latin typeface="Arial" panose="020B0604020202020204"/>
                        </a:defRPr>
                      </a:lvl6pPr>
                      <a:lvl7pPr marL="4023451" algn="l" defTabSz="1341150" rtl="0" eaLnBrk="1" latinLnBrk="0" hangingPunct="1">
                        <a:defRPr sz="2640" kern="1200">
                          <a:solidFill>
                            <a:schemeClr val="dk1"/>
                          </a:solidFill>
                          <a:latin typeface="Arial" panose="020B0604020202020204"/>
                        </a:defRPr>
                      </a:lvl7pPr>
                      <a:lvl8pPr marL="4694027" algn="l" defTabSz="1341150" rtl="0" eaLnBrk="1" latinLnBrk="0" hangingPunct="1">
                        <a:defRPr sz="2640" kern="1200">
                          <a:solidFill>
                            <a:schemeClr val="dk1"/>
                          </a:solidFill>
                          <a:latin typeface="Arial" panose="020B0604020202020204"/>
                        </a:defRPr>
                      </a:lvl8pPr>
                      <a:lvl9pPr marL="5364602" algn="l" defTabSz="1341150" rtl="0" eaLnBrk="1" latinLnBrk="0" hangingPunct="1">
                        <a:defRPr sz="2640" kern="1200">
                          <a:solidFill>
                            <a:schemeClr val="dk1"/>
                          </a:solidFill>
                          <a:latin typeface="Arial" panose="020B0604020202020204"/>
                        </a:defRPr>
                      </a:lvl9pPr>
                    </a:lstStyle>
                    <a:p>
                      <a:r>
                        <a:rPr lang="en-US" sz="2800" b="0" i="0" u="none" strike="noStrike" kern="1200" baseline="0">
                          <a:solidFill>
                            <a:srgbClr val="213261"/>
                          </a:solidFill>
                          <a:latin typeface="+mn-lt"/>
                          <a:ea typeface="+mn-ea"/>
                          <a:cs typeface="+mn-cs"/>
                        </a:rPr>
                        <a:t>Accident Insurance can pay a set benefit amount based on the type of injury you have and the type of treatment you need. It covers accidents that occur on or off the job. And it includes a range of incidents, from common injuries to more serious events. </a:t>
                      </a:r>
                      <a:r>
                        <a:rPr lang="en-US" sz="2800" b="0" i="0" u="none" strike="noStrike" kern="1200" baseline="0">
                          <a:solidFill>
                            <a:srgbClr val="FF0000"/>
                          </a:solidFill>
                          <a:latin typeface="+mn-lt"/>
                          <a:ea typeface="+mn-ea"/>
                          <a:cs typeface="+mn-cs"/>
                        </a:rPr>
                        <a:t>High and Low Plans are available. </a:t>
                      </a:r>
                    </a:p>
                  </a:txBody>
                  <a:tcPr>
                    <a:lnL w="12700" cap="flat" cmpd="sng" algn="ctr">
                      <a:solidFill>
                        <a:srgbClr val="002855"/>
                      </a:solidFill>
                      <a:prstDash val="solid"/>
                      <a:round/>
                      <a:headEnd type="none" w="med" len="med"/>
                      <a:tailEnd type="none" w="med" len="med"/>
                    </a:lnL>
                    <a:lnR w="12700" cap="flat" cmpd="sng" algn="ctr">
                      <a:solidFill>
                        <a:srgbClr val="002855"/>
                      </a:solidFill>
                      <a:prstDash val="solid"/>
                      <a:round/>
                      <a:headEnd type="none" w="med" len="med"/>
                      <a:tailEnd type="none" w="med" len="med"/>
                    </a:ln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178892">
                <a:tc>
                  <a:txBody>
                    <a:bodyPr/>
                    <a:lstStyle>
                      <a:lvl1pPr marL="0" algn="l" defTabSz="1341150" rtl="0" eaLnBrk="1" latinLnBrk="0" hangingPunct="1">
                        <a:defRPr sz="2640" kern="1200">
                          <a:solidFill>
                            <a:schemeClr val="dk1"/>
                          </a:solidFill>
                          <a:latin typeface="Arial" panose="020B0604020202020204"/>
                        </a:defRPr>
                      </a:lvl1pPr>
                      <a:lvl2pPr marL="670575" algn="l" defTabSz="1341150" rtl="0" eaLnBrk="1" latinLnBrk="0" hangingPunct="1">
                        <a:defRPr sz="2640" kern="1200">
                          <a:solidFill>
                            <a:schemeClr val="dk1"/>
                          </a:solidFill>
                          <a:latin typeface="Arial" panose="020B0604020202020204"/>
                        </a:defRPr>
                      </a:lvl2pPr>
                      <a:lvl3pPr marL="1341150" algn="l" defTabSz="1341150" rtl="0" eaLnBrk="1" latinLnBrk="0" hangingPunct="1">
                        <a:defRPr sz="2640" kern="1200">
                          <a:solidFill>
                            <a:schemeClr val="dk1"/>
                          </a:solidFill>
                          <a:latin typeface="Arial" panose="020B0604020202020204"/>
                        </a:defRPr>
                      </a:lvl3pPr>
                      <a:lvl4pPr marL="2011726" algn="l" defTabSz="1341150" rtl="0" eaLnBrk="1" latinLnBrk="0" hangingPunct="1">
                        <a:defRPr sz="2640" kern="1200">
                          <a:solidFill>
                            <a:schemeClr val="dk1"/>
                          </a:solidFill>
                          <a:latin typeface="Arial" panose="020B0604020202020204"/>
                        </a:defRPr>
                      </a:lvl4pPr>
                      <a:lvl5pPr marL="2682301" algn="l" defTabSz="1341150" rtl="0" eaLnBrk="1" latinLnBrk="0" hangingPunct="1">
                        <a:defRPr sz="2640" kern="1200">
                          <a:solidFill>
                            <a:schemeClr val="dk1"/>
                          </a:solidFill>
                          <a:latin typeface="Arial" panose="020B0604020202020204"/>
                        </a:defRPr>
                      </a:lvl5pPr>
                      <a:lvl6pPr marL="3352876" algn="l" defTabSz="1341150" rtl="0" eaLnBrk="1" latinLnBrk="0" hangingPunct="1">
                        <a:defRPr sz="2640" kern="1200">
                          <a:solidFill>
                            <a:schemeClr val="dk1"/>
                          </a:solidFill>
                          <a:latin typeface="Arial" panose="020B0604020202020204"/>
                        </a:defRPr>
                      </a:lvl6pPr>
                      <a:lvl7pPr marL="4023451" algn="l" defTabSz="1341150" rtl="0" eaLnBrk="1" latinLnBrk="0" hangingPunct="1">
                        <a:defRPr sz="2640" kern="1200">
                          <a:solidFill>
                            <a:schemeClr val="dk1"/>
                          </a:solidFill>
                          <a:latin typeface="Arial" panose="020B0604020202020204"/>
                        </a:defRPr>
                      </a:lvl7pPr>
                      <a:lvl8pPr marL="4694027" algn="l" defTabSz="1341150" rtl="0" eaLnBrk="1" latinLnBrk="0" hangingPunct="1">
                        <a:defRPr sz="2640" kern="1200">
                          <a:solidFill>
                            <a:schemeClr val="dk1"/>
                          </a:solidFill>
                          <a:latin typeface="Arial" panose="020B0604020202020204"/>
                        </a:defRPr>
                      </a:lvl8pPr>
                      <a:lvl9pPr marL="5364602" algn="l" defTabSz="1341150" rtl="0" eaLnBrk="1" latinLnBrk="0" hangingPunct="1">
                        <a:defRPr sz="2640" kern="1200">
                          <a:solidFill>
                            <a:schemeClr val="dk1"/>
                          </a:solidFill>
                          <a:latin typeface="Arial" panose="020B0604020202020204"/>
                        </a:defRPr>
                      </a:lvl9pPr>
                    </a:lstStyle>
                    <a:p>
                      <a:r>
                        <a:rPr lang="en-US" sz="2800" b="1" i="0" u="none" strike="noStrike" kern="1200" baseline="0">
                          <a:solidFill>
                            <a:srgbClr val="213261"/>
                          </a:solidFill>
                          <a:latin typeface="+mn-lt"/>
                          <a:ea typeface="+mn-ea"/>
                          <a:cs typeface="+mn-cs"/>
                        </a:rPr>
                        <a:t>Critical Illness </a:t>
                      </a:r>
                    </a:p>
                    <a:p>
                      <a:r>
                        <a:rPr lang="en-US" sz="2800" b="0" i="0" u="none" strike="noStrike" kern="1200" baseline="0">
                          <a:solidFill>
                            <a:srgbClr val="213261"/>
                          </a:solidFill>
                          <a:latin typeface="+mn-lt"/>
                          <a:ea typeface="+mn-ea"/>
                          <a:cs typeface="+mn-cs"/>
                        </a:rPr>
                        <a:t>(self/child(ren) and spouse coverage options) </a:t>
                      </a:r>
                    </a:p>
                  </a:txBody>
                  <a:tcPr>
                    <a:lnL w="12700" cap="flat" cmpd="sng" algn="ctr">
                      <a:solidFill>
                        <a:srgbClr val="002855"/>
                      </a:solidFill>
                      <a:prstDash val="solid"/>
                      <a:round/>
                      <a:headEnd type="none" w="med" len="med"/>
                      <a:tailEnd type="none" w="med" len="med"/>
                    </a:lnL>
                    <a:lnR w="12700" cap="flat" cmpd="sng" algn="ctr">
                      <a:solidFill>
                        <a:srgbClr val="002855"/>
                      </a:solidFill>
                      <a:prstDash val="solid"/>
                      <a:round/>
                      <a:headEnd type="none" w="med" len="med"/>
                      <a:tailEnd type="none" w="med" len="med"/>
                    </a:ln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dk1"/>
                          </a:solidFill>
                          <a:latin typeface="Arial" panose="020B0604020202020204"/>
                        </a:defRPr>
                      </a:lvl1pPr>
                      <a:lvl2pPr marL="670575" algn="l" defTabSz="1341150" rtl="0" eaLnBrk="1" latinLnBrk="0" hangingPunct="1">
                        <a:defRPr sz="2640" kern="1200">
                          <a:solidFill>
                            <a:schemeClr val="dk1"/>
                          </a:solidFill>
                          <a:latin typeface="Arial" panose="020B0604020202020204"/>
                        </a:defRPr>
                      </a:lvl2pPr>
                      <a:lvl3pPr marL="1341150" algn="l" defTabSz="1341150" rtl="0" eaLnBrk="1" latinLnBrk="0" hangingPunct="1">
                        <a:defRPr sz="2640" kern="1200">
                          <a:solidFill>
                            <a:schemeClr val="dk1"/>
                          </a:solidFill>
                          <a:latin typeface="Arial" panose="020B0604020202020204"/>
                        </a:defRPr>
                      </a:lvl3pPr>
                      <a:lvl4pPr marL="2011726" algn="l" defTabSz="1341150" rtl="0" eaLnBrk="1" latinLnBrk="0" hangingPunct="1">
                        <a:defRPr sz="2640" kern="1200">
                          <a:solidFill>
                            <a:schemeClr val="dk1"/>
                          </a:solidFill>
                          <a:latin typeface="Arial" panose="020B0604020202020204"/>
                        </a:defRPr>
                      </a:lvl4pPr>
                      <a:lvl5pPr marL="2682301" algn="l" defTabSz="1341150" rtl="0" eaLnBrk="1" latinLnBrk="0" hangingPunct="1">
                        <a:defRPr sz="2640" kern="1200">
                          <a:solidFill>
                            <a:schemeClr val="dk1"/>
                          </a:solidFill>
                          <a:latin typeface="Arial" panose="020B0604020202020204"/>
                        </a:defRPr>
                      </a:lvl5pPr>
                      <a:lvl6pPr marL="3352876" algn="l" defTabSz="1341150" rtl="0" eaLnBrk="1" latinLnBrk="0" hangingPunct="1">
                        <a:defRPr sz="2640" kern="1200">
                          <a:solidFill>
                            <a:schemeClr val="dk1"/>
                          </a:solidFill>
                          <a:latin typeface="Arial" panose="020B0604020202020204"/>
                        </a:defRPr>
                      </a:lvl6pPr>
                      <a:lvl7pPr marL="4023451" algn="l" defTabSz="1341150" rtl="0" eaLnBrk="1" latinLnBrk="0" hangingPunct="1">
                        <a:defRPr sz="2640" kern="1200">
                          <a:solidFill>
                            <a:schemeClr val="dk1"/>
                          </a:solidFill>
                          <a:latin typeface="Arial" panose="020B0604020202020204"/>
                        </a:defRPr>
                      </a:lvl7pPr>
                      <a:lvl8pPr marL="4694027" algn="l" defTabSz="1341150" rtl="0" eaLnBrk="1" latinLnBrk="0" hangingPunct="1">
                        <a:defRPr sz="2640" kern="1200">
                          <a:solidFill>
                            <a:schemeClr val="dk1"/>
                          </a:solidFill>
                          <a:latin typeface="Arial" panose="020B0604020202020204"/>
                        </a:defRPr>
                      </a:lvl8pPr>
                      <a:lvl9pPr marL="5364602" algn="l" defTabSz="1341150" rtl="0" eaLnBrk="1" latinLnBrk="0" hangingPunct="1">
                        <a:defRPr sz="2640" kern="1200">
                          <a:solidFill>
                            <a:schemeClr val="dk1"/>
                          </a:solidFill>
                          <a:latin typeface="Arial" panose="020B0604020202020204"/>
                        </a:defRPr>
                      </a:lvl9pPr>
                    </a:lstStyle>
                    <a:p>
                      <a:r>
                        <a:rPr lang="en-US" sz="2800" b="0" i="0" u="none" strike="noStrike" kern="1200" baseline="0" dirty="0">
                          <a:solidFill>
                            <a:srgbClr val="213261"/>
                          </a:solidFill>
                          <a:latin typeface="+mn-lt"/>
                          <a:ea typeface="+mn-ea"/>
                          <a:cs typeface="+mn-cs"/>
                        </a:rPr>
                        <a:t>If you’re diagnosed with an illness that is covered by this insurance, you can receive a benefit payment in one lump sum. You can use the money however you want.</a:t>
                      </a:r>
                    </a:p>
                    <a:p>
                      <a:pPr marL="457200" indent="-457200">
                        <a:buFont typeface="Arial" panose="020B0604020202020204" pitchFamily="34" charset="0"/>
                        <a:buChar char="•"/>
                      </a:pPr>
                      <a:r>
                        <a:rPr lang="en-US" sz="2800" b="0" i="0" u="none" strike="noStrike" kern="1200" baseline="0" dirty="0">
                          <a:solidFill>
                            <a:srgbClr val="FF0000"/>
                          </a:solidFill>
                          <a:latin typeface="+mn-lt"/>
                          <a:ea typeface="+mn-ea"/>
                          <a:cs typeface="+mn-cs"/>
                        </a:rPr>
                        <a:t>Choice of $15,000 or $30,000 of Coverage for Employee</a:t>
                      </a:r>
                    </a:p>
                    <a:p>
                      <a:pPr marL="457200" indent="-457200">
                        <a:buFont typeface="Arial" panose="020B0604020202020204" pitchFamily="34" charset="0"/>
                        <a:buChar char="•"/>
                      </a:pPr>
                      <a:r>
                        <a:rPr lang="en-US" sz="2800" b="0" i="0" u="none" strike="noStrike" kern="1200" baseline="0" dirty="0">
                          <a:solidFill>
                            <a:srgbClr val="FF0000"/>
                          </a:solidFill>
                          <a:latin typeface="+mn-lt"/>
                          <a:ea typeface="+mn-ea"/>
                          <a:cs typeface="+mn-cs"/>
                        </a:rPr>
                        <a:t>Spousal and child coverage is 50% of employee amount</a:t>
                      </a:r>
                    </a:p>
                  </a:txBody>
                  <a:tcPr>
                    <a:lnL w="12700" cap="flat" cmpd="sng" algn="ctr">
                      <a:solidFill>
                        <a:srgbClr val="002855"/>
                      </a:solidFill>
                      <a:prstDash val="solid"/>
                      <a:round/>
                      <a:headEnd type="none" w="med" len="med"/>
                      <a:tailEnd type="none" w="med" len="med"/>
                    </a:lnL>
                    <a:lnR w="12700" cap="flat" cmpd="sng" algn="ctr">
                      <a:solidFill>
                        <a:srgbClr val="002855"/>
                      </a:solidFill>
                      <a:prstDash val="solid"/>
                      <a:round/>
                      <a:headEnd type="none" w="med" len="med"/>
                      <a:tailEnd type="none" w="med" len="med"/>
                    </a:ln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146786">
                <a:tc>
                  <a:txBody>
                    <a:bodyPr/>
                    <a:lstStyle>
                      <a:lvl1pPr marL="0" algn="l" defTabSz="1341150" rtl="0" eaLnBrk="1" latinLnBrk="0" hangingPunct="1">
                        <a:defRPr sz="2640" kern="1200">
                          <a:solidFill>
                            <a:schemeClr val="dk1"/>
                          </a:solidFill>
                          <a:latin typeface="Arial" panose="020B0604020202020204"/>
                        </a:defRPr>
                      </a:lvl1pPr>
                      <a:lvl2pPr marL="670575" algn="l" defTabSz="1341150" rtl="0" eaLnBrk="1" latinLnBrk="0" hangingPunct="1">
                        <a:defRPr sz="2640" kern="1200">
                          <a:solidFill>
                            <a:schemeClr val="dk1"/>
                          </a:solidFill>
                          <a:latin typeface="Arial" panose="020B0604020202020204"/>
                        </a:defRPr>
                      </a:lvl2pPr>
                      <a:lvl3pPr marL="1341150" algn="l" defTabSz="1341150" rtl="0" eaLnBrk="1" latinLnBrk="0" hangingPunct="1">
                        <a:defRPr sz="2640" kern="1200">
                          <a:solidFill>
                            <a:schemeClr val="dk1"/>
                          </a:solidFill>
                          <a:latin typeface="Arial" panose="020B0604020202020204"/>
                        </a:defRPr>
                      </a:lvl3pPr>
                      <a:lvl4pPr marL="2011726" algn="l" defTabSz="1341150" rtl="0" eaLnBrk="1" latinLnBrk="0" hangingPunct="1">
                        <a:defRPr sz="2640" kern="1200">
                          <a:solidFill>
                            <a:schemeClr val="dk1"/>
                          </a:solidFill>
                          <a:latin typeface="Arial" panose="020B0604020202020204"/>
                        </a:defRPr>
                      </a:lvl4pPr>
                      <a:lvl5pPr marL="2682301" algn="l" defTabSz="1341150" rtl="0" eaLnBrk="1" latinLnBrk="0" hangingPunct="1">
                        <a:defRPr sz="2640" kern="1200">
                          <a:solidFill>
                            <a:schemeClr val="dk1"/>
                          </a:solidFill>
                          <a:latin typeface="Arial" panose="020B0604020202020204"/>
                        </a:defRPr>
                      </a:lvl5pPr>
                      <a:lvl6pPr marL="3352876" algn="l" defTabSz="1341150" rtl="0" eaLnBrk="1" latinLnBrk="0" hangingPunct="1">
                        <a:defRPr sz="2640" kern="1200">
                          <a:solidFill>
                            <a:schemeClr val="dk1"/>
                          </a:solidFill>
                          <a:latin typeface="Arial" panose="020B0604020202020204"/>
                        </a:defRPr>
                      </a:lvl6pPr>
                      <a:lvl7pPr marL="4023451" algn="l" defTabSz="1341150" rtl="0" eaLnBrk="1" latinLnBrk="0" hangingPunct="1">
                        <a:defRPr sz="2640" kern="1200">
                          <a:solidFill>
                            <a:schemeClr val="dk1"/>
                          </a:solidFill>
                          <a:latin typeface="Arial" panose="020B0604020202020204"/>
                        </a:defRPr>
                      </a:lvl7pPr>
                      <a:lvl8pPr marL="4694027" algn="l" defTabSz="1341150" rtl="0" eaLnBrk="1" latinLnBrk="0" hangingPunct="1">
                        <a:defRPr sz="2640" kern="1200">
                          <a:solidFill>
                            <a:schemeClr val="dk1"/>
                          </a:solidFill>
                          <a:latin typeface="Arial" panose="020B0604020202020204"/>
                        </a:defRPr>
                      </a:lvl8pPr>
                      <a:lvl9pPr marL="5364602" algn="l" defTabSz="1341150" rtl="0" eaLnBrk="1" latinLnBrk="0" hangingPunct="1">
                        <a:defRPr sz="2640" kern="1200">
                          <a:solidFill>
                            <a:schemeClr val="dk1"/>
                          </a:solidFill>
                          <a:latin typeface="Arial" panose="020B0604020202020204"/>
                        </a:defRPr>
                      </a:lvl9pPr>
                    </a:lstStyle>
                    <a:p>
                      <a:r>
                        <a:rPr lang="en-US" sz="2800" b="1" i="0" u="none" strike="noStrike" kern="1200" baseline="0">
                          <a:solidFill>
                            <a:srgbClr val="213261"/>
                          </a:solidFill>
                          <a:latin typeface="+mn-lt"/>
                          <a:ea typeface="+mn-ea"/>
                          <a:cs typeface="+mn-cs"/>
                        </a:rPr>
                        <a:t>Hospital Indemnity</a:t>
                      </a:r>
                    </a:p>
                    <a:p>
                      <a:r>
                        <a:rPr lang="en-US" sz="2800" b="0" i="0" u="none" strike="noStrike" kern="1200" baseline="0">
                          <a:solidFill>
                            <a:srgbClr val="213261"/>
                          </a:solidFill>
                          <a:latin typeface="+mn-lt"/>
                          <a:ea typeface="+mn-ea"/>
                          <a:cs typeface="+mn-cs"/>
                        </a:rPr>
                        <a:t>(Self/child(ren) and spouse option) </a:t>
                      </a:r>
                    </a:p>
                  </a:txBody>
                  <a:tcPr>
                    <a:lnL w="12700" cap="flat" cmpd="sng" algn="ctr">
                      <a:solidFill>
                        <a:srgbClr val="002855"/>
                      </a:solidFill>
                      <a:prstDash val="solid"/>
                      <a:round/>
                      <a:headEnd type="none" w="med" len="med"/>
                      <a:tailEnd type="none" w="med" len="med"/>
                    </a:lnL>
                    <a:lnR w="12700" cap="flat" cmpd="sng" algn="ctr">
                      <a:solidFill>
                        <a:srgbClr val="002855"/>
                      </a:solidFill>
                      <a:prstDash val="solid"/>
                      <a:round/>
                      <a:headEnd type="none" w="med" len="med"/>
                      <a:tailEnd type="none" w="med" len="med"/>
                    </a:ln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dk1"/>
                          </a:solidFill>
                          <a:latin typeface="Arial" panose="020B0604020202020204"/>
                        </a:defRPr>
                      </a:lvl1pPr>
                      <a:lvl2pPr marL="670575" algn="l" defTabSz="1341150" rtl="0" eaLnBrk="1" latinLnBrk="0" hangingPunct="1">
                        <a:defRPr sz="2640" kern="1200">
                          <a:solidFill>
                            <a:schemeClr val="dk1"/>
                          </a:solidFill>
                          <a:latin typeface="Arial" panose="020B0604020202020204"/>
                        </a:defRPr>
                      </a:lvl2pPr>
                      <a:lvl3pPr marL="1341150" algn="l" defTabSz="1341150" rtl="0" eaLnBrk="1" latinLnBrk="0" hangingPunct="1">
                        <a:defRPr sz="2640" kern="1200">
                          <a:solidFill>
                            <a:schemeClr val="dk1"/>
                          </a:solidFill>
                          <a:latin typeface="Arial" panose="020B0604020202020204"/>
                        </a:defRPr>
                      </a:lvl3pPr>
                      <a:lvl4pPr marL="2011726" algn="l" defTabSz="1341150" rtl="0" eaLnBrk="1" latinLnBrk="0" hangingPunct="1">
                        <a:defRPr sz="2640" kern="1200">
                          <a:solidFill>
                            <a:schemeClr val="dk1"/>
                          </a:solidFill>
                          <a:latin typeface="Arial" panose="020B0604020202020204"/>
                        </a:defRPr>
                      </a:lvl4pPr>
                      <a:lvl5pPr marL="2682301" algn="l" defTabSz="1341150" rtl="0" eaLnBrk="1" latinLnBrk="0" hangingPunct="1">
                        <a:defRPr sz="2640" kern="1200">
                          <a:solidFill>
                            <a:schemeClr val="dk1"/>
                          </a:solidFill>
                          <a:latin typeface="Arial" panose="020B0604020202020204"/>
                        </a:defRPr>
                      </a:lvl5pPr>
                      <a:lvl6pPr marL="3352876" algn="l" defTabSz="1341150" rtl="0" eaLnBrk="1" latinLnBrk="0" hangingPunct="1">
                        <a:defRPr sz="2640" kern="1200">
                          <a:solidFill>
                            <a:schemeClr val="dk1"/>
                          </a:solidFill>
                          <a:latin typeface="Arial" panose="020B0604020202020204"/>
                        </a:defRPr>
                      </a:lvl6pPr>
                      <a:lvl7pPr marL="4023451" algn="l" defTabSz="1341150" rtl="0" eaLnBrk="1" latinLnBrk="0" hangingPunct="1">
                        <a:defRPr sz="2640" kern="1200">
                          <a:solidFill>
                            <a:schemeClr val="dk1"/>
                          </a:solidFill>
                          <a:latin typeface="Arial" panose="020B0604020202020204"/>
                        </a:defRPr>
                      </a:lvl7pPr>
                      <a:lvl8pPr marL="4694027" algn="l" defTabSz="1341150" rtl="0" eaLnBrk="1" latinLnBrk="0" hangingPunct="1">
                        <a:defRPr sz="2640" kern="1200">
                          <a:solidFill>
                            <a:schemeClr val="dk1"/>
                          </a:solidFill>
                          <a:latin typeface="Arial" panose="020B0604020202020204"/>
                        </a:defRPr>
                      </a:lvl8pPr>
                      <a:lvl9pPr marL="5364602" algn="l" defTabSz="1341150" rtl="0" eaLnBrk="1" latinLnBrk="0" hangingPunct="1">
                        <a:defRPr sz="2640" kern="1200">
                          <a:solidFill>
                            <a:schemeClr val="dk1"/>
                          </a:solidFill>
                          <a:latin typeface="Arial" panose="020B0604020202020204"/>
                        </a:defRPr>
                      </a:lvl9pPr>
                    </a:lstStyle>
                    <a:p>
                      <a:r>
                        <a:rPr lang="en-US" sz="2800" b="0" i="0" u="none" strike="noStrike" kern="1200" baseline="0" dirty="0">
                          <a:solidFill>
                            <a:srgbClr val="213261"/>
                          </a:solidFill>
                          <a:latin typeface="+mn-lt"/>
                          <a:ea typeface="+mn-ea"/>
                          <a:cs typeface="+mn-cs"/>
                        </a:rPr>
                        <a:t>A cash benefit when you are admitted to a hospital due to sickness or injury as well as days of confinement. </a:t>
                      </a:r>
                      <a:r>
                        <a:rPr lang="en-US" sz="2800" b="0" i="0" u="none" strike="noStrike" kern="1200" baseline="0" dirty="0">
                          <a:solidFill>
                            <a:srgbClr val="FF0000"/>
                          </a:solidFill>
                          <a:latin typeface="+mn-lt"/>
                          <a:ea typeface="+mn-ea"/>
                          <a:cs typeface="+mn-cs"/>
                        </a:rPr>
                        <a:t>High and Low Plans are available</a:t>
                      </a:r>
                      <a:r>
                        <a:rPr lang="en-US" sz="2800" b="0" i="0" u="none" strike="noStrike" kern="1200" baseline="0" dirty="0">
                          <a:solidFill>
                            <a:srgbClr val="213261"/>
                          </a:solidFill>
                          <a:latin typeface="+mn-lt"/>
                          <a:ea typeface="+mn-ea"/>
                          <a:cs typeface="+mn-cs"/>
                        </a:rPr>
                        <a:t>.</a:t>
                      </a:r>
                    </a:p>
                  </a:txBody>
                  <a:tcPr>
                    <a:lnL w="12700" cap="flat" cmpd="sng" algn="ctr">
                      <a:solidFill>
                        <a:srgbClr val="002855"/>
                      </a:solidFill>
                      <a:prstDash val="solid"/>
                      <a:round/>
                      <a:headEnd type="none" w="med" len="med"/>
                      <a:tailEnd type="none" w="med" len="med"/>
                    </a:lnL>
                    <a:lnR w="12700" cap="flat" cmpd="sng" algn="ctr">
                      <a:solidFill>
                        <a:srgbClr val="002855"/>
                      </a:solidFill>
                      <a:prstDash val="solid"/>
                      <a:round/>
                      <a:headEnd type="none" w="med" len="med"/>
                      <a:tailEnd type="none" w="med" len="med"/>
                    </a:ln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1049465"/>
                  </a:ext>
                </a:extLst>
              </a:tr>
            </a:tbl>
          </a:graphicData>
        </a:graphic>
      </p:graphicFrame>
      <p:pic>
        <p:nvPicPr>
          <p:cNvPr id="6" name="Picture 5">
            <a:extLst>
              <a:ext uri="{FF2B5EF4-FFF2-40B4-BE49-F238E27FC236}">
                <a16:creationId xmlns:a16="http://schemas.microsoft.com/office/drawing/2014/main" id="{54AA637B-18F2-4960-B0B2-830CEB3490B9}"/>
              </a:ext>
            </a:extLst>
          </p:cNvPr>
          <p:cNvPicPr>
            <a:picLocks noChangeAspect="1"/>
          </p:cNvPicPr>
          <p:nvPr/>
        </p:nvPicPr>
        <p:blipFill>
          <a:blip r:embed="rId4"/>
          <a:stretch>
            <a:fillRect/>
          </a:stretch>
        </p:blipFill>
        <p:spPr>
          <a:xfrm>
            <a:off x="1343659" y="9595489"/>
            <a:ext cx="13090798" cy="422833"/>
          </a:xfrm>
          <a:prstGeom prst="rect">
            <a:avLst/>
          </a:prstGeom>
        </p:spPr>
      </p:pic>
      <p:pic>
        <p:nvPicPr>
          <p:cNvPr id="32" name="Audio 31">
            <a:hlinkClick r:id="" action="ppaction://media"/>
            <a:extLst>
              <a:ext uri="{FF2B5EF4-FFF2-40B4-BE49-F238E27FC236}">
                <a16:creationId xmlns:a16="http://schemas.microsoft.com/office/drawing/2014/main" id="{FAE5BB34-D434-B537-EBB4-2876B87D4BE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445000" t="-445000" r="-445000" b="-445000"/>
          <a:stretch>
            <a:fillRect/>
          </a:stretch>
        </p:blipFill>
        <p:spPr>
          <a:xfrm>
            <a:off x="14743379" y="6920179"/>
            <a:ext cx="3017520" cy="3017520"/>
          </a:xfrm>
          <a:prstGeom prst="ellipse">
            <a:avLst/>
          </a:prstGeom>
        </p:spPr>
      </p:pic>
    </p:spTree>
    <p:extLst>
      <p:ext uri="{BB962C8B-B14F-4D97-AF65-F5344CB8AC3E}">
        <p14:creationId xmlns:p14="http://schemas.microsoft.com/office/powerpoint/2010/main" val="3017699151"/>
      </p:ext>
    </p:extLst>
  </p:cSld>
  <p:clrMapOvr>
    <a:masterClrMapping/>
  </p:clrMapOvr>
  <mc:AlternateContent xmlns:mc="http://schemas.openxmlformats.org/markup-compatibility/2006" xmlns:p14="http://schemas.microsoft.com/office/powerpoint/2010/main">
    <mc:Choice Requires="p14">
      <p:transition spd="slow" p14:dur="2000" advTm="75402"/>
    </mc:Choice>
    <mc:Fallback xmlns="">
      <p:transition spd="slow" advTm="75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56282E6-6A34-4227-A0A3-8CF055F6104B}"/>
              </a:ext>
            </a:extLst>
          </p:cNvPr>
          <p:cNvSpPr/>
          <p:nvPr/>
        </p:nvSpPr>
        <p:spPr>
          <a:xfrm>
            <a:off x="2" y="0"/>
            <a:ext cx="17881598" cy="10058400"/>
          </a:xfrm>
          <a:prstGeom prst="rect">
            <a:avLst/>
          </a:prstGeom>
          <a:gradFill flip="none" rotWithShape="1">
            <a:gsLst>
              <a:gs pos="0">
                <a:schemeClr val="tx1"/>
              </a:gs>
              <a:gs pos="75000">
                <a:schemeClr val="tx1">
                  <a:lumMod val="5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music&#10;&#10;Description automatically generated">
            <a:extLst>
              <a:ext uri="{FF2B5EF4-FFF2-40B4-BE49-F238E27FC236}">
                <a16:creationId xmlns:a16="http://schemas.microsoft.com/office/drawing/2014/main" id="{D9BBE2F4-2E0E-4140-80E5-4A34AF05FBB2}"/>
              </a:ext>
            </a:extLst>
          </p:cNvPr>
          <p:cNvPicPr>
            <a:picLocks noChangeAspect="1"/>
          </p:cNvPicPr>
          <p:nvPr/>
        </p:nvPicPr>
        <p:blipFill rotWithShape="1">
          <a:blip r:embed="rId4" cstate="print">
            <a:alphaModFix amt="50000"/>
            <a:extLst>
              <a:ext uri="{28A0092B-C50C-407E-A947-70E740481C1C}">
                <a14:useLocalDpi xmlns:a14="http://schemas.microsoft.com/office/drawing/2010/main"/>
              </a:ext>
            </a:extLst>
          </a:blip>
          <a:srcRect l="40713" b="6551"/>
          <a:stretch/>
        </p:blipFill>
        <p:spPr>
          <a:xfrm flipH="1">
            <a:off x="0" y="17693"/>
            <a:ext cx="8149678" cy="8208390"/>
          </a:xfrm>
          <a:prstGeom prst="rect">
            <a:avLst/>
          </a:prstGeom>
        </p:spPr>
      </p:pic>
      <p:grpSp>
        <p:nvGrpSpPr>
          <p:cNvPr id="12" name="Group 11">
            <a:extLst>
              <a:ext uri="{FF2B5EF4-FFF2-40B4-BE49-F238E27FC236}">
                <a16:creationId xmlns:a16="http://schemas.microsoft.com/office/drawing/2014/main" id="{CBEE7CB1-3181-404C-ABCC-7220975D9E06}"/>
              </a:ext>
            </a:extLst>
          </p:cNvPr>
          <p:cNvGrpSpPr/>
          <p:nvPr/>
        </p:nvGrpSpPr>
        <p:grpSpPr>
          <a:xfrm>
            <a:off x="1327261" y="4421469"/>
            <a:ext cx="14775478" cy="1362149"/>
            <a:chOff x="2053403" y="4421469"/>
            <a:chExt cx="11225184" cy="1362149"/>
          </a:xfrm>
        </p:grpSpPr>
        <p:sp>
          <p:nvSpPr>
            <p:cNvPr id="13" name="Rectangle 12">
              <a:extLst>
                <a:ext uri="{FF2B5EF4-FFF2-40B4-BE49-F238E27FC236}">
                  <a16:creationId xmlns:a16="http://schemas.microsoft.com/office/drawing/2014/main" id="{E7365212-568A-4F9E-97C9-A61ED0378658}"/>
                </a:ext>
              </a:extLst>
            </p:cNvPr>
            <p:cNvSpPr/>
            <p:nvPr/>
          </p:nvSpPr>
          <p:spPr>
            <a:xfrm>
              <a:off x="3962450" y="4687044"/>
              <a:ext cx="9316137" cy="830997"/>
            </a:xfrm>
            <a:prstGeom prst="rect">
              <a:avLst/>
            </a:prstGeom>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US" sz="4800" b="1">
                  <a:solidFill>
                    <a:schemeClr val="bg1"/>
                  </a:solidFill>
                  <a:latin typeface="Arial" panose="020B0604020202020204" pitchFamily="34" charset="0"/>
                  <a:cs typeface="Arial" panose="020B0604020202020204" pitchFamily="34" charset="0"/>
                </a:rPr>
                <a:t>Next St</a:t>
              </a:r>
              <a:r>
                <a:rPr kumimoji="0" lang="en-US" sz="48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eps</a:t>
              </a:r>
            </a:p>
          </p:txBody>
        </p:sp>
        <p:sp>
          <p:nvSpPr>
            <p:cNvPr id="15" name="Rectangle: Diagonal Corners Rounded 14">
              <a:extLst>
                <a:ext uri="{FF2B5EF4-FFF2-40B4-BE49-F238E27FC236}">
                  <a16:creationId xmlns:a16="http://schemas.microsoft.com/office/drawing/2014/main" id="{FA2332FB-C5AE-45B5-A620-A81EC479CF4B}"/>
                </a:ext>
              </a:extLst>
            </p:cNvPr>
            <p:cNvSpPr/>
            <p:nvPr/>
          </p:nvSpPr>
          <p:spPr>
            <a:xfrm>
              <a:off x="2053403" y="4421469"/>
              <a:ext cx="1169907" cy="1362149"/>
            </a:xfrm>
            <a:prstGeom prst="round2DiagRect">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latin typeface="Arial" panose="020B0604020202020204" pitchFamily="34" charset="0"/>
                  <a:cs typeface="Arial" panose="020B0604020202020204" pitchFamily="34" charset="0"/>
                </a:rPr>
                <a:t>05</a:t>
              </a:r>
            </a:p>
          </p:txBody>
        </p:sp>
      </p:grpSp>
      <p:pic>
        <p:nvPicPr>
          <p:cNvPr id="4" name="Audio 3">
            <a:hlinkClick r:id="" action="ppaction://media"/>
            <a:extLst>
              <a:ext uri="{FF2B5EF4-FFF2-40B4-BE49-F238E27FC236}">
                <a16:creationId xmlns:a16="http://schemas.microsoft.com/office/drawing/2014/main" id="{E879DC5A-653C-D158-1243-72C145582DD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445000" t="-445000" r="-445000" b="-445000"/>
          <a:stretch>
            <a:fillRect/>
          </a:stretch>
        </p:blipFill>
        <p:spPr>
          <a:xfrm>
            <a:off x="14743379" y="6920179"/>
            <a:ext cx="3017520" cy="3017520"/>
          </a:xfrm>
          <a:prstGeom prst="ellipse">
            <a:avLst/>
          </a:prstGeom>
        </p:spPr>
      </p:pic>
    </p:spTree>
    <p:extLst>
      <p:ext uri="{BB962C8B-B14F-4D97-AF65-F5344CB8AC3E}">
        <p14:creationId xmlns:p14="http://schemas.microsoft.com/office/powerpoint/2010/main" val="2853036497"/>
      </p:ext>
    </p:extLst>
  </p:cSld>
  <p:clrMapOvr>
    <a:masterClrMapping/>
  </p:clrMapOvr>
  <mc:AlternateContent xmlns:mc="http://schemas.openxmlformats.org/markup-compatibility/2006" xmlns:p14="http://schemas.microsoft.com/office/powerpoint/2010/main">
    <mc:Choice Requires="p14">
      <p:transition spd="slow" p14:dur="2000" advTm="5318"/>
    </mc:Choice>
    <mc:Fallback xmlns="">
      <p:transition spd="slow" advTm="5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EB2EC01-DF27-4029-B1A2-9785453A97DB}"/>
              </a:ext>
            </a:extLst>
          </p:cNvPr>
          <p:cNvSpPr>
            <a:spLocks noGrp="1"/>
          </p:cNvSpPr>
          <p:nvPr>
            <p:ph type="sldNum" sz="quarter" idx="12"/>
          </p:nvPr>
        </p:nvSpPr>
        <p:spPr/>
        <p:txBody>
          <a:bodyPr/>
          <a:lstStyle/>
          <a:p>
            <a:r>
              <a:rPr lang="en-US"/>
              <a:t> BROWN &amp; BROWN  |  </a:t>
            </a:r>
            <a:fld id="{0BDBB283-31B7-430F-95E5-02359FF226F2}" type="slidenum">
              <a:rPr lang="en-US" smtClean="0"/>
              <a:pPr/>
              <a:t>2</a:t>
            </a:fld>
            <a:endParaRPr lang="en-US"/>
          </a:p>
        </p:txBody>
      </p:sp>
      <p:sp>
        <p:nvSpPr>
          <p:cNvPr id="4" name="Rectangle 3">
            <a:extLst>
              <a:ext uri="{FF2B5EF4-FFF2-40B4-BE49-F238E27FC236}">
                <a16:creationId xmlns:a16="http://schemas.microsoft.com/office/drawing/2014/main" id="{E9615124-BF52-4959-8B92-922293659289}"/>
              </a:ext>
            </a:extLst>
          </p:cNvPr>
          <p:cNvSpPr/>
          <p:nvPr/>
        </p:nvSpPr>
        <p:spPr>
          <a:xfrm rot="10800000">
            <a:off x="1" y="0"/>
            <a:ext cx="6468594" cy="9386047"/>
          </a:xfrm>
          <a:prstGeom prst="rect">
            <a:avLst/>
          </a:prstGeom>
          <a:gradFill flip="none" rotWithShape="1">
            <a:gsLst>
              <a:gs pos="0">
                <a:schemeClr val="tx1"/>
              </a:gs>
              <a:gs pos="100000">
                <a:schemeClr val="tx1">
                  <a:lumMod val="5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music&#10;&#10;Description automatically generated">
            <a:extLst>
              <a:ext uri="{FF2B5EF4-FFF2-40B4-BE49-F238E27FC236}">
                <a16:creationId xmlns:a16="http://schemas.microsoft.com/office/drawing/2014/main" id="{C911D899-B3C8-45A2-9AAE-DF023CB28070}"/>
              </a:ext>
            </a:extLst>
          </p:cNvPr>
          <p:cNvPicPr>
            <a:picLocks noChangeAspect="1"/>
          </p:cNvPicPr>
          <p:nvPr/>
        </p:nvPicPr>
        <p:blipFill rotWithShape="1">
          <a:blip r:embed="rId4" cstate="print">
            <a:alphaModFix/>
            <a:extLst>
              <a:ext uri="{28A0092B-C50C-407E-A947-70E740481C1C}">
                <a14:useLocalDpi xmlns:a14="http://schemas.microsoft.com/office/drawing/2010/main"/>
              </a:ext>
            </a:extLst>
          </a:blip>
          <a:srcRect l="41703" b="9468"/>
          <a:stretch/>
        </p:blipFill>
        <p:spPr>
          <a:xfrm flipH="1">
            <a:off x="0" y="0"/>
            <a:ext cx="6145306" cy="6359787"/>
          </a:xfrm>
          <a:prstGeom prst="rect">
            <a:avLst/>
          </a:prstGeom>
        </p:spPr>
      </p:pic>
      <p:sp>
        <p:nvSpPr>
          <p:cNvPr id="6" name="TextBox 5">
            <a:extLst>
              <a:ext uri="{FF2B5EF4-FFF2-40B4-BE49-F238E27FC236}">
                <a16:creationId xmlns:a16="http://schemas.microsoft.com/office/drawing/2014/main" id="{92D62F08-A0AC-4923-8DE1-AFD3036C2D5C}"/>
              </a:ext>
            </a:extLst>
          </p:cNvPr>
          <p:cNvSpPr txBox="1"/>
          <p:nvPr/>
        </p:nvSpPr>
        <p:spPr>
          <a:xfrm>
            <a:off x="9713222" y="1402802"/>
            <a:ext cx="6585217" cy="461666"/>
          </a:xfrm>
          <a:prstGeom prst="rect">
            <a:avLst/>
          </a:prstGeom>
          <a:noFill/>
        </p:spPr>
        <p:txBody>
          <a:bodyPr wrap="square" rtlCol="0" anchor="ctr">
            <a:spAutoFit/>
          </a:bodyPr>
          <a:lstStyle/>
          <a:p>
            <a:r>
              <a:rPr lang="en-US" sz="2400" b="1">
                <a:solidFill>
                  <a:schemeClr val="accent6"/>
                </a:solidFill>
                <a:latin typeface="Arial" panose="020B0604020202020204" pitchFamily="34" charset="0"/>
                <a:cs typeface="Arial" panose="020B0604020202020204" pitchFamily="34" charset="0"/>
              </a:rPr>
              <a:t>Open Enrollment Summary</a:t>
            </a:r>
          </a:p>
        </p:txBody>
      </p:sp>
      <p:sp>
        <p:nvSpPr>
          <p:cNvPr id="7" name="TextBox 6">
            <a:extLst>
              <a:ext uri="{FF2B5EF4-FFF2-40B4-BE49-F238E27FC236}">
                <a16:creationId xmlns:a16="http://schemas.microsoft.com/office/drawing/2014/main" id="{41C7AFB1-5BAF-438A-8C71-8009A3190570}"/>
              </a:ext>
            </a:extLst>
          </p:cNvPr>
          <p:cNvSpPr txBox="1"/>
          <p:nvPr/>
        </p:nvSpPr>
        <p:spPr>
          <a:xfrm>
            <a:off x="9713224" y="3009542"/>
            <a:ext cx="6585217" cy="461666"/>
          </a:xfrm>
          <a:prstGeom prst="rect">
            <a:avLst/>
          </a:prstGeom>
          <a:noFill/>
        </p:spPr>
        <p:txBody>
          <a:bodyPr wrap="square" rtlCol="0" anchor="ctr">
            <a:spAutoFit/>
          </a:bodyPr>
          <a:lstStyle/>
          <a:p>
            <a:r>
              <a:rPr lang="en-US" sz="2400" b="1">
                <a:solidFill>
                  <a:schemeClr val="accent6"/>
                </a:solidFill>
                <a:latin typeface="Arial" panose="020B0604020202020204" pitchFamily="34" charset="0"/>
                <a:cs typeface="Arial" panose="020B0604020202020204" pitchFamily="34" charset="0"/>
              </a:rPr>
              <a:t>2024 Medical, Dental and Vision Plans</a:t>
            </a:r>
          </a:p>
        </p:txBody>
      </p:sp>
      <p:sp>
        <p:nvSpPr>
          <p:cNvPr id="8" name="TextBox 7">
            <a:extLst>
              <a:ext uri="{FF2B5EF4-FFF2-40B4-BE49-F238E27FC236}">
                <a16:creationId xmlns:a16="http://schemas.microsoft.com/office/drawing/2014/main" id="{BF9EA56C-70A1-4571-BE12-7DA0D0A4BCB2}"/>
              </a:ext>
            </a:extLst>
          </p:cNvPr>
          <p:cNvSpPr txBox="1"/>
          <p:nvPr/>
        </p:nvSpPr>
        <p:spPr>
          <a:xfrm>
            <a:off x="9713223" y="4535741"/>
            <a:ext cx="6585217" cy="830997"/>
          </a:xfrm>
          <a:prstGeom prst="rect">
            <a:avLst/>
          </a:prstGeom>
          <a:noFill/>
        </p:spPr>
        <p:txBody>
          <a:bodyPr wrap="square" rtlCol="0" anchor="ctr">
            <a:spAutoFit/>
          </a:bodyPr>
          <a:lstStyle/>
          <a:p>
            <a:r>
              <a:rPr lang="en-US" sz="2400" b="1">
                <a:solidFill>
                  <a:schemeClr val="accent6"/>
                </a:solidFill>
                <a:latin typeface="Arial" panose="020B0604020202020204" pitchFamily="34" charset="0"/>
                <a:cs typeface="Arial" panose="020B0604020202020204" pitchFamily="34" charset="0"/>
              </a:rPr>
              <a:t>Health Reimbursement &amp; Flexible Spending Accounts</a:t>
            </a:r>
          </a:p>
        </p:txBody>
      </p:sp>
      <p:sp>
        <p:nvSpPr>
          <p:cNvPr id="9" name="TextBox 8">
            <a:extLst>
              <a:ext uri="{FF2B5EF4-FFF2-40B4-BE49-F238E27FC236}">
                <a16:creationId xmlns:a16="http://schemas.microsoft.com/office/drawing/2014/main" id="{0535FC81-F8AA-4DE6-952E-AE2F61A5AD92}"/>
              </a:ext>
            </a:extLst>
          </p:cNvPr>
          <p:cNvSpPr txBox="1"/>
          <p:nvPr/>
        </p:nvSpPr>
        <p:spPr>
          <a:xfrm>
            <a:off x="9713223" y="6399999"/>
            <a:ext cx="6585217" cy="461666"/>
          </a:xfrm>
          <a:prstGeom prst="rect">
            <a:avLst/>
          </a:prstGeom>
          <a:noFill/>
        </p:spPr>
        <p:txBody>
          <a:bodyPr wrap="square" rtlCol="0" anchor="ctr">
            <a:spAutoFit/>
          </a:bodyPr>
          <a:lstStyle/>
          <a:p>
            <a:r>
              <a:rPr lang="en-US" sz="2400" b="1">
                <a:solidFill>
                  <a:schemeClr val="accent6"/>
                </a:solidFill>
                <a:latin typeface="Arial" panose="020B0604020202020204" pitchFamily="34" charset="0"/>
                <a:cs typeface="Arial" panose="020B0604020202020204" pitchFamily="34" charset="0"/>
              </a:rPr>
              <a:t>Ancillary Coverages</a:t>
            </a:r>
          </a:p>
        </p:txBody>
      </p:sp>
      <p:sp>
        <p:nvSpPr>
          <p:cNvPr id="10" name="Rectangle: Diagonal Corners Rounded 9">
            <a:extLst>
              <a:ext uri="{FF2B5EF4-FFF2-40B4-BE49-F238E27FC236}">
                <a16:creationId xmlns:a16="http://schemas.microsoft.com/office/drawing/2014/main" id="{6CEA0494-74EC-45EE-BF76-2B3EF2584582}"/>
              </a:ext>
            </a:extLst>
          </p:cNvPr>
          <p:cNvSpPr/>
          <p:nvPr/>
        </p:nvSpPr>
        <p:spPr>
          <a:xfrm>
            <a:off x="8265243" y="1219200"/>
            <a:ext cx="1003290" cy="825280"/>
          </a:xfrm>
          <a:prstGeom prst="round2Diag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91440" rtlCol="0" anchor="ctr" anchorCtr="1"/>
          <a:lstStyle/>
          <a:p>
            <a:pPr algn="ctr"/>
            <a:r>
              <a:rPr lang="id-ID" sz="3200" b="1">
                <a:latin typeface="Arial" panose="020B0604020202020204" pitchFamily="34" charset="0"/>
                <a:cs typeface="Arial" panose="020B0604020202020204" pitchFamily="34" charset="0"/>
              </a:rPr>
              <a:t>1</a:t>
            </a:r>
          </a:p>
        </p:txBody>
      </p:sp>
      <p:sp>
        <p:nvSpPr>
          <p:cNvPr id="11" name="Rectangle: Diagonal Corners Rounded 10">
            <a:extLst>
              <a:ext uri="{FF2B5EF4-FFF2-40B4-BE49-F238E27FC236}">
                <a16:creationId xmlns:a16="http://schemas.microsoft.com/office/drawing/2014/main" id="{3EF89974-9C8A-4EA8-A265-9CDF5F7BFE90}"/>
              </a:ext>
            </a:extLst>
          </p:cNvPr>
          <p:cNvSpPr/>
          <p:nvPr/>
        </p:nvSpPr>
        <p:spPr>
          <a:xfrm>
            <a:off x="8265243" y="2827735"/>
            <a:ext cx="1003290" cy="825280"/>
          </a:xfrm>
          <a:prstGeom prst="round2Diag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91440" rtlCol="0" anchor="ctr" anchorCtr="1"/>
          <a:lstStyle/>
          <a:p>
            <a:pPr algn="ctr"/>
            <a:r>
              <a:rPr lang="id-ID" sz="3200" b="1">
                <a:latin typeface="Arial" panose="020B0604020202020204" pitchFamily="34" charset="0"/>
                <a:cs typeface="Arial" panose="020B0604020202020204" pitchFamily="34" charset="0"/>
              </a:rPr>
              <a:t>2</a:t>
            </a:r>
          </a:p>
        </p:txBody>
      </p:sp>
      <p:sp>
        <p:nvSpPr>
          <p:cNvPr id="12" name="Rectangle: Diagonal Corners Rounded 11">
            <a:extLst>
              <a:ext uri="{FF2B5EF4-FFF2-40B4-BE49-F238E27FC236}">
                <a16:creationId xmlns:a16="http://schemas.microsoft.com/office/drawing/2014/main" id="{7F8E7E3A-9EFC-49A8-A10A-190DF3A49A2D}"/>
              </a:ext>
            </a:extLst>
          </p:cNvPr>
          <p:cNvSpPr/>
          <p:nvPr/>
        </p:nvSpPr>
        <p:spPr>
          <a:xfrm>
            <a:off x="8265243" y="4511080"/>
            <a:ext cx="1003290" cy="825280"/>
          </a:xfrm>
          <a:prstGeom prst="round2Diag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91440" rtlCol="0" anchor="ctr" anchorCtr="1"/>
          <a:lstStyle/>
          <a:p>
            <a:pPr algn="ctr"/>
            <a:r>
              <a:rPr lang="id-ID" sz="3200" b="1">
                <a:latin typeface="Arial" panose="020B0604020202020204" pitchFamily="34" charset="0"/>
                <a:cs typeface="Arial" panose="020B0604020202020204" pitchFamily="34" charset="0"/>
              </a:rPr>
              <a:t>3</a:t>
            </a:r>
          </a:p>
        </p:txBody>
      </p:sp>
      <p:sp>
        <p:nvSpPr>
          <p:cNvPr id="13" name="Rectangle: Diagonal Corners Rounded 12">
            <a:extLst>
              <a:ext uri="{FF2B5EF4-FFF2-40B4-BE49-F238E27FC236}">
                <a16:creationId xmlns:a16="http://schemas.microsoft.com/office/drawing/2014/main" id="{D3F3A462-8BD5-41C3-8DA3-A22309B81236}"/>
              </a:ext>
            </a:extLst>
          </p:cNvPr>
          <p:cNvSpPr/>
          <p:nvPr/>
        </p:nvSpPr>
        <p:spPr>
          <a:xfrm>
            <a:off x="8265243" y="6203882"/>
            <a:ext cx="1003290" cy="825280"/>
          </a:xfrm>
          <a:prstGeom prst="round2Diag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91440" rtlCol="0" anchor="ctr" anchorCtr="1"/>
          <a:lstStyle/>
          <a:p>
            <a:pPr algn="ctr"/>
            <a:r>
              <a:rPr lang="id-ID" sz="3200" b="1">
                <a:latin typeface="Arial" panose="020B0604020202020204" pitchFamily="34" charset="0"/>
                <a:cs typeface="Arial" panose="020B0604020202020204" pitchFamily="34" charset="0"/>
              </a:rPr>
              <a:t>4</a:t>
            </a:r>
          </a:p>
        </p:txBody>
      </p:sp>
      <p:pic>
        <p:nvPicPr>
          <p:cNvPr id="14" name="Graphic 13" descr="Circle with left arrow outline">
            <a:extLst>
              <a:ext uri="{FF2B5EF4-FFF2-40B4-BE49-F238E27FC236}">
                <a16:creationId xmlns:a16="http://schemas.microsoft.com/office/drawing/2014/main" id="{70742C19-5C8C-449A-8F89-356E085B4D9E}"/>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14260" y="6972110"/>
            <a:ext cx="1492815" cy="1492815"/>
          </a:xfrm>
          <a:prstGeom prst="rect">
            <a:avLst/>
          </a:prstGeom>
        </p:spPr>
      </p:pic>
      <p:sp>
        <p:nvSpPr>
          <p:cNvPr id="2" name="Title 1">
            <a:extLst>
              <a:ext uri="{FF2B5EF4-FFF2-40B4-BE49-F238E27FC236}">
                <a16:creationId xmlns:a16="http://schemas.microsoft.com/office/drawing/2014/main" id="{C12BBCBB-137F-4522-A39E-DBC86D9ADBBA}"/>
              </a:ext>
            </a:extLst>
          </p:cNvPr>
          <p:cNvSpPr>
            <a:spLocks noGrp="1"/>
          </p:cNvSpPr>
          <p:nvPr>
            <p:ph type="title"/>
          </p:nvPr>
        </p:nvSpPr>
        <p:spPr>
          <a:xfrm>
            <a:off x="814261" y="1219200"/>
            <a:ext cx="5331046" cy="2513149"/>
          </a:xfrm>
        </p:spPr>
        <p:txBody>
          <a:bodyPr>
            <a:normAutofit/>
          </a:bodyPr>
          <a:lstStyle/>
          <a:p>
            <a:r>
              <a:rPr lang="en-US">
                <a:solidFill>
                  <a:schemeClr val="bg1"/>
                </a:solidFill>
              </a:rPr>
              <a:t>Presentation</a:t>
            </a:r>
            <a:br>
              <a:rPr lang="en-US">
                <a:solidFill>
                  <a:schemeClr val="bg1"/>
                </a:solidFill>
              </a:rPr>
            </a:br>
            <a:r>
              <a:rPr lang="en-US">
                <a:solidFill>
                  <a:schemeClr val="bg1"/>
                </a:solidFill>
              </a:rPr>
              <a:t>Agenda</a:t>
            </a:r>
          </a:p>
        </p:txBody>
      </p:sp>
      <p:sp>
        <p:nvSpPr>
          <p:cNvPr id="15" name="Rectangle: Diagonal Corners Rounded 14">
            <a:extLst>
              <a:ext uri="{FF2B5EF4-FFF2-40B4-BE49-F238E27FC236}">
                <a16:creationId xmlns:a16="http://schemas.microsoft.com/office/drawing/2014/main" id="{A67700DB-D696-4C4D-A3D1-A1986E892CF8}"/>
              </a:ext>
            </a:extLst>
          </p:cNvPr>
          <p:cNvSpPr/>
          <p:nvPr/>
        </p:nvSpPr>
        <p:spPr>
          <a:xfrm>
            <a:off x="8265243" y="7887227"/>
            <a:ext cx="1003290" cy="825280"/>
          </a:xfrm>
          <a:prstGeom prst="round2Diag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91440" rtlCol="0" anchor="ctr" anchorCtr="1"/>
          <a:lstStyle/>
          <a:p>
            <a:pPr algn="ctr"/>
            <a:r>
              <a:rPr lang="en-US" sz="3200" b="1">
                <a:latin typeface="Arial" panose="020B0604020202020204" pitchFamily="34" charset="0"/>
                <a:cs typeface="Arial" panose="020B0604020202020204" pitchFamily="34" charset="0"/>
              </a:rPr>
              <a:t>5</a:t>
            </a:r>
            <a:endParaRPr lang="id-ID" sz="3200" b="1">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159471C9-615A-4435-92DA-8F88F3A10112}"/>
              </a:ext>
            </a:extLst>
          </p:cNvPr>
          <p:cNvSpPr txBox="1"/>
          <p:nvPr/>
        </p:nvSpPr>
        <p:spPr>
          <a:xfrm>
            <a:off x="9713222" y="8038011"/>
            <a:ext cx="6585217" cy="461666"/>
          </a:xfrm>
          <a:prstGeom prst="rect">
            <a:avLst/>
          </a:prstGeom>
          <a:noFill/>
        </p:spPr>
        <p:txBody>
          <a:bodyPr wrap="square" rtlCol="0" anchor="ctr">
            <a:spAutoFit/>
          </a:bodyPr>
          <a:lstStyle/>
          <a:p>
            <a:r>
              <a:rPr lang="en-US" sz="2400" b="1">
                <a:solidFill>
                  <a:schemeClr val="accent6"/>
                </a:solidFill>
                <a:latin typeface="Arial" panose="020B0604020202020204" pitchFamily="34" charset="0"/>
                <a:cs typeface="Arial" panose="020B0604020202020204" pitchFamily="34" charset="0"/>
              </a:rPr>
              <a:t>Next Steps</a:t>
            </a:r>
          </a:p>
        </p:txBody>
      </p:sp>
      <p:pic>
        <p:nvPicPr>
          <p:cNvPr id="19" name="Audio 18">
            <a:hlinkClick r:id="" action="ppaction://media"/>
            <a:extLst>
              <a:ext uri="{FF2B5EF4-FFF2-40B4-BE49-F238E27FC236}">
                <a16:creationId xmlns:a16="http://schemas.microsoft.com/office/drawing/2014/main" id="{055AC7A3-3228-9E45-0479-C97AFAAB1E9C}"/>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445000" t="-445000" r="-445000" b="-445000"/>
          <a:stretch>
            <a:fillRect/>
          </a:stretch>
        </p:blipFill>
        <p:spPr>
          <a:xfrm>
            <a:off x="14743379" y="6920179"/>
            <a:ext cx="3017520" cy="3017520"/>
          </a:xfrm>
          <a:prstGeom prst="ellipse">
            <a:avLst/>
          </a:prstGeom>
        </p:spPr>
      </p:pic>
    </p:spTree>
    <p:extLst>
      <p:ext uri="{BB962C8B-B14F-4D97-AF65-F5344CB8AC3E}">
        <p14:creationId xmlns:p14="http://schemas.microsoft.com/office/powerpoint/2010/main" val="1397149755"/>
      </p:ext>
    </p:extLst>
  </p:cSld>
  <p:clrMapOvr>
    <a:masterClrMapping/>
  </p:clrMapOvr>
  <mc:AlternateContent xmlns:mc="http://schemas.openxmlformats.org/markup-compatibility/2006" xmlns:p14="http://schemas.microsoft.com/office/powerpoint/2010/main">
    <mc:Choice Requires="p14">
      <p:transition spd="slow" p14:dur="2000" advTm="24576"/>
    </mc:Choice>
    <mc:Fallback xmlns="">
      <p:transition spd="slow" advTm="24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2FA92-475C-4F13-88B6-AE48AA2A2592}"/>
              </a:ext>
            </a:extLst>
          </p:cNvPr>
          <p:cNvSpPr>
            <a:spLocks noGrp="1"/>
          </p:cNvSpPr>
          <p:nvPr>
            <p:ph type="title"/>
          </p:nvPr>
        </p:nvSpPr>
        <p:spPr/>
        <p:txBody>
          <a:bodyPr/>
          <a:lstStyle/>
          <a:p>
            <a:r>
              <a:rPr lang="en-US"/>
              <a:t>2024 Enrollment Considerations</a:t>
            </a:r>
          </a:p>
        </p:txBody>
      </p:sp>
      <p:sp>
        <p:nvSpPr>
          <p:cNvPr id="3" name="Content Placeholder 2">
            <a:extLst>
              <a:ext uri="{FF2B5EF4-FFF2-40B4-BE49-F238E27FC236}">
                <a16:creationId xmlns:a16="http://schemas.microsoft.com/office/drawing/2014/main" id="{6C627AC6-A3C7-455F-BDED-F08FB6F3D16B}"/>
              </a:ext>
            </a:extLst>
          </p:cNvPr>
          <p:cNvSpPr>
            <a:spLocks noGrp="1"/>
          </p:cNvSpPr>
          <p:nvPr>
            <p:ph idx="1"/>
          </p:nvPr>
        </p:nvSpPr>
        <p:spPr/>
        <p:txBody>
          <a:bodyPr>
            <a:normAutofit fontScale="55000" lnSpcReduction="20000"/>
          </a:bodyPr>
          <a:lstStyle/>
          <a:p>
            <a:pPr marL="0" indent="0">
              <a:buFont typeface="Arial" panose="020B0604020202020204" pitchFamily="34" charset="0"/>
              <a:buNone/>
            </a:pPr>
            <a:r>
              <a:rPr lang="en-US" b="1">
                <a:solidFill>
                  <a:srgbClr val="213261"/>
                </a:solidFill>
              </a:rPr>
              <a:t>What tools do I have available to be a better consumer?</a:t>
            </a:r>
          </a:p>
          <a:p>
            <a:pPr>
              <a:buFont typeface="Wingdings" panose="05000000000000000000" pitchFamily="2" charset="2"/>
              <a:buChar char="Ø"/>
            </a:pPr>
            <a:r>
              <a:rPr lang="en-US" sz="4400">
                <a:solidFill>
                  <a:srgbClr val="213261"/>
                </a:solidFill>
              </a:rPr>
              <a:t>Flexible Spending Accounts – current known expenses / future unknown expenses</a:t>
            </a:r>
          </a:p>
          <a:p>
            <a:pPr>
              <a:buFont typeface="Wingdings" panose="05000000000000000000" pitchFamily="2" charset="2"/>
              <a:buChar char="Ø"/>
            </a:pPr>
            <a:r>
              <a:rPr lang="en-US" sz="4400">
                <a:solidFill>
                  <a:srgbClr val="213261"/>
                </a:solidFill>
              </a:rPr>
              <a:t>Pay for expenses using pre-tax dollars</a:t>
            </a:r>
          </a:p>
          <a:p>
            <a:pPr>
              <a:buFont typeface="Wingdings" panose="05000000000000000000" pitchFamily="2" charset="2"/>
              <a:buChar char="Ø"/>
            </a:pPr>
            <a:r>
              <a:rPr lang="en-US" sz="4400">
                <a:solidFill>
                  <a:srgbClr val="213261"/>
                </a:solidFill>
              </a:rPr>
              <a:t>Hospital Payment plans for large expenses </a:t>
            </a:r>
          </a:p>
          <a:p>
            <a:pPr>
              <a:buFont typeface="Wingdings" panose="05000000000000000000" pitchFamily="2" charset="2"/>
              <a:buChar char="Ø"/>
            </a:pPr>
            <a:r>
              <a:rPr lang="en-US" sz="4400">
                <a:solidFill>
                  <a:srgbClr val="213261"/>
                </a:solidFill>
              </a:rPr>
              <a:t>Screenings / flu shots</a:t>
            </a:r>
          </a:p>
          <a:p>
            <a:pPr>
              <a:buFont typeface="Wingdings" panose="05000000000000000000" pitchFamily="2" charset="2"/>
              <a:buChar char="Ø"/>
            </a:pPr>
            <a:r>
              <a:rPr lang="en-US" sz="4400">
                <a:solidFill>
                  <a:srgbClr val="213261"/>
                </a:solidFill>
              </a:rPr>
              <a:t>Preventative care</a:t>
            </a:r>
          </a:p>
          <a:p>
            <a:pPr>
              <a:buFont typeface="Wingdings" panose="05000000000000000000" pitchFamily="2" charset="2"/>
              <a:buChar char="Ø"/>
            </a:pPr>
            <a:r>
              <a:rPr lang="en-US" sz="4400">
                <a:solidFill>
                  <a:srgbClr val="213261"/>
                </a:solidFill>
              </a:rPr>
              <a:t>Carrier / hospital and prescription web tools</a:t>
            </a:r>
          </a:p>
          <a:p>
            <a:pPr>
              <a:buFont typeface="Wingdings" panose="05000000000000000000" pitchFamily="2" charset="2"/>
              <a:buChar char="Ø"/>
            </a:pPr>
            <a:r>
              <a:rPr lang="en-US" sz="4400">
                <a:solidFill>
                  <a:srgbClr val="213261"/>
                </a:solidFill>
              </a:rPr>
              <a:t>In network providers</a:t>
            </a:r>
          </a:p>
          <a:p>
            <a:pPr marL="0" indent="0">
              <a:buFont typeface="Arial" panose="020B0604020202020204" pitchFamily="34" charset="0"/>
              <a:buNone/>
            </a:pPr>
            <a:endParaRPr lang="en-US" sz="4000">
              <a:solidFill>
                <a:srgbClr val="213261"/>
              </a:solidFill>
            </a:endParaRPr>
          </a:p>
          <a:p>
            <a:pPr marL="0" indent="0">
              <a:buFont typeface="Arial" panose="020B0604020202020204" pitchFamily="34" charset="0"/>
              <a:buNone/>
            </a:pPr>
            <a:r>
              <a:rPr lang="en-US" b="1">
                <a:solidFill>
                  <a:srgbClr val="213261"/>
                </a:solidFill>
              </a:rPr>
              <a:t>Putting it all together:</a:t>
            </a:r>
            <a:endParaRPr lang="en-US" sz="4000" b="1">
              <a:solidFill>
                <a:srgbClr val="213261"/>
              </a:solidFill>
            </a:endParaRPr>
          </a:p>
          <a:p>
            <a:pPr>
              <a:buFont typeface="Wingdings" panose="05000000000000000000" pitchFamily="2" charset="2"/>
              <a:buChar char="Ø"/>
            </a:pPr>
            <a:r>
              <a:rPr lang="en-US" sz="4000">
                <a:solidFill>
                  <a:srgbClr val="213261"/>
                </a:solidFill>
              </a:rPr>
              <a:t> </a:t>
            </a:r>
            <a:r>
              <a:rPr lang="en-US" sz="4400">
                <a:solidFill>
                  <a:srgbClr val="213261"/>
                </a:solidFill>
              </a:rPr>
              <a:t>Paycheck costs</a:t>
            </a:r>
          </a:p>
          <a:p>
            <a:pPr>
              <a:buFont typeface="Wingdings" panose="05000000000000000000" pitchFamily="2" charset="2"/>
              <a:buChar char="Ø"/>
            </a:pPr>
            <a:r>
              <a:rPr lang="en-US" sz="4400">
                <a:solidFill>
                  <a:srgbClr val="213261"/>
                </a:solidFill>
              </a:rPr>
              <a:t> Known expenses</a:t>
            </a:r>
          </a:p>
          <a:p>
            <a:pPr>
              <a:buFont typeface="Wingdings" panose="05000000000000000000" pitchFamily="2" charset="2"/>
              <a:buChar char="Ø"/>
            </a:pPr>
            <a:r>
              <a:rPr lang="en-US" sz="4400">
                <a:solidFill>
                  <a:srgbClr val="213261"/>
                </a:solidFill>
              </a:rPr>
              <a:t> Planning for the unknown</a:t>
            </a:r>
          </a:p>
          <a:p>
            <a:pPr>
              <a:buFont typeface="Wingdings" panose="05000000000000000000" pitchFamily="2" charset="2"/>
              <a:buChar char="Ø"/>
            </a:pPr>
            <a:r>
              <a:rPr lang="en-US" sz="4400">
                <a:solidFill>
                  <a:srgbClr val="213261"/>
                </a:solidFill>
              </a:rPr>
              <a:t> Saving for the future</a:t>
            </a:r>
          </a:p>
          <a:p>
            <a:pPr>
              <a:buFont typeface="Wingdings" panose="05000000000000000000" pitchFamily="2" charset="2"/>
              <a:buChar char="Ø"/>
            </a:pPr>
            <a:r>
              <a:rPr lang="en-US" sz="4400">
                <a:solidFill>
                  <a:srgbClr val="213261"/>
                </a:solidFill>
              </a:rPr>
              <a:t> Paying for Services without paying taxes</a:t>
            </a:r>
          </a:p>
          <a:p>
            <a:pPr>
              <a:buFont typeface="Wingdings" panose="05000000000000000000" pitchFamily="2" charset="2"/>
              <a:buChar char="Ø"/>
            </a:pPr>
            <a:r>
              <a:rPr lang="en-US" sz="4400">
                <a:solidFill>
                  <a:srgbClr val="213261"/>
                </a:solidFill>
              </a:rPr>
              <a:t> Other Health Plan Choices – Spouse coverage? Government Programs?</a:t>
            </a:r>
          </a:p>
          <a:p>
            <a:endParaRPr lang="en-US"/>
          </a:p>
        </p:txBody>
      </p:sp>
      <p:sp>
        <p:nvSpPr>
          <p:cNvPr id="4" name="Slide Number Placeholder 3">
            <a:extLst>
              <a:ext uri="{FF2B5EF4-FFF2-40B4-BE49-F238E27FC236}">
                <a16:creationId xmlns:a16="http://schemas.microsoft.com/office/drawing/2014/main" id="{F450991B-9A9F-47D5-AF6F-142B7E37DD0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73" b="0" i="0" u="none" strike="noStrike" kern="1200" cap="none" spc="100" normalizeH="0" baseline="0" noProof="0">
                <a:ln>
                  <a:noFill/>
                </a:ln>
                <a:solidFill>
                  <a:srgbClr val="6D6E71"/>
                </a:solidFill>
                <a:effectLst/>
                <a:uLnTx/>
                <a:uFillTx/>
                <a:latin typeface="Arial" panose="020B0604020202020204" pitchFamily="34" charset="0"/>
                <a:ea typeface="+mn-ea"/>
                <a:cs typeface="Arial" panose="020B0604020202020204" pitchFamily="34" charset="0"/>
              </a:rPr>
              <a:t> BROWN &amp; BROWN  |  </a:t>
            </a:r>
            <a:fld id="{0BDBB283-31B7-430F-95E5-02359FF226F2}" type="slidenum">
              <a:rPr kumimoji="0" lang="en-US" sz="1173" b="0" i="0" u="none" strike="noStrike" kern="1200" cap="none" spc="100" normalizeH="0" baseline="0" noProof="0" smtClean="0">
                <a:ln>
                  <a:noFill/>
                </a:ln>
                <a:solidFill>
                  <a:srgbClr val="6D6E71"/>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173" b="0" i="0" u="none" strike="noStrike" kern="1200" cap="none" spc="100" normalizeH="0" baseline="0" noProof="0">
              <a:ln>
                <a:noFill/>
              </a:ln>
              <a:solidFill>
                <a:srgbClr val="6D6E71"/>
              </a:solidFill>
              <a:effectLst/>
              <a:uLnTx/>
              <a:uFillTx/>
              <a:latin typeface="Arial" panose="020B0604020202020204" pitchFamily="34" charset="0"/>
              <a:ea typeface="+mn-ea"/>
              <a:cs typeface="Arial" panose="020B0604020202020204" pitchFamily="34" charset="0"/>
            </a:endParaRPr>
          </a:p>
        </p:txBody>
      </p:sp>
      <p:pic>
        <p:nvPicPr>
          <p:cNvPr id="7" name="Audio 6">
            <a:hlinkClick r:id="" action="ppaction://media"/>
            <a:extLst>
              <a:ext uri="{FF2B5EF4-FFF2-40B4-BE49-F238E27FC236}">
                <a16:creationId xmlns:a16="http://schemas.microsoft.com/office/drawing/2014/main" id="{97085FEB-4E47-01B7-FB11-983263ADD13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445000" t="-445000" r="-445000" b="-445000"/>
          <a:stretch>
            <a:fillRect/>
          </a:stretch>
        </p:blipFill>
        <p:spPr>
          <a:xfrm>
            <a:off x="14743379" y="6920179"/>
            <a:ext cx="3017520" cy="3017520"/>
          </a:xfrm>
          <a:prstGeom prst="ellipse">
            <a:avLst/>
          </a:prstGeom>
        </p:spPr>
      </p:pic>
    </p:spTree>
    <p:extLst>
      <p:ext uri="{BB962C8B-B14F-4D97-AF65-F5344CB8AC3E}">
        <p14:creationId xmlns:p14="http://schemas.microsoft.com/office/powerpoint/2010/main" val="1829382102"/>
      </p:ext>
    </p:extLst>
  </p:cSld>
  <p:clrMapOvr>
    <a:masterClrMapping/>
  </p:clrMapOvr>
  <mc:AlternateContent xmlns:mc="http://schemas.openxmlformats.org/markup-compatibility/2006" xmlns:p14="http://schemas.microsoft.com/office/powerpoint/2010/main">
    <mc:Choice Requires="p14">
      <p:transition spd="slow" p14:dur="2000" advTm="60017"/>
    </mc:Choice>
    <mc:Fallback xmlns="">
      <p:transition spd="slow" advTm="60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2FA92-475C-4F13-88B6-AE48AA2A2592}"/>
              </a:ext>
            </a:extLst>
          </p:cNvPr>
          <p:cNvSpPr>
            <a:spLocks noGrp="1"/>
          </p:cNvSpPr>
          <p:nvPr>
            <p:ph type="title"/>
          </p:nvPr>
        </p:nvSpPr>
        <p:spPr/>
        <p:txBody>
          <a:bodyPr/>
          <a:lstStyle/>
          <a:p>
            <a:r>
              <a:rPr lang="en-US"/>
              <a:t>Next Steps</a:t>
            </a:r>
          </a:p>
        </p:txBody>
      </p:sp>
      <p:sp>
        <p:nvSpPr>
          <p:cNvPr id="3" name="Content Placeholder 2">
            <a:extLst>
              <a:ext uri="{FF2B5EF4-FFF2-40B4-BE49-F238E27FC236}">
                <a16:creationId xmlns:a16="http://schemas.microsoft.com/office/drawing/2014/main" id="{6C627AC6-A3C7-455F-BDED-F08FB6F3D16B}"/>
              </a:ext>
            </a:extLst>
          </p:cNvPr>
          <p:cNvSpPr>
            <a:spLocks noGrp="1"/>
          </p:cNvSpPr>
          <p:nvPr>
            <p:ph idx="1"/>
          </p:nvPr>
        </p:nvSpPr>
        <p:spPr>
          <a:xfrm>
            <a:off x="469942" y="1653675"/>
            <a:ext cx="16182299" cy="6542045"/>
          </a:xfrm>
        </p:spPr>
        <p:txBody>
          <a:bodyPr>
            <a:normAutofit fontScale="92500" lnSpcReduction="20000"/>
          </a:bodyPr>
          <a:lstStyle/>
          <a:p>
            <a:pPr>
              <a:spcBef>
                <a:spcPts val="600"/>
              </a:spcBef>
              <a:buClr>
                <a:srgbClr val="4472C4">
                  <a:lumMod val="50000"/>
                </a:srgbClr>
              </a:buClr>
              <a:defRPr/>
            </a:pPr>
            <a:endParaRPr lang="en-US" sz="3200">
              <a:solidFill>
                <a:srgbClr val="002D55"/>
              </a:solidFill>
              <a:latin typeface="+mj-lt"/>
              <a:cs typeface="Arial" panose="020B0604020202020204" pitchFamily="34" charset="0"/>
            </a:endParaRPr>
          </a:p>
          <a:p>
            <a:pPr marL="342900" indent="-342900">
              <a:spcBef>
                <a:spcPts val="600"/>
              </a:spcBef>
              <a:buFont typeface="Wingdings" pitchFamily="2" charset="2"/>
              <a:buChar char="Ø"/>
              <a:defRPr/>
            </a:pPr>
            <a:r>
              <a:rPr lang="en-US" sz="3200" b="1">
                <a:solidFill>
                  <a:schemeClr val="tx1"/>
                </a:solidFill>
                <a:effectLst>
                  <a:outerShdw blurRad="38100" dist="38100" dir="2700000" algn="tl">
                    <a:srgbClr val="000000">
                      <a:alpha val="43137"/>
                    </a:srgbClr>
                  </a:outerShdw>
                </a:effectLst>
              </a:rPr>
              <a:t>IMPORTANT</a:t>
            </a:r>
            <a:r>
              <a:rPr lang="en-US" sz="3200">
                <a:solidFill>
                  <a:schemeClr val="tx1"/>
                </a:solidFill>
              </a:rPr>
              <a:t> 2024 is an ACTIVE Open Enrollment, meaning all benefit eligible employees are required to elect, renew, adjust, or actively decline benefit elections</a:t>
            </a:r>
          </a:p>
          <a:p>
            <a:pPr marL="342900" indent="-342900">
              <a:spcBef>
                <a:spcPts val="600"/>
              </a:spcBef>
              <a:buFont typeface="Wingdings" pitchFamily="2" charset="2"/>
              <a:buChar char="Ø"/>
              <a:defRPr/>
            </a:pPr>
            <a:endParaRPr lang="en-US" sz="3200">
              <a:solidFill>
                <a:schemeClr val="tx1"/>
              </a:solidFill>
            </a:endParaRPr>
          </a:p>
          <a:p>
            <a:pPr marL="342900" indent="-342900">
              <a:spcBef>
                <a:spcPts val="600"/>
              </a:spcBef>
              <a:buFont typeface="Wingdings" pitchFamily="2" charset="2"/>
              <a:buChar char="Ø"/>
              <a:defRPr/>
            </a:pPr>
            <a:r>
              <a:rPr lang="en-US" sz="3200">
                <a:solidFill>
                  <a:schemeClr val="tx1"/>
                </a:solidFill>
              </a:rPr>
              <a:t>Open Enrollment will be </a:t>
            </a:r>
            <a:r>
              <a:rPr lang="en-US" sz="3200" b="1">
                <a:solidFill>
                  <a:schemeClr val="tx1"/>
                </a:solidFill>
              </a:rPr>
              <a:t>November 12</a:t>
            </a:r>
            <a:r>
              <a:rPr lang="en-US" sz="3200" b="1" baseline="30000">
                <a:solidFill>
                  <a:schemeClr val="tx1"/>
                </a:solidFill>
              </a:rPr>
              <a:t>th</a:t>
            </a:r>
            <a:r>
              <a:rPr lang="en-US" sz="3200" b="1">
                <a:solidFill>
                  <a:schemeClr val="tx1"/>
                </a:solidFill>
              </a:rPr>
              <a:t> through November 25</a:t>
            </a:r>
            <a:r>
              <a:rPr lang="en-US" sz="3200" b="1" baseline="30000">
                <a:solidFill>
                  <a:schemeClr val="tx1"/>
                </a:solidFill>
              </a:rPr>
              <a:t>th</a:t>
            </a:r>
            <a:r>
              <a:rPr lang="en-US" sz="3200" b="1">
                <a:solidFill>
                  <a:schemeClr val="tx1"/>
                </a:solidFill>
              </a:rPr>
              <a:t> </a:t>
            </a:r>
            <a:r>
              <a:rPr lang="en-US" sz="3200">
                <a:solidFill>
                  <a:schemeClr val="tx1"/>
                </a:solidFill>
              </a:rPr>
              <a:t>- Be sure to log into Kronos and complete it. </a:t>
            </a:r>
            <a:endParaRPr lang="en-US" altLang="en-US" sz="3200">
              <a:solidFill>
                <a:schemeClr val="tx1"/>
              </a:solidFill>
            </a:endParaRPr>
          </a:p>
          <a:p>
            <a:pPr marL="342900" indent="-342900">
              <a:spcBef>
                <a:spcPts val="600"/>
              </a:spcBef>
              <a:buFont typeface="Wingdings" pitchFamily="2" charset="2"/>
              <a:buChar char="Ø"/>
              <a:defRPr/>
            </a:pPr>
            <a:endParaRPr lang="en-US" sz="3200">
              <a:solidFill>
                <a:schemeClr val="tx1"/>
              </a:solidFill>
            </a:endParaRPr>
          </a:p>
          <a:p>
            <a:pPr marL="342900" indent="-342900">
              <a:spcBef>
                <a:spcPts val="600"/>
              </a:spcBef>
              <a:buFont typeface="Wingdings" pitchFamily="2" charset="2"/>
              <a:buChar char="Ø"/>
              <a:defRPr/>
            </a:pPr>
            <a:r>
              <a:rPr lang="en-US" sz="3200">
                <a:solidFill>
                  <a:schemeClr val="tx1"/>
                </a:solidFill>
                <a:latin typeface="+mj-lt"/>
                <a:cs typeface="Arial" panose="020B0604020202020204" pitchFamily="34" charset="0"/>
              </a:rPr>
              <a:t>All open enrollment documents are housed in Kronos. </a:t>
            </a:r>
            <a:r>
              <a:rPr lang="en-US" altLang="en-US" sz="3200">
                <a:solidFill>
                  <a:schemeClr val="tx1"/>
                </a:solidFill>
              </a:rPr>
              <a:t>If you need assistance logging into your Kronos account, please reference the Kronos “How To” Instructions on the </a:t>
            </a:r>
            <a:r>
              <a:rPr lang="en-US" altLang="en-US" sz="3200">
                <a:solidFill>
                  <a:srgbClr val="FF0000"/>
                </a:solidFill>
                <a:hlinkClick r:id="rId4">
                  <a:extLst>
                    <a:ext uri="{A12FA001-AC4F-418D-AE19-62706E023703}">
                      <ahyp:hlinkClr xmlns:ahyp="http://schemas.microsoft.com/office/drawing/2018/hyperlinkcolor" val="tx"/>
                    </a:ext>
                  </a:extLst>
                </a:hlinkClick>
              </a:rPr>
              <a:t>www.</a:t>
            </a:r>
            <a:r>
              <a:rPr lang="en-US" altLang="en-US" sz="3200" u="sng">
                <a:solidFill>
                  <a:srgbClr val="FF0000"/>
                </a:solidFill>
                <a:hlinkClick r:id="rId4">
                  <a:extLst>
                    <a:ext uri="{A12FA001-AC4F-418D-AE19-62706E023703}">
                      <ahyp:hlinkClr xmlns:ahyp="http://schemas.microsoft.com/office/drawing/2018/hyperlinkcolor" val="tx"/>
                    </a:ext>
                  </a:extLst>
                </a:hlinkClick>
              </a:rPr>
              <a:t>Heritage1886.org/benefits</a:t>
            </a:r>
            <a:r>
              <a:rPr lang="en-US" altLang="en-US" sz="3200" u="sng">
                <a:solidFill>
                  <a:srgbClr val="FF0000"/>
                </a:solidFill>
              </a:rPr>
              <a:t>  </a:t>
            </a:r>
            <a:r>
              <a:rPr lang="en-US" sz="3200">
                <a:solidFill>
                  <a:srgbClr val="FF0000"/>
                </a:solidFill>
                <a:latin typeface="+mj-lt"/>
                <a:cs typeface="Arial" panose="020B0604020202020204" pitchFamily="34" charset="0"/>
              </a:rPr>
              <a:t> </a:t>
            </a:r>
          </a:p>
          <a:p>
            <a:pPr marL="342900" indent="-342900">
              <a:spcBef>
                <a:spcPts val="600"/>
              </a:spcBef>
              <a:buFont typeface="Wingdings" pitchFamily="2" charset="2"/>
              <a:buChar char="Ø"/>
              <a:defRPr/>
            </a:pPr>
            <a:endParaRPr lang="en-US" sz="3200">
              <a:solidFill>
                <a:srgbClr val="002D55"/>
              </a:solidFill>
            </a:endParaRPr>
          </a:p>
          <a:p>
            <a:pPr>
              <a:spcBef>
                <a:spcPts val="0"/>
              </a:spcBef>
              <a:spcAft>
                <a:spcPts val="600"/>
              </a:spcAft>
              <a:buFont typeface="Wingdings" panose="05000000000000000000" pitchFamily="2" charset="2"/>
              <a:buChar char="Ø"/>
              <a:defRPr/>
            </a:pPr>
            <a:r>
              <a:rPr lang="en-US" altLang="en-US" sz="3200">
                <a:solidFill>
                  <a:schemeClr val="tx1"/>
                </a:solidFill>
              </a:rPr>
              <a:t>Make sure you update your beneficiaries in Kronos for your company paid and voluntary life insurance.</a:t>
            </a:r>
          </a:p>
          <a:p>
            <a:pPr marL="0" indent="0">
              <a:spcBef>
                <a:spcPts val="0"/>
              </a:spcBef>
              <a:spcAft>
                <a:spcPts val="600"/>
              </a:spcAft>
              <a:buNone/>
              <a:defRPr/>
            </a:pPr>
            <a:r>
              <a:rPr lang="en-US" altLang="en-US" sz="3200">
                <a:solidFill>
                  <a:schemeClr val="tx1"/>
                </a:solidFill>
              </a:rPr>
              <a:t> </a:t>
            </a:r>
          </a:p>
          <a:p>
            <a:pPr>
              <a:spcBef>
                <a:spcPts val="0"/>
              </a:spcBef>
              <a:spcAft>
                <a:spcPts val="600"/>
              </a:spcAft>
              <a:buFont typeface="Wingdings" panose="05000000000000000000" pitchFamily="2" charset="2"/>
              <a:buChar char="Ø"/>
              <a:defRPr/>
            </a:pPr>
            <a:r>
              <a:rPr lang="en-US" altLang="en-US" sz="3200">
                <a:solidFill>
                  <a:schemeClr val="tx1"/>
                </a:solidFill>
              </a:rPr>
              <a:t>Evaluate, select and confirm your FSA and Dependent Care contributions to ensure you are getting the maximum benefit.</a:t>
            </a:r>
          </a:p>
          <a:p>
            <a:pPr>
              <a:spcBef>
                <a:spcPts val="0"/>
              </a:spcBef>
              <a:spcAft>
                <a:spcPts val="600"/>
              </a:spcAft>
              <a:buFont typeface="Wingdings" panose="05000000000000000000" pitchFamily="2" charset="2"/>
              <a:buChar char="Ø"/>
              <a:defRPr/>
            </a:pPr>
            <a:endParaRPr lang="en-US" altLang="en-US" sz="3200">
              <a:solidFill>
                <a:srgbClr val="293873"/>
              </a:solidFill>
            </a:endParaRPr>
          </a:p>
          <a:p>
            <a:endParaRPr lang="en-US" sz="3200"/>
          </a:p>
        </p:txBody>
      </p:sp>
      <p:sp>
        <p:nvSpPr>
          <p:cNvPr id="4" name="Slide Number Placeholder 3">
            <a:extLst>
              <a:ext uri="{FF2B5EF4-FFF2-40B4-BE49-F238E27FC236}">
                <a16:creationId xmlns:a16="http://schemas.microsoft.com/office/drawing/2014/main" id="{F450991B-9A9F-47D5-AF6F-142B7E37DD0B}"/>
              </a:ext>
            </a:extLst>
          </p:cNvPr>
          <p:cNvSpPr>
            <a:spLocks noGrp="1"/>
          </p:cNvSpPr>
          <p:nvPr>
            <p:ph type="sldNum" sz="quarter" idx="12"/>
          </p:nvPr>
        </p:nvSpPr>
        <p:spPr/>
        <p:txBody>
          <a:bodyPr/>
          <a:lstStyle/>
          <a:p>
            <a:r>
              <a:rPr lang="en-US"/>
              <a:t> BROWN &amp; BROWN  |  </a:t>
            </a:r>
            <a:fld id="{0BDBB283-31B7-430F-95E5-02359FF226F2}" type="slidenum">
              <a:rPr lang="en-US" smtClean="0"/>
              <a:pPr/>
              <a:t>21</a:t>
            </a:fld>
            <a:endParaRPr lang="en-US"/>
          </a:p>
        </p:txBody>
      </p:sp>
      <p:sp>
        <p:nvSpPr>
          <p:cNvPr id="5" name="Rectangle 4">
            <a:extLst>
              <a:ext uri="{FF2B5EF4-FFF2-40B4-BE49-F238E27FC236}">
                <a16:creationId xmlns:a16="http://schemas.microsoft.com/office/drawing/2014/main" id="{86AB7DE3-28D2-47C4-A0B3-FD67189FB82E}"/>
              </a:ext>
            </a:extLst>
          </p:cNvPr>
          <p:cNvSpPr/>
          <p:nvPr/>
        </p:nvSpPr>
        <p:spPr>
          <a:xfrm>
            <a:off x="0" y="8195720"/>
            <a:ext cx="17881600" cy="863826"/>
          </a:xfrm>
          <a:prstGeom prst="rect">
            <a:avLst/>
          </a:prstGeom>
          <a:solidFill>
            <a:srgbClr val="D1D4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200" b="1">
                <a:solidFill>
                  <a:srgbClr val="002060"/>
                </a:solidFill>
              </a:rPr>
              <a:t>For questions, please contact the Heritage Benefits Team at benefits@heritage1886.org</a:t>
            </a:r>
            <a:endParaRPr lang="en-US" sz="3200" b="1">
              <a:solidFill>
                <a:srgbClr val="002060"/>
              </a:solidFill>
            </a:endParaRPr>
          </a:p>
        </p:txBody>
      </p:sp>
      <p:pic>
        <p:nvPicPr>
          <p:cNvPr id="8" name="Audio 7">
            <a:hlinkClick r:id="" action="ppaction://media"/>
            <a:extLst>
              <a:ext uri="{FF2B5EF4-FFF2-40B4-BE49-F238E27FC236}">
                <a16:creationId xmlns:a16="http://schemas.microsoft.com/office/drawing/2014/main" id="{F0E1CC5C-16B2-26AE-AF5B-144D5F81801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445000" t="-445000" r="-445000" b="-445000"/>
          <a:stretch>
            <a:fillRect/>
          </a:stretch>
        </p:blipFill>
        <p:spPr>
          <a:xfrm>
            <a:off x="14743379" y="6920179"/>
            <a:ext cx="3017520" cy="3017520"/>
          </a:xfrm>
          <a:prstGeom prst="ellipse">
            <a:avLst/>
          </a:prstGeom>
        </p:spPr>
      </p:pic>
    </p:spTree>
    <p:extLst>
      <p:ext uri="{BB962C8B-B14F-4D97-AF65-F5344CB8AC3E}">
        <p14:creationId xmlns:p14="http://schemas.microsoft.com/office/powerpoint/2010/main" val="1884616036"/>
      </p:ext>
    </p:extLst>
  </p:cSld>
  <p:clrMapOvr>
    <a:masterClrMapping/>
  </p:clrMapOvr>
  <mc:AlternateContent xmlns:mc="http://schemas.openxmlformats.org/markup-compatibility/2006" xmlns:p14="http://schemas.microsoft.com/office/powerpoint/2010/main">
    <mc:Choice Requires="p14">
      <p:transition spd="slow" p14:dur="2000" advTm="66413"/>
    </mc:Choice>
    <mc:Fallback xmlns="">
      <p:transition spd="slow" advTm="66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75CCC4B-BFE7-4888-8849-B931FEF22666}"/>
              </a:ext>
            </a:extLst>
          </p:cNvPr>
          <p:cNvSpPr/>
          <p:nvPr/>
        </p:nvSpPr>
        <p:spPr>
          <a:xfrm>
            <a:off x="0" y="0"/>
            <a:ext cx="17881599" cy="10058398"/>
          </a:xfrm>
          <a:prstGeom prst="rect">
            <a:avLst/>
          </a:prstGeom>
          <a:gradFill flip="none" rotWithShape="1">
            <a:gsLst>
              <a:gs pos="0">
                <a:schemeClr val="tx1"/>
              </a:gs>
              <a:gs pos="90000">
                <a:schemeClr val="tx1">
                  <a:lumMod val="5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Handshake outline">
            <a:extLst>
              <a:ext uri="{FF2B5EF4-FFF2-40B4-BE49-F238E27FC236}">
                <a16:creationId xmlns:a16="http://schemas.microsoft.com/office/drawing/2014/main" id="{93F27893-F32C-403F-8B1F-8B3578F11F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128528" y="1298979"/>
            <a:ext cx="3770023" cy="3770023"/>
          </a:xfrm>
          <a:prstGeom prst="rect">
            <a:avLst/>
          </a:prstGeom>
        </p:spPr>
      </p:pic>
      <p:sp>
        <p:nvSpPr>
          <p:cNvPr id="15" name="TextBox 14">
            <a:extLst>
              <a:ext uri="{FF2B5EF4-FFF2-40B4-BE49-F238E27FC236}">
                <a16:creationId xmlns:a16="http://schemas.microsoft.com/office/drawing/2014/main" id="{77836E59-5A03-4FBF-A69A-9FA48FA78142}"/>
              </a:ext>
            </a:extLst>
          </p:cNvPr>
          <p:cNvSpPr txBox="1"/>
          <p:nvPr/>
        </p:nvSpPr>
        <p:spPr>
          <a:xfrm>
            <a:off x="4469314" y="5423880"/>
            <a:ext cx="8941524" cy="923330"/>
          </a:xfrm>
          <a:prstGeom prst="rect">
            <a:avLst/>
          </a:prstGeom>
          <a:noFill/>
        </p:spPr>
        <p:txBody>
          <a:bodyPr wrap="square">
            <a:spAutoFit/>
          </a:bodyPr>
          <a:lstStyle/>
          <a:p>
            <a:pPr marL="0" indent="0" algn="ctr" defTabSz="1341150">
              <a:spcBef>
                <a:spcPts val="1467"/>
              </a:spcBef>
              <a:buNone/>
            </a:pPr>
            <a:r>
              <a:rPr lang="en-US" sz="5400" b="1" spc="1000">
                <a:solidFill>
                  <a:schemeClr val="bg1"/>
                </a:solidFill>
                <a:latin typeface="Arial" panose="020B0604020202020204" pitchFamily="34" charset="0"/>
                <a:cs typeface="Arial" panose="020B0604020202020204" pitchFamily="34" charset="0"/>
              </a:rPr>
              <a:t>THANK YOU!</a:t>
            </a:r>
          </a:p>
        </p:txBody>
      </p:sp>
      <p:cxnSp>
        <p:nvCxnSpPr>
          <p:cNvPr id="10" name="Straight Connector 9">
            <a:extLst>
              <a:ext uri="{FF2B5EF4-FFF2-40B4-BE49-F238E27FC236}">
                <a16:creationId xmlns:a16="http://schemas.microsoft.com/office/drawing/2014/main" id="{D8D3F5A0-8AC0-4B0D-A28C-F7A471EB3728}"/>
              </a:ext>
            </a:extLst>
          </p:cNvPr>
          <p:cNvCxnSpPr>
            <a:cxnSpLocks/>
          </p:cNvCxnSpPr>
          <p:nvPr/>
        </p:nvCxnSpPr>
        <p:spPr>
          <a:xfrm>
            <a:off x="3597917" y="7274859"/>
            <a:ext cx="1068576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7996B522-44DB-4643-8FAE-AFF5B1383A97}"/>
              </a:ext>
            </a:extLst>
          </p:cNvPr>
          <p:cNvGrpSpPr/>
          <p:nvPr/>
        </p:nvGrpSpPr>
        <p:grpSpPr>
          <a:xfrm>
            <a:off x="3639805" y="7881909"/>
            <a:ext cx="11358895" cy="724557"/>
            <a:chOff x="3972383" y="8114600"/>
            <a:chExt cx="11358895" cy="724557"/>
          </a:xfrm>
        </p:grpSpPr>
        <p:pic>
          <p:nvPicPr>
            <p:cNvPr id="12" name="Picture 11">
              <a:extLst>
                <a:ext uri="{FF2B5EF4-FFF2-40B4-BE49-F238E27FC236}">
                  <a16:creationId xmlns:a16="http://schemas.microsoft.com/office/drawing/2014/main" id="{1788E10B-7327-4274-86C9-13BD32E5FB5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72383" y="8205664"/>
              <a:ext cx="3988439" cy="542428"/>
            </a:xfrm>
            <a:prstGeom prst="rect">
              <a:avLst/>
            </a:prstGeom>
          </p:spPr>
        </p:pic>
        <p:sp>
          <p:nvSpPr>
            <p:cNvPr id="14" name="TextBox 13">
              <a:extLst>
                <a:ext uri="{FF2B5EF4-FFF2-40B4-BE49-F238E27FC236}">
                  <a16:creationId xmlns:a16="http://schemas.microsoft.com/office/drawing/2014/main" id="{D1AE22FD-0A83-4440-B667-C41B02C483EF}"/>
                </a:ext>
              </a:extLst>
            </p:cNvPr>
            <p:cNvSpPr txBox="1"/>
            <p:nvPr/>
          </p:nvSpPr>
          <p:spPr>
            <a:xfrm>
              <a:off x="8482256" y="8114600"/>
              <a:ext cx="6849022" cy="724557"/>
            </a:xfrm>
            <a:prstGeom prst="rect">
              <a:avLst/>
            </a:prstGeom>
            <a:noFill/>
          </p:spPr>
          <p:txBody>
            <a:bodyPr wrap="square">
              <a:spAutoFit/>
            </a:bodyPr>
            <a:lstStyle/>
            <a:p>
              <a:pPr marR="121076" defTabSz="1341150"/>
              <a:r>
                <a:rPr lang="en-US" sz="1027" i="1">
                  <a:solidFill>
                    <a:schemeClr val="bg1"/>
                  </a:solidFill>
                  <a:latin typeface="Arial" panose="020B0604020202020204" pitchFamily="34" charset="0"/>
                  <a:ea typeface="Century" panose="02040604050505020304" pitchFamily="18" charset="0"/>
                </a:rPr>
                <a:t>Any solicitation or invitation to discuss insurance sales or servicing is being provided at the request of </a:t>
              </a:r>
            </a:p>
            <a:p>
              <a:pPr marR="121076" defTabSz="1341150"/>
              <a:r>
                <a:rPr lang="en-US" sz="1027" i="1">
                  <a:solidFill>
                    <a:schemeClr val="bg1"/>
                  </a:solidFill>
                  <a:latin typeface="Arial" panose="020B0604020202020204" pitchFamily="34" charset="0"/>
                  <a:ea typeface="Century" panose="02040604050505020304" pitchFamily="18" charset="0"/>
                </a:rPr>
                <a:t>Brown &amp; Brown of New York Inc., an owned subsidiary of Brown &amp; Brown, Inc. Brown &amp; Brown of New York Inc., only provides insurance related solicitations or services to insureds or insured risks in jurisdictions where it and its individual insurance professionals are properly licensed. </a:t>
              </a:r>
              <a:endParaRPr lang="en-US" sz="1027" i="1">
                <a:solidFill>
                  <a:schemeClr val="bg1"/>
                </a:solidFill>
                <a:latin typeface="Times New Roman" panose="02020603050405020304" pitchFamily="18" charset="0"/>
                <a:ea typeface="Times New Roman" panose="02020603050405020304" pitchFamily="18" charset="0"/>
              </a:endParaRPr>
            </a:p>
          </p:txBody>
        </p:sp>
      </p:grpSp>
      <p:sp>
        <p:nvSpPr>
          <p:cNvPr id="17" name="TextBox 16">
            <a:extLst>
              <a:ext uri="{FF2B5EF4-FFF2-40B4-BE49-F238E27FC236}">
                <a16:creationId xmlns:a16="http://schemas.microsoft.com/office/drawing/2014/main" id="{018324BE-1B05-4502-A4FC-17445A17E89F}"/>
              </a:ext>
            </a:extLst>
          </p:cNvPr>
          <p:cNvSpPr txBox="1"/>
          <p:nvPr/>
        </p:nvSpPr>
        <p:spPr>
          <a:xfrm>
            <a:off x="4470400" y="9213515"/>
            <a:ext cx="8940800" cy="25039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accent5"/>
                </a:solidFill>
                <a:effectLst/>
                <a:uLnTx/>
                <a:uFillTx/>
                <a:latin typeface="Arial" panose="020B0604020202020204"/>
                <a:ea typeface="+mn-ea"/>
                <a:cs typeface="+mn-cs"/>
              </a:rPr>
              <a:t>© </a:t>
            </a:r>
            <a:fld id="{BD32C665-2EEB-4876-BE00-1ECAA866E37F}" type="datetimeyyyy">
              <a:rPr kumimoji="0" lang="en-US" sz="1000" b="0" i="0" u="none" strike="noStrike" kern="1200" cap="none" spc="0" normalizeH="0" baseline="0" noProof="0" smtClean="0">
                <a:ln>
                  <a:noFill/>
                </a:ln>
                <a:solidFill>
                  <a:schemeClr val="accent5"/>
                </a:solidFill>
                <a:effectLst/>
                <a:uLnTx/>
                <a:uFillTx/>
                <a:latin typeface="Arial" panose="020B0604020202020204"/>
                <a:ea typeface="+mn-ea"/>
                <a:cs typeface="+mn-cs"/>
              </a:rPr>
              <a:t>2023</a:t>
            </a:fld>
            <a:r>
              <a:rPr kumimoji="0" lang="en-US" sz="1000" b="0" i="0" u="none" strike="noStrike" kern="1200" cap="none" spc="0" normalizeH="0" baseline="0" noProof="0">
                <a:ln>
                  <a:noFill/>
                </a:ln>
                <a:solidFill>
                  <a:schemeClr val="accent5"/>
                </a:solidFill>
                <a:effectLst/>
                <a:uLnTx/>
                <a:uFillTx/>
                <a:latin typeface="Arial" panose="020B0604020202020204"/>
                <a:ea typeface="+mn-ea"/>
                <a:cs typeface="+mn-cs"/>
              </a:rPr>
              <a:t> Brown &amp; Brown. All rights reserved.</a:t>
            </a:r>
          </a:p>
        </p:txBody>
      </p:sp>
      <p:pic>
        <p:nvPicPr>
          <p:cNvPr id="13" name="Picture 12" descr="A picture containing music&#10;&#10;Description automatically generated">
            <a:extLst>
              <a:ext uri="{FF2B5EF4-FFF2-40B4-BE49-F238E27FC236}">
                <a16:creationId xmlns:a16="http://schemas.microsoft.com/office/drawing/2014/main" id="{A7E8B70E-5B8C-42A3-8E9C-7192DB44C493}"/>
              </a:ext>
            </a:extLst>
          </p:cNvPr>
          <p:cNvPicPr>
            <a:picLocks noChangeAspect="1"/>
          </p:cNvPicPr>
          <p:nvPr/>
        </p:nvPicPr>
        <p:blipFill rotWithShape="1">
          <a:blip r:embed="rId6" cstate="print">
            <a:alphaModFix amt="50000"/>
            <a:extLst>
              <a:ext uri="{28A0092B-C50C-407E-A947-70E740481C1C}">
                <a14:useLocalDpi xmlns:a14="http://schemas.microsoft.com/office/drawing/2010/main"/>
              </a:ext>
            </a:extLst>
          </a:blip>
          <a:srcRect l="40713" b="6551"/>
          <a:stretch/>
        </p:blipFill>
        <p:spPr>
          <a:xfrm flipH="1">
            <a:off x="0" y="17693"/>
            <a:ext cx="8149678" cy="8208390"/>
          </a:xfrm>
          <a:prstGeom prst="rect">
            <a:avLst/>
          </a:prstGeom>
        </p:spPr>
      </p:pic>
    </p:spTree>
    <p:extLst>
      <p:ext uri="{BB962C8B-B14F-4D97-AF65-F5344CB8AC3E}">
        <p14:creationId xmlns:p14="http://schemas.microsoft.com/office/powerpoint/2010/main" val="12376309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56282E6-6A34-4227-A0A3-8CF055F6104B}"/>
              </a:ext>
            </a:extLst>
          </p:cNvPr>
          <p:cNvSpPr/>
          <p:nvPr/>
        </p:nvSpPr>
        <p:spPr>
          <a:xfrm>
            <a:off x="2" y="0"/>
            <a:ext cx="17881598" cy="10058400"/>
          </a:xfrm>
          <a:prstGeom prst="rect">
            <a:avLst/>
          </a:prstGeom>
          <a:gradFill flip="none" rotWithShape="1">
            <a:gsLst>
              <a:gs pos="0">
                <a:schemeClr val="tx1"/>
              </a:gs>
              <a:gs pos="75000">
                <a:schemeClr val="tx1">
                  <a:lumMod val="5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music&#10;&#10;Description automatically generated">
            <a:extLst>
              <a:ext uri="{FF2B5EF4-FFF2-40B4-BE49-F238E27FC236}">
                <a16:creationId xmlns:a16="http://schemas.microsoft.com/office/drawing/2014/main" id="{D9BBE2F4-2E0E-4140-80E5-4A34AF05FBB2}"/>
              </a:ext>
            </a:extLst>
          </p:cNvPr>
          <p:cNvPicPr>
            <a:picLocks noChangeAspect="1"/>
          </p:cNvPicPr>
          <p:nvPr/>
        </p:nvPicPr>
        <p:blipFill rotWithShape="1">
          <a:blip r:embed="rId4" cstate="print">
            <a:alphaModFix amt="50000"/>
            <a:extLst>
              <a:ext uri="{28A0092B-C50C-407E-A947-70E740481C1C}">
                <a14:useLocalDpi xmlns:a14="http://schemas.microsoft.com/office/drawing/2010/main"/>
              </a:ext>
            </a:extLst>
          </a:blip>
          <a:srcRect l="40713" b="6551"/>
          <a:stretch/>
        </p:blipFill>
        <p:spPr>
          <a:xfrm flipH="1">
            <a:off x="0" y="17693"/>
            <a:ext cx="8149678" cy="8208390"/>
          </a:xfrm>
          <a:prstGeom prst="rect">
            <a:avLst/>
          </a:prstGeom>
        </p:spPr>
      </p:pic>
      <p:grpSp>
        <p:nvGrpSpPr>
          <p:cNvPr id="12" name="Group 11">
            <a:extLst>
              <a:ext uri="{FF2B5EF4-FFF2-40B4-BE49-F238E27FC236}">
                <a16:creationId xmlns:a16="http://schemas.microsoft.com/office/drawing/2014/main" id="{CBEE7CB1-3181-404C-ABCC-7220975D9E06}"/>
              </a:ext>
            </a:extLst>
          </p:cNvPr>
          <p:cNvGrpSpPr/>
          <p:nvPr/>
        </p:nvGrpSpPr>
        <p:grpSpPr>
          <a:xfrm>
            <a:off x="1327261" y="4421469"/>
            <a:ext cx="11209686" cy="1835235"/>
            <a:chOff x="2053403" y="4421469"/>
            <a:chExt cx="11209686" cy="1835235"/>
          </a:xfrm>
        </p:grpSpPr>
        <p:sp>
          <p:nvSpPr>
            <p:cNvPr id="13" name="Rectangle 12">
              <a:extLst>
                <a:ext uri="{FF2B5EF4-FFF2-40B4-BE49-F238E27FC236}">
                  <a16:creationId xmlns:a16="http://schemas.microsoft.com/office/drawing/2014/main" id="{E7365212-568A-4F9E-97C9-A61ED0378658}"/>
                </a:ext>
              </a:extLst>
            </p:cNvPr>
            <p:cNvSpPr/>
            <p:nvPr/>
          </p:nvSpPr>
          <p:spPr>
            <a:xfrm>
              <a:off x="3946952" y="4687044"/>
              <a:ext cx="9316137" cy="1569660"/>
            </a:xfrm>
            <a:prstGeom prst="rect">
              <a:avLst/>
            </a:prstGeom>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ACTIVE Open Enrollment Summary</a:t>
              </a:r>
            </a:p>
          </p:txBody>
        </p:sp>
        <p:sp>
          <p:nvSpPr>
            <p:cNvPr id="15" name="Rectangle: Diagonal Corners Rounded 14">
              <a:extLst>
                <a:ext uri="{FF2B5EF4-FFF2-40B4-BE49-F238E27FC236}">
                  <a16:creationId xmlns:a16="http://schemas.microsoft.com/office/drawing/2014/main" id="{FA2332FB-C5AE-45B5-A620-A81EC479CF4B}"/>
                </a:ext>
              </a:extLst>
            </p:cNvPr>
            <p:cNvSpPr/>
            <p:nvPr/>
          </p:nvSpPr>
          <p:spPr>
            <a:xfrm>
              <a:off x="2053403" y="4421469"/>
              <a:ext cx="1362149" cy="1362149"/>
            </a:xfrm>
            <a:prstGeom prst="round2DiagRect">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latin typeface="Arial" panose="020B0604020202020204" pitchFamily="34" charset="0"/>
                  <a:cs typeface="Arial" panose="020B0604020202020204" pitchFamily="34" charset="0"/>
                </a:rPr>
                <a:t>01</a:t>
              </a:r>
            </a:p>
          </p:txBody>
        </p:sp>
      </p:grpSp>
      <p:pic>
        <p:nvPicPr>
          <p:cNvPr id="4" name="Audio 3">
            <a:hlinkClick r:id="" action="ppaction://media"/>
            <a:extLst>
              <a:ext uri="{FF2B5EF4-FFF2-40B4-BE49-F238E27FC236}">
                <a16:creationId xmlns:a16="http://schemas.microsoft.com/office/drawing/2014/main" id="{73ABC597-ED23-AEE6-73ED-B58AFB08862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445000" t="-445000" r="-445000" b="-445000"/>
          <a:stretch>
            <a:fillRect/>
          </a:stretch>
        </p:blipFill>
        <p:spPr>
          <a:xfrm>
            <a:off x="14743379" y="6920179"/>
            <a:ext cx="3017520" cy="3017520"/>
          </a:xfrm>
          <a:prstGeom prst="ellipse">
            <a:avLst/>
          </a:prstGeom>
        </p:spPr>
      </p:pic>
    </p:spTree>
    <p:extLst>
      <p:ext uri="{BB962C8B-B14F-4D97-AF65-F5344CB8AC3E}">
        <p14:creationId xmlns:p14="http://schemas.microsoft.com/office/powerpoint/2010/main" val="105604937"/>
      </p:ext>
    </p:extLst>
  </p:cSld>
  <p:clrMapOvr>
    <a:masterClrMapping/>
  </p:clrMapOvr>
  <mc:AlternateContent xmlns:mc="http://schemas.openxmlformats.org/markup-compatibility/2006" xmlns:p14="http://schemas.microsoft.com/office/powerpoint/2010/main">
    <mc:Choice Requires="p14">
      <p:transition spd="slow" p14:dur="2000" advTm="4508"/>
    </mc:Choice>
    <mc:Fallback xmlns="">
      <p:transition spd="slow" advTm="4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Image result for important">
            <a:extLst>
              <a:ext uri="{FF2B5EF4-FFF2-40B4-BE49-F238E27FC236}">
                <a16:creationId xmlns:a16="http://schemas.microsoft.com/office/drawing/2014/main" id="{CBD6AE9A-78A6-4A94-BC48-F12F7AA792D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43246" y="294468"/>
            <a:ext cx="3708995" cy="240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FB2FA92-475C-4F13-88B6-AE48AA2A2592}"/>
              </a:ext>
            </a:extLst>
          </p:cNvPr>
          <p:cNvSpPr>
            <a:spLocks noGrp="1"/>
          </p:cNvSpPr>
          <p:nvPr>
            <p:ph type="title"/>
          </p:nvPr>
        </p:nvSpPr>
        <p:spPr/>
        <p:txBody>
          <a:bodyPr/>
          <a:lstStyle/>
          <a:p>
            <a:r>
              <a:rPr lang="en-US"/>
              <a:t>2024 Open Enrollment Summary</a:t>
            </a:r>
          </a:p>
        </p:txBody>
      </p:sp>
      <p:sp>
        <p:nvSpPr>
          <p:cNvPr id="3" name="Content Placeholder 2">
            <a:extLst>
              <a:ext uri="{FF2B5EF4-FFF2-40B4-BE49-F238E27FC236}">
                <a16:creationId xmlns:a16="http://schemas.microsoft.com/office/drawing/2014/main" id="{6C627AC6-A3C7-455F-BDED-F08FB6F3D16B}"/>
              </a:ext>
            </a:extLst>
          </p:cNvPr>
          <p:cNvSpPr>
            <a:spLocks noGrp="1"/>
          </p:cNvSpPr>
          <p:nvPr>
            <p:ph idx="1"/>
          </p:nvPr>
        </p:nvSpPr>
        <p:spPr/>
        <p:txBody>
          <a:bodyPr>
            <a:normAutofit/>
          </a:bodyPr>
          <a:lstStyle/>
          <a:p>
            <a:pPr marL="342900" indent="-342900">
              <a:spcBef>
                <a:spcPts val="600"/>
              </a:spcBef>
              <a:buClr>
                <a:srgbClr val="4472C4">
                  <a:lumMod val="50000"/>
                </a:srgbClr>
              </a:buClr>
              <a:buFont typeface="Wingdings" pitchFamily="2" charset="2"/>
              <a:buChar char="Ø"/>
              <a:defRPr/>
            </a:pPr>
            <a:endParaRPr lang="en-US" sz="4400">
              <a:solidFill>
                <a:srgbClr val="002D55"/>
              </a:solidFill>
              <a:latin typeface="+mj-lt"/>
              <a:cs typeface="Arial" panose="020B0604020202020204" pitchFamily="34" charset="0"/>
            </a:endParaRPr>
          </a:p>
          <a:p>
            <a:pPr>
              <a:spcBef>
                <a:spcPts val="600"/>
              </a:spcBef>
              <a:buFont typeface="Wingdings" panose="05000000000000000000" pitchFamily="2" charset="2"/>
              <a:buChar char="ü"/>
              <a:defRPr/>
            </a:pPr>
            <a:r>
              <a:rPr lang="en-US" sz="3200" b="1">
                <a:solidFill>
                  <a:srgbClr val="002D55"/>
                </a:solidFill>
                <a:effectLst>
                  <a:outerShdw blurRad="38100" dist="38100" dir="2700000" algn="tl">
                    <a:srgbClr val="000000">
                      <a:alpha val="43137"/>
                    </a:srgbClr>
                  </a:outerShdw>
                </a:effectLst>
                <a:latin typeface="+mj-lt"/>
              </a:rPr>
              <a:t>IMPORTANT </a:t>
            </a:r>
            <a:r>
              <a:rPr lang="en-US" sz="3200">
                <a:solidFill>
                  <a:srgbClr val="002D55"/>
                </a:solidFill>
                <a:latin typeface="+mj-lt"/>
              </a:rPr>
              <a:t>2024 is an ACTIVE Open Enrollment, meaning all benefit eligible employees are required to elect, renew, adjust or actively decline benefit elections</a:t>
            </a:r>
          </a:p>
          <a:p>
            <a:pPr marL="0" indent="0">
              <a:buNone/>
            </a:pPr>
            <a:endParaRPr lang="en-US" sz="3200">
              <a:solidFill>
                <a:srgbClr val="002D55"/>
              </a:solidFill>
              <a:latin typeface="+mj-lt"/>
            </a:endParaRPr>
          </a:p>
          <a:p>
            <a:pPr>
              <a:buFont typeface="Wingdings" panose="05000000000000000000" pitchFamily="2" charset="2"/>
              <a:buChar char="ü"/>
            </a:pPr>
            <a:r>
              <a:rPr lang="en-US" sz="3200">
                <a:solidFill>
                  <a:srgbClr val="002D55"/>
                </a:solidFill>
                <a:latin typeface="+mj-lt"/>
              </a:rPr>
              <a:t>Open Enrollment will be </a:t>
            </a:r>
            <a:r>
              <a:rPr lang="en-US" sz="3200" b="1">
                <a:solidFill>
                  <a:srgbClr val="002D55"/>
                </a:solidFill>
                <a:latin typeface="+mj-lt"/>
              </a:rPr>
              <a:t>November 12</a:t>
            </a:r>
            <a:r>
              <a:rPr lang="en-US" sz="3200" b="1" baseline="30000">
                <a:solidFill>
                  <a:srgbClr val="002D55"/>
                </a:solidFill>
                <a:latin typeface="+mj-lt"/>
              </a:rPr>
              <a:t>th</a:t>
            </a:r>
            <a:r>
              <a:rPr lang="en-US" sz="3200" b="1">
                <a:solidFill>
                  <a:srgbClr val="002D55"/>
                </a:solidFill>
                <a:latin typeface="+mj-lt"/>
              </a:rPr>
              <a:t> through November 25</a:t>
            </a:r>
            <a:r>
              <a:rPr lang="en-US" sz="3200" b="1" baseline="30000">
                <a:solidFill>
                  <a:srgbClr val="002D55"/>
                </a:solidFill>
                <a:latin typeface="+mj-lt"/>
              </a:rPr>
              <a:t>th</a:t>
            </a:r>
            <a:r>
              <a:rPr lang="en-US" sz="3200" b="1">
                <a:solidFill>
                  <a:srgbClr val="002D55"/>
                </a:solidFill>
                <a:latin typeface="+mj-lt"/>
              </a:rPr>
              <a:t> </a:t>
            </a:r>
          </a:p>
          <a:p>
            <a:pPr lvl="2">
              <a:buFont typeface="Wingdings" panose="05000000000000000000" pitchFamily="2" charset="2"/>
              <a:buChar char="ü"/>
            </a:pPr>
            <a:r>
              <a:rPr lang="en-US" sz="2026">
                <a:solidFill>
                  <a:srgbClr val="002D55"/>
                </a:solidFill>
                <a:latin typeface="+mj-lt"/>
              </a:rPr>
              <a:t>- </a:t>
            </a:r>
            <a:r>
              <a:rPr lang="en-US" sz="3200">
                <a:solidFill>
                  <a:srgbClr val="002D55"/>
                </a:solidFill>
                <a:latin typeface="+mj-lt"/>
              </a:rPr>
              <a:t>Be sure to log into Kronos and complete it.</a:t>
            </a:r>
          </a:p>
          <a:p>
            <a:pPr marL="0" indent="0">
              <a:buNone/>
            </a:pPr>
            <a:endParaRPr lang="en-US" sz="3200">
              <a:solidFill>
                <a:srgbClr val="002D55"/>
              </a:solidFill>
              <a:latin typeface="+mj-lt"/>
            </a:endParaRPr>
          </a:p>
          <a:p>
            <a:pPr>
              <a:buFont typeface="Wingdings" panose="05000000000000000000" pitchFamily="2" charset="2"/>
              <a:buChar char="ü"/>
            </a:pPr>
            <a:r>
              <a:rPr lang="en-US" sz="3200">
                <a:solidFill>
                  <a:srgbClr val="002D55"/>
                </a:solidFill>
                <a:latin typeface="+mj-lt"/>
                <a:cs typeface="Arial" panose="020B0604020202020204" pitchFamily="34" charset="0"/>
              </a:rPr>
              <a:t>All open enrollment documents are housed in Kronos. </a:t>
            </a:r>
            <a:r>
              <a:rPr lang="en-US" altLang="en-US" sz="3200">
                <a:solidFill>
                  <a:srgbClr val="002D55"/>
                </a:solidFill>
                <a:latin typeface="+mj-lt"/>
              </a:rPr>
              <a:t>If you need assistance logging into your Kronos account, please reference the Kronos “How To” Instructions on the </a:t>
            </a:r>
            <a:r>
              <a:rPr lang="en-US" altLang="en-US" sz="3200">
                <a:solidFill>
                  <a:srgbClr val="FF0000"/>
                </a:solidFill>
                <a:latin typeface="+mj-lt"/>
                <a:hlinkClick r:id="rId5">
                  <a:extLst>
                    <a:ext uri="{A12FA001-AC4F-418D-AE19-62706E023703}">
                      <ahyp:hlinkClr xmlns:ahyp="http://schemas.microsoft.com/office/drawing/2018/hyperlinkcolor" val="tx"/>
                    </a:ext>
                  </a:extLst>
                </a:hlinkClick>
              </a:rPr>
              <a:t>www.</a:t>
            </a:r>
            <a:r>
              <a:rPr lang="en-US" altLang="en-US" sz="3200" u="sng">
                <a:solidFill>
                  <a:srgbClr val="FF0000"/>
                </a:solidFill>
                <a:latin typeface="+mj-lt"/>
                <a:hlinkClick r:id="rId5">
                  <a:extLst>
                    <a:ext uri="{A12FA001-AC4F-418D-AE19-62706E023703}">
                      <ahyp:hlinkClr xmlns:ahyp="http://schemas.microsoft.com/office/drawing/2018/hyperlinkcolor" val="tx"/>
                    </a:ext>
                  </a:extLst>
                </a:hlinkClick>
              </a:rPr>
              <a:t>Heritage1886.org/benefits</a:t>
            </a:r>
            <a:r>
              <a:rPr lang="en-US" altLang="en-US" sz="3200" u="sng">
                <a:solidFill>
                  <a:srgbClr val="FF0000"/>
                </a:solidFill>
                <a:latin typeface="+mj-lt"/>
              </a:rPr>
              <a:t>  </a:t>
            </a:r>
            <a:r>
              <a:rPr lang="en-US" sz="3200">
                <a:solidFill>
                  <a:srgbClr val="FF0000"/>
                </a:solidFill>
                <a:latin typeface="+mj-lt"/>
                <a:cs typeface="Arial" panose="020B0604020202020204" pitchFamily="34" charset="0"/>
              </a:rPr>
              <a:t> </a:t>
            </a:r>
          </a:p>
          <a:p>
            <a:pPr>
              <a:buFont typeface="Wingdings" panose="05000000000000000000" pitchFamily="2" charset="2"/>
              <a:buChar char="ü"/>
            </a:pPr>
            <a:endParaRPr lang="en-US" sz="3200">
              <a:solidFill>
                <a:srgbClr val="002D55"/>
              </a:solidFill>
              <a:latin typeface="+mj-lt"/>
            </a:endParaRPr>
          </a:p>
        </p:txBody>
      </p:sp>
      <p:sp>
        <p:nvSpPr>
          <p:cNvPr id="4" name="Slide Number Placeholder 3">
            <a:extLst>
              <a:ext uri="{FF2B5EF4-FFF2-40B4-BE49-F238E27FC236}">
                <a16:creationId xmlns:a16="http://schemas.microsoft.com/office/drawing/2014/main" id="{F450991B-9A9F-47D5-AF6F-142B7E37DD0B}"/>
              </a:ext>
            </a:extLst>
          </p:cNvPr>
          <p:cNvSpPr>
            <a:spLocks noGrp="1"/>
          </p:cNvSpPr>
          <p:nvPr>
            <p:ph type="sldNum" sz="quarter" idx="12"/>
          </p:nvPr>
        </p:nvSpPr>
        <p:spPr/>
        <p:txBody>
          <a:bodyPr/>
          <a:lstStyle/>
          <a:p>
            <a:r>
              <a:rPr lang="en-US"/>
              <a:t> BROWN &amp; BROWN  |  </a:t>
            </a:r>
            <a:fld id="{0BDBB283-31B7-430F-95E5-02359FF226F2}" type="slidenum">
              <a:rPr lang="en-US" smtClean="0"/>
              <a:pPr/>
              <a:t>4</a:t>
            </a:fld>
            <a:endParaRPr lang="en-US"/>
          </a:p>
        </p:txBody>
      </p:sp>
      <p:pic>
        <p:nvPicPr>
          <p:cNvPr id="8" name="Audio 7">
            <a:hlinkClick r:id="" action="ppaction://media"/>
            <a:extLst>
              <a:ext uri="{FF2B5EF4-FFF2-40B4-BE49-F238E27FC236}">
                <a16:creationId xmlns:a16="http://schemas.microsoft.com/office/drawing/2014/main" id="{E8597E2F-9706-0324-144F-AB56E2F90E6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445000" t="-445000" r="-445000" b="-445000"/>
          <a:stretch>
            <a:fillRect/>
          </a:stretch>
        </p:blipFill>
        <p:spPr>
          <a:xfrm>
            <a:off x="14743379" y="6920179"/>
            <a:ext cx="3017520" cy="3017520"/>
          </a:xfrm>
          <a:prstGeom prst="ellipse">
            <a:avLst/>
          </a:prstGeom>
        </p:spPr>
      </p:pic>
    </p:spTree>
    <p:extLst>
      <p:ext uri="{BB962C8B-B14F-4D97-AF65-F5344CB8AC3E}">
        <p14:creationId xmlns:p14="http://schemas.microsoft.com/office/powerpoint/2010/main" val="1676906552"/>
      </p:ext>
    </p:extLst>
  </p:cSld>
  <p:clrMapOvr>
    <a:masterClrMapping/>
  </p:clrMapOvr>
  <mc:AlternateContent xmlns:mc="http://schemas.openxmlformats.org/markup-compatibility/2006" xmlns:p14="http://schemas.microsoft.com/office/powerpoint/2010/main">
    <mc:Choice Requires="p14">
      <p:transition spd="slow" p14:dur="2000" advTm="43663"/>
    </mc:Choice>
    <mc:Fallback xmlns="">
      <p:transition spd="slow" advTm="43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2FA92-475C-4F13-88B6-AE48AA2A2592}"/>
              </a:ext>
            </a:extLst>
          </p:cNvPr>
          <p:cNvSpPr>
            <a:spLocks noGrp="1"/>
          </p:cNvSpPr>
          <p:nvPr>
            <p:ph type="title"/>
          </p:nvPr>
        </p:nvSpPr>
        <p:spPr/>
        <p:txBody>
          <a:bodyPr/>
          <a:lstStyle/>
          <a:p>
            <a:r>
              <a:rPr lang="en-US"/>
              <a:t>2024 Open Enrollment Summary</a:t>
            </a:r>
          </a:p>
        </p:txBody>
      </p:sp>
      <p:sp>
        <p:nvSpPr>
          <p:cNvPr id="3" name="Content Placeholder 2">
            <a:extLst>
              <a:ext uri="{FF2B5EF4-FFF2-40B4-BE49-F238E27FC236}">
                <a16:creationId xmlns:a16="http://schemas.microsoft.com/office/drawing/2014/main" id="{6C627AC6-A3C7-455F-BDED-F08FB6F3D16B}"/>
              </a:ext>
            </a:extLst>
          </p:cNvPr>
          <p:cNvSpPr>
            <a:spLocks noGrp="1"/>
          </p:cNvSpPr>
          <p:nvPr>
            <p:ph idx="1"/>
          </p:nvPr>
        </p:nvSpPr>
        <p:spPr/>
        <p:txBody>
          <a:bodyPr>
            <a:normAutofit lnSpcReduction="10000"/>
          </a:bodyPr>
          <a:lstStyle/>
          <a:p>
            <a:pPr>
              <a:buClr>
                <a:srgbClr val="C00000"/>
              </a:buClr>
              <a:buFont typeface="Wingdings" panose="05000000000000000000" pitchFamily="2" charset="2"/>
              <a:buChar char="Ø"/>
            </a:pPr>
            <a:r>
              <a:rPr lang="en-US" sz="3200">
                <a:solidFill>
                  <a:srgbClr val="002060"/>
                </a:solidFill>
              </a:rPr>
              <a:t>Heritage was able to hold Medical rates for the last few years, for 2024 there will be a slight increase to employee contributions</a:t>
            </a:r>
          </a:p>
          <a:p>
            <a:pPr>
              <a:buClr>
                <a:srgbClr val="C00000"/>
              </a:buClr>
              <a:buFont typeface="Wingdings" panose="05000000000000000000" pitchFamily="2" charset="2"/>
              <a:buChar char="Ø"/>
            </a:pPr>
            <a:endParaRPr lang="en-US" sz="3200">
              <a:solidFill>
                <a:srgbClr val="002060"/>
              </a:solidFill>
            </a:endParaRPr>
          </a:p>
          <a:p>
            <a:pPr>
              <a:buClr>
                <a:srgbClr val="C00000"/>
              </a:buClr>
              <a:buFont typeface="Wingdings" panose="05000000000000000000" pitchFamily="2" charset="2"/>
              <a:buChar char="Ø"/>
            </a:pPr>
            <a:r>
              <a:rPr lang="en-US" sz="3200">
                <a:solidFill>
                  <a:srgbClr val="002060"/>
                </a:solidFill>
              </a:rPr>
              <a:t>Heritage will continue to offer 3 Medical Plans in 2024 with no plan design changes:</a:t>
            </a:r>
          </a:p>
          <a:p>
            <a:pPr lvl="1">
              <a:buClr>
                <a:srgbClr val="002060"/>
              </a:buClr>
              <a:buFont typeface="Courier New" panose="02070309020205020404" pitchFamily="49" charset="0"/>
              <a:buChar char="o"/>
            </a:pPr>
            <a:r>
              <a:rPr lang="en-US" sz="3200">
                <a:solidFill>
                  <a:srgbClr val="002060"/>
                </a:solidFill>
              </a:rPr>
              <a:t>Hybrid 1000 </a:t>
            </a:r>
          </a:p>
          <a:p>
            <a:pPr lvl="1">
              <a:buClr>
                <a:srgbClr val="002060"/>
              </a:buClr>
              <a:buFont typeface="Courier New" panose="02070309020205020404" pitchFamily="49" charset="0"/>
              <a:buChar char="o"/>
            </a:pPr>
            <a:r>
              <a:rPr lang="en-US" sz="3200">
                <a:solidFill>
                  <a:srgbClr val="002060"/>
                </a:solidFill>
              </a:rPr>
              <a:t>Hybrid 2000</a:t>
            </a:r>
          </a:p>
          <a:p>
            <a:pPr lvl="1">
              <a:buClr>
                <a:srgbClr val="002060"/>
              </a:buClr>
              <a:buFont typeface="Courier New" panose="02070309020205020404" pitchFamily="49" charset="0"/>
              <a:buChar char="o"/>
            </a:pPr>
            <a:r>
              <a:rPr lang="en-US" sz="3200">
                <a:solidFill>
                  <a:srgbClr val="002060"/>
                </a:solidFill>
              </a:rPr>
              <a:t>High Deductible 4000</a:t>
            </a:r>
          </a:p>
          <a:p>
            <a:pPr>
              <a:buClr>
                <a:srgbClr val="C00000"/>
              </a:buClr>
              <a:buFont typeface="Wingdings" panose="05000000000000000000" pitchFamily="2" charset="2"/>
              <a:buChar char="Ø"/>
            </a:pPr>
            <a:endParaRPr lang="en-US" sz="3200">
              <a:solidFill>
                <a:srgbClr val="002060"/>
              </a:solidFill>
            </a:endParaRPr>
          </a:p>
          <a:p>
            <a:pPr marL="457200" indent="-334963">
              <a:buClr>
                <a:srgbClr val="C00000"/>
              </a:buClr>
              <a:buFont typeface="Wingdings" panose="05000000000000000000" pitchFamily="2" charset="2"/>
              <a:buChar char="Ø"/>
              <a:tabLst>
                <a:tab pos="574675" algn="l"/>
              </a:tabLst>
            </a:pPr>
            <a:r>
              <a:rPr lang="en-US" sz="3200">
                <a:solidFill>
                  <a:srgbClr val="002060"/>
                </a:solidFill>
              </a:rPr>
              <a:t>Heritage is moving to Guardian for our dental and ancillary benefits. With this change there will be an </a:t>
            </a:r>
            <a:r>
              <a:rPr lang="en-US" sz="3200" i="1" u="sng">
                <a:solidFill>
                  <a:srgbClr val="002060"/>
                </a:solidFill>
              </a:rPr>
              <a:t>improvement</a:t>
            </a:r>
            <a:r>
              <a:rPr lang="en-US" sz="3200">
                <a:solidFill>
                  <a:srgbClr val="002060"/>
                </a:solidFill>
              </a:rPr>
              <a:t> in our dental provider network. There will also be </a:t>
            </a:r>
            <a:r>
              <a:rPr lang="en-US" sz="3200" i="1" u="sng">
                <a:solidFill>
                  <a:srgbClr val="002060"/>
                </a:solidFill>
              </a:rPr>
              <a:t>two dental options</a:t>
            </a:r>
            <a:r>
              <a:rPr lang="en-US" sz="3200">
                <a:solidFill>
                  <a:srgbClr val="002060"/>
                </a:solidFill>
              </a:rPr>
              <a:t>!</a:t>
            </a:r>
          </a:p>
          <a:p>
            <a:pPr marL="0" indent="0">
              <a:buClr>
                <a:srgbClr val="C00000"/>
              </a:buClr>
              <a:buNone/>
            </a:pPr>
            <a:endParaRPr lang="en-US" sz="3200">
              <a:solidFill>
                <a:srgbClr val="002060"/>
              </a:solidFill>
            </a:endParaRPr>
          </a:p>
          <a:p>
            <a:pPr>
              <a:spcBef>
                <a:spcPts val="0"/>
              </a:spcBef>
              <a:buFont typeface="Wingdings" panose="05000000000000000000" pitchFamily="2" charset="2"/>
              <a:buChar char="Ø"/>
            </a:pPr>
            <a:r>
              <a:rPr lang="en-US" sz="3200">
                <a:solidFill>
                  <a:srgbClr val="002060"/>
                </a:solidFill>
              </a:rPr>
              <a:t>The Heritage Village 401k Retirement Plan has an auto increase of 1% the first payroll in 2024 for any eligible employee that is below 6%.</a:t>
            </a:r>
          </a:p>
          <a:p>
            <a:pPr>
              <a:buClr>
                <a:srgbClr val="C00000"/>
              </a:buClr>
              <a:buFont typeface="Wingdings" panose="05000000000000000000" pitchFamily="2" charset="2"/>
              <a:buChar char="Ø"/>
            </a:pPr>
            <a:endParaRPr lang="en-US" sz="3200">
              <a:solidFill>
                <a:srgbClr val="002060"/>
              </a:solidFill>
            </a:endParaRPr>
          </a:p>
        </p:txBody>
      </p:sp>
      <p:sp>
        <p:nvSpPr>
          <p:cNvPr id="4" name="Slide Number Placeholder 3">
            <a:extLst>
              <a:ext uri="{FF2B5EF4-FFF2-40B4-BE49-F238E27FC236}">
                <a16:creationId xmlns:a16="http://schemas.microsoft.com/office/drawing/2014/main" id="{F450991B-9A9F-47D5-AF6F-142B7E37DD0B}"/>
              </a:ext>
            </a:extLst>
          </p:cNvPr>
          <p:cNvSpPr>
            <a:spLocks noGrp="1"/>
          </p:cNvSpPr>
          <p:nvPr>
            <p:ph type="sldNum" sz="quarter" idx="12"/>
          </p:nvPr>
        </p:nvSpPr>
        <p:spPr/>
        <p:txBody>
          <a:bodyPr/>
          <a:lstStyle/>
          <a:p>
            <a:r>
              <a:rPr lang="en-US"/>
              <a:t> BROWN &amp; BROWN  |  </a:t>
            </a:r>
            <a:fld id="{0BDBB283-31B7-430F-95E5-02359FF226F2}" type="slidenum">
              <a:rPr lang="en-US" smtClean="0"/>
              <a:pPr/>
              <a:t>5</a:t>
            </a:fld>
            <a:endParaRPr lang="en-US"/>
          </a:p>
        </p:txBody>
      </p:sp>
      <p:pic>
        <p:nvPicPr>
          <p:cNvPr id="2050" name="Picture 2" descr="Community Lives Consortium: New layout and some new courses!">
            <a:extLst>
              <a:ext uri="{FF2B5EF4-FFF2-40B4-BE49-F238E27FC236}">
                <a16:creationId xmlns:a16="http://schemas.microsoft.com/office/drawing/2014/main" id="{D84E66FB-E8AD-E0FE-CD78-AB4F009755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01945" y="4800600"/>
            <a:ext cx="1960713" cy="1040267"/>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6498CCF2-1EDA-6E42-89AB-95B51617CC4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445000" t="-445000" r="-445000" b="-445000"/>
          <a:stretch>
            <a:fillRect/>
          </a:stretch>
        </p:blipFill>
        <p:spPr>
          <a:xfrm>
            <a:off x="14743379" y="6920179"/>
            <a:ext cx="3017520" cy="3017520"/>
          </a:xfrm>
          <a:prstGeom prst="ellipse">
            <a:avLst/>
          </a:prstGeom>
        </p:spPr>
      </p:pic>
    </p:spTree>
    <p:extLst>
      <p:ext uri="{BB962C8B-B14F-4D97-AF65-F5344CB8AC3E}">
        <p14:creationId xmlns:p14="http://schemas.microsoft.com/office/powerpoint/2010/main" val="2753895729"/>
      </p:ext>
    </p:extLst>
  </p:cSld>
  <p:clrMapOvr>
    <a:masterClrMapping/>
  </p:clrMapOvr>
  <mc:AlternateContent xmlns:mc="http://schemas.openxmlformats.org/markup-compatibility/2006" xmlns:p14="http://schemas.microsoft.com/office/powerpoint/2010/main">
    <mc:Choice Requires="p14">
      <p:transition spd="slow" p14:dur="2000" advTm="52159"/>
    </mc:Choice>
    <mc:Fallback xmlns="">
      <p:transition spd="slow" advTm="52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56282E6-6A34-4227-A0A3-8CF055F6104B}"/>
              </a:ext>
            </a:extLst>
          </p:cNvPr>
          <p:cNvSpPr/>
          <p:nvPr/>
        </p:nvSpPr>
        <p:spPr>
          <a:xfrm>
            <a:off x="2" y="0"/>
            <a:ext cx="17881598" cy="10058400"/>
          </a:xfrm>
          <a:prstGeom prst="rect">
            <a:avLst/>
          </a:prstGeom>
          <a:gradFill flip="none" rotWithShape="1">
            <a:gsLst>
              <a:gs pos="0">
                <a:schemeClr val="tx1"/>
              </a:gs>
              <a:gs pos="75000">
                <a:schemeClr val="tx1">
                  <a:lumMod val="5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music&#10;&#10;Description automatically generated">
            <a:extLst>
              <a:ext uri="{FF2B5EF4-FFF2-40B4-BE49-F238E27FC236}">
                <a16:creationId xmlns:a16="http://schemas.microsoft.com/office/drawing/2014/main" id="{D9BBE2F4-2E0E-4140-80E5-4A34AF05FBB2}"/>
              </a:ext>
            </a:extLst>
          </p:cNvPr>
          <p:cNvPicPr>
            <a:picLocks noChangeAspect="1"/>
          </p:cNvPicPr>
          <p:nvPr/>
        </p:nvPicPr>
        <p:blipFill rotWithShape="1">
          <a:blip r:embed="rId4" cstate="print">
            <a:alphaModFix amt="50000"/>
            <a:extLst>
              <a:ext uri="{28A0092B-C50C-407E-A947-70E740481C1C}">
                <a14:useLocalDpi xmlns:a14="http://schemas.microsoft.com/office/drawing/2010/main"/>
              </a:ext>
            </a:extLst>
          </a:blip>
          <a:srcRect l="40713" b="6551"/>
          <a:stretch/>
        </p:blipFill>
        <p:spPr>
          <a:xfrm flipH="1">
            <a:off x="0" y="17693"/>
            <a:ext cx="8149678" cy="8208390"/>
          </a:xfrm>
          <a:prstGeom prst="rect">
            <a:avLst/>
          </a:prstGeom>
        </p:spPr>
      </p:pic>
      <p:grpSp>
        <p:nvGrpSpPr>
          <p:cNvPr id="12" name="Group 11">
            <a:extLst>
              <a:ext uri="{FF2B5EF4-FFF2-40B4-BE49-F238E27FC236}">
                <a16:creationId xmlns:a16="http://schemas.microsoft.com/office/drawing/2014/main" id="{CBEE7CB1-3181-404C-ABCC-7220975D9E06}"/>
              </a:ext>
            </a:extLst>
          </p:cNvPr>
          <p:cNvGrpSpPr/>
          <p:nvPr/>
        </p:nvGrpSpPr>
        <p:grpSpPr>
          <a:xfrm>
            <a:off x="1327261" y="4421469"/>
            <a:ext cx="14775478" cy="1362149"/>
            <a:chOff x="2053403" y="4421469"/>
            <a:chExt cx="11225184" cy="1362149"/>
          </a:xfrm>
        </p:grpSpPr>
        <p:sp>
          <p:nvSpPr>
            <p:cNvPr id="13" name="Rectangle 12">
              <a:extLst>
                <a:ext uri="{FF2B5EF4-FFF2-40B4-BE49-F238E27FC236}">
                  <a16:creationId xmlns:a16="http://schemas.microsoft.com/office/drawing/2014/main" id="{E7365212-568A-4F9E-97C9-A61ED0378658}"/>
                </a:ext>
              </a:extLst>
            </p:cNvPr>
            <p:cNvSpPr/>
            <p:nvPr/>
          </p:nvSpPr>
          <p:spPr>
            <a:xfrm>
              <a:off x="3962450" y="4687044"/>
              <a:ext cx="9316137" cy="830997"/>
            </a:xfrm>
            <a:prstGeom prst="rect">
              <a:avLst/>
            </a:prstGeom>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2024 Medical, Dental and Vision Plans</a:t>
              </a:r>
            </a:p>
          </p:txBody>
        </p:sp>
        <p:sp>
          <p:nvSpPr>
            <p:cNvPr id="15" name="Rectangle: Diagonal Corners Rounded 14">
              <a:extLst>
                <a:ext uri="{FF2B5EF4-FFF2-40B4-BE49-F238E27FC236}">
                  <a16:creationId xmlns:a16="http://schemas.microsoft.com/office/drawing/2014/main" id="{FA2332FB-C5AE-45B5-A620-A81EC479CF4B}"/>
                </a:ext>
              </a:extLst>
            </p:cNvPr>
            <p:cNvSpPr/>
            <p:nvPr/>
          </p:nvSpPr>
          <p:spPr>
            <a:xfrm>
              <a:off x="2053403" y="4421469"/>
              <a:ext cx="1169907" cy="1362149"/>
            </a:xfrm>
            <a:prstGeom prst="round2DiagRect">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latin typeface="Arial" panose="020B0604020202020204" pitchFamily="34" charset="0"/>
                  <a:cs typeface="Arial" panose="020B0604020202020204" pitchFamily="34" charset="0"/>
                </a:rPr>
                <a:t>02</a:t>
              </a:r>
            </a:p>
          </p:txBody>
        </p:sp>
      </p:grpSp>
      <p:pic>
        <p:nvPicPr>
          <p:cNvPr id="4" name="Audio 3">
            <a:hlinkClick r:id="" action="ppaction://media"/>
            <a:extLst>
              <a:ext uri="{FF2B5EF4-FFF2-40B4-BE49-F238E27FC236}">
                <a16:creationId xmlns:a16="http://schemas.microsoft.com/office/drawing/2014/main" id="{A6748E9D-05D0-2C29-C16A-07077054061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445000" t="-445000" r="-445000" b="-445000"/>
          <a:stretch>
            <a:fillRect/>
          </a:stretch>
        </p:blipFill>
        <p:spPr>
          <a:xfrm>
            <a:off x="14743379" y="6920179"/>
            <a:ext cx="3017520" cy="3017520"/>
          </a:xfrm>
          <a:prstGeom prst="ellipse">
            <a:avLst/>
          </a:prstGeom>
        </p:spPr>
      </p:pic>
    </p:spTree>
    <p:extLst>
      <p:ext uri="{BB962C8B-B14F-4D97-AF65-F5344CB8AC3E}">
        <p14:creationId xmlns:p14="http://schemas.microsoft.com/office/powerpoint/2010/main" val="861954778"/>
      </p:ext>
    </p:extLst>
  </p:cSld>
  <p:clrMapOvr>
    <a:masterClrMapping/>
  </p:clrMapOvr>
  <mc:AlternateContent xmlns:mc="http://schemas.openxmlformats.org/markup-compatibility/2006" xmlns:p14="http://schemas.microsoft.com/office/powerpoint/2010/main">
    <mc:Choice Requires="p14">
      <p:transition spd="slow" p14:dur="2000" advTm="5922"/>
    </mc:Choice>
    <mc:Fallback xmlns="">
      <p:transition spd="slow" advTm="5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2FA92-475C-4F13-88B6-AE48AA2A2592}"/>
              </a:ext>
            </a:extLst>
          </p:cNvPr>
          <p:cNvSpPr>
            <a:spLocks noGrp="1"/>
          </p:cNvSpPr>
          <p:nvPr>
            <p:ph type="title"/>
          </p:nvPr>
        </p:nvSpPr>
        <p:spPr/>
        <p:txBody>
          <a:bodyPr/>
          <a:lstStyle/>
          <a:p>
            <a:r>
              <a:rPr lang="en-US"/>
              <a:t>2024 Healthcare Plan Designs</a:t>
            </a:r>
          </a:p>
        </p:txBody>
      </p:sp>
      <p:sp>
        <p:nvSpPr>
          <p:cNvPr id="4" name="Slide Number Placeholder 3">
            <a:extLst>
              <a:ext uri="{FF2B5EF4-FFF2-40B4-BE49-F238E27FC236}">
                <a16:creationId xmlns:a16="http://schemas.microsoft.com/office/drawing/2014/main" id="{F450991B-9A9F-47D5-AF6F-142B7E37DD0B}"/>
              </a:ext>
            </a:extLst>
          </p:cNvPr>
          <p:cNvSpPr>
            <a:spLocks noGrp="1"/>
          </p:cNvSpPr>
          <p:nvPr>
            <p:ph type="sldNum" sz="quarter" idx="12"/>
          </p:nvPr>
        </p:nvSpPr>
        <p:spPr/>
        <p:txBody>
          <a:bodyPr/>
          <a:lstStyle/>
          <a:p>
            <a:r>
              <a:rPr lang="en-US"/>
              <a:t> BROWN &amp; BROWN  |  </a:t>
            </a:r>
            <a:fld id="{0BDBB283-31B7-430F-95E5-02359FF226F2}" type="slidenum">
              <a:rPr lang="en-US" smtClean="0"/>
              <a:pPr/>
              <a:t>7</a:t>
            </a:fld>
            <a:endParaRPr lang="en-US"/>
          </a:p>
        </p:txBody>
      </p:sp>
      <p:pic>
        <p:nvPicPr>
          <p:cNvPr id="5" name="Picture 4">
            <a:extLst>
              <a:ext uri="{FF2B5EF4-FFF2-40B4-BE49-F238E27FC236}">
                <a16:creationId xmlns:a16="http://schemas.microsoft.com/office/drawing/2014/main" id="{1F816154-ECC1-4D58-B153-28EE8211715F}"/>
              </a:ext>
            </a:extLst>
          </p:cNvPr>
          <p:cNvPicPr>
            <a:picLocks noChangeAspect="1"/>
          </p:cNvPicPr>
          <p:nvPr/>
        </p:nvPicPr>
        <p:blipFill>
          <a:blip r:embed="rId4"/>
          <a:stretch>
            <a:fillRect/>
          </a:stretch>
        </p:blipFill>
        <p:spPr>
          <a:xfrm>
            <a:off x="1100380" y="8810279"/>
            <a:ext cx="16149234" cy="422834"/>
          </a:xfrm>
          <a:prstGeom prst="rect">
            <a:avLst/>
          </a:prstGeom>
        </p:spPr>
      </p:pic>
      <p:graphicFrame>
        <p:nvGraphicFramePr>
          <p:cNvPr id="6" name="Table 5">
            <a:extLst>
              <a:ext uri="{FF2B5EF4-FFF2-40B4-BE49-F238E27FC236}">
                <a16:creationId xmlns:a16="http://schemas.microsoft.com/office/drawing/2014/main" id="{33ACEE2F-3E29-44E2-9B49-3AC3A85DC252}"/>
              </a:ext>
            </a:extLst>
          </p:cNvPr>
          <p:cNvGraphicFramePr>
            <a:graphicFrameLocks noGrp="1"/>
          </p:cNvGraphicFramePr>
          <p:nvPr>
            <p:extLst>
              <p:ext uri="{D42A27DB-BD31-4B8C-83A1-F6EECF244321}">
                <p14:modId xmlns:p14="http://schemas.microsoft.com/office/powerpoint/2010/main" val="452931801"/>
              </p:ext>
            </p:extLst>
          </p:nvPr>
        </p:nvGraphicFramePr>
        <p:xfrm>
          <a:off x="718823" y="1677919"/>
          <a:ext cx="15933418" cy="7131107"/>
        </p:xfrm>
        <a:graphic>
          <a:graphicData uri="http://schemas.openxmlformats.org/drawingml/2006/table">
            <a:tbl>
              <a:tblPr/>
              <a:tblGrid>
                <a:gridCol w="2719912">
                  <a:extLst>
                    <a:ext uri="{9D8B030D-6E8A-4147-A177-3AD203B41FA5}">
                      <a16:colId xmlns:a16="http://schemas.microsoft.com/office/drawing/2014/main" val="3539133314"/>
                    </a:ext>
                  </a:extLst>
                </a:gridCol>
                <a:gridCol w="4404502">
                  <a:extLst>
                    <a:ext uri="{9D8B030D-6E8A-4147-A177-3AD203B41FA5}">
                      <a16:colId xmlns:a16="http://schemas.microsoft.com/office/drawing/2014/main" val="2777812013"/>
                    </a:ext>
                  </a:extLst>
                </a:gridCol>
                <a:gridCol w="4404502">
                  <a:extLst>
                    <a:ext uri="{9D8B030D-6E8A-4147-A177-3AD203B41FA5}">
                      <a16:colId xmlns:a16="http://schemas.microsoft.com/office/drawing/2014/main" val="3614858385"/>
                    </a:ext>
                  </a:extLst>
                </a:gridCol>
                <a:gridCol w="4404502">
                  <a:extLst>
                    <a:ext uri="{9D8B030D-6E8A-4147-A177-3AD203B41FA5}">
                      <a16:colId xmlns:a16="http://schemas.microsoft.com/office/drawing/2014/main" val="423897369"/>
                    </a:ext>
                  </a:extLst>
                </a:gridCol>
              </a:tblGrid>
              <a:tr h="486804">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l" rtl="0" fontAlgn="ctr"/>
                      <a:r>
                        <a:rPr lang="en-US" sz="1800" b="1" i="0" u="none" strike="noStrike">
                          <a:solidFill>
                            <a:srgbClr val="000000"/>
                          </a:solidFill>
                          <a:effectLst/>
                          <a:latin typeface="+mn-lt"/>
                        </a:rPr>
                        <a:t>Benefits</a:t>
                      </a:r>
                    </a:p>
                  </a:txBody>
                  <a:tcPr marL="7999" marR="7999" marT="799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1" i="0" u="none" strike="noStrike">
                          <a:solidFill>
                            <a:srgbClr val="FFFFFF"/>
                          </a:solidFill>
                          <a:effectLst/>
                          <a:latin typeface="+mn-lt"/>
                        </a:rPr>
                        <a:t>Hybrid 1000</a:t>
                      </a:r>
                    </a:p>
                  </a:txBody>
                  <a:tcPr marL="7999" marR="7999" marT="7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1" i="0" u="none" strike="noStrike">
                          <a:solidFill>
                            <a:srgbClr val="FFFFFF"/>
                          </a:solidFill>
                          <a:effectLst/>
                          <a:latin typeface="+mn-lt"/>
                        </a:rPr>
                        <a:t>Hybrid 2000</a:t>
                      </a:r>
                    </a:p>
                  </a:txBody>
                  <a:tcPr marL="7999" marR="7999" marT="7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1" i="0" u="none" strike="noStrike">
                          <a:solidFill>
                            <a:srgbClr val="FFFFFF"/>
                          </a:solidFill>
                          <a:effectLst/>
                          <a:latin typeface="+mn-lt"/>
                        </a:rPr>
                        <a:t>High Deductible 4000</a:t>
                      </a:r>
                    </a:p>
                  </a:txBody>
                  <a:tcPr marL="7999" marR="7999" marT="799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574465152"/>
                  </a:ext>
                </a:extLst>
              </a:tr>
              <a:tr h="486804">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l" rtl="0" fontAlgn="ctr"/>
                      <a:r>
                        <a:rPr lang="en-US" sz="1800" b="1" i="0" u="none" strike="noStrike">
                          <a:solidFill>
                            <a:srgbClr val="000000"/>
                          </a:solidFill>
                          <a:effectLst/>
                          <a:latin typeface="+mn-lt"/>
                        </a:rPr>
                        <a:t>PCP</a:t>
                      </a:r>
                    </a:p>
                  </a:txBody>
                  <a:tcPr marL="7999" marR="7999" marT="799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a:solidFill>
                            <a:srgbClr val="000000"/>
                          </a:solidFill>
                          <a:effectLst/>
                          <a:latin typeface="+mn-lt"/>
                        </a:rPr>
                        <a:t>$25 copay</a:t>
                      </a:r>
                    </a:p>
                  </a:txBody>
                  <a:tcPr marL="7999" marR="7999" marT="7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a:solidFill>
                            <a:srgbClr val="000000"/>
                          </a:solidFill>
                          <a:effectLst/>
                          <a:latin typeface="+mn-lt"/>
                        </a:rPr>
                        <a:t>$25 copay</a:t>
                      </a:r>
                    </a:p>
                  </a:txBody>
                  <a:tcPr marL="7999" marR="7999" marT="7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a:solidFill>
                            <a:srgbClr val="000000"/>
                          </a:solidFill>
                          <a:effectLst/>
                          <a:latin typeface="+mn-lt"/>
                        </a:rPr>
                        <a:t>Covered at 90%, Subject to Deductible</a:t>
                      </a:r>
                    </a:p>
                  </a:txBody>
                  <a:tcPr marL="7999" marR="7999" marT="799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522688"/>
                  </a:ext>
                </a:extLst>
              </a:tr>
              <a:tr h="486804">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l" rtl="0" fontAlgn="ctr"/>
                      <a:r>
                        <a:rPr lang="en-US" sz="1800" b="1" i="0" u="none" strike="noStrike">
                          <a:solidFill>
                            <a:srgbClr val="000000"/>
                          </a:solidFill>
                          <a:effectLst/>
                          <a:latin typeface="+mn-lt"/>
                        </a:rPr>
                        <a:t>Specialist</a:t>
                      </a:r>
                    </a:p>
                  </a:txBody>
                  <a:tcPr marL="7999" marR="7999" marT="799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a:solidFill>
                            <a:srgbClr val="000000"/>
                          </a:solidFill>
                          <a:effectLst/>
                          <a:latin typeface="+mn-lt"/>
                        </a:rPr>
                        <a:t>Covered at 80%, Subject to Deductible</a:t>
                      </a:r>
                    </a:p>
                  </a:txBody>
                  <a:tcPr marL="7999" marR="7999" marT="7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a:solidFill>
                            <a:srgbClr val="000000"/>
                          </a:solidFill>
                          <a:effectLst/>
                          <a:latin typeface="+mn-lt"/>
                        </a:rPr>
                        <a:t>Covered at 80%, Subject to Deductible</a:t>
                      </a:r>
                    </a:p>
                  </a:txBody>
                  <a:tcPr marL="7999" marR="7999" marT="7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a:solidFill>
                            <a:srgbClr val="000000"/>
                          </a:solidFill>
                          <a:effectLst/>
                          <a:latin typeface="+mn-lt"/>
                        </a:rPr>
                        <a:t>Covered at 90%, Subject to Deductible</a:t>
                      </a:r>
                    </a:p>
                  </a:txBody>
                  <a:tcPr marL="7999" marR="7999" marT="799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6661101"/>
                  </a:ext>
                </a:extLst>
              </a:tr>
              <a:tr h="486804">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l" rtl="0" fontAlgn="ctr"/>
                      <a:r>
                        <a:rPr lang="en-US" sz="1800" b="1" i="0" u="none" strike="noStrike">
                          <a:solidFill>
                            <a:srgbClr val="000000"/>
                          </a:solidFill>
                          <a:effectLst/>
                          <a:latin typeface="+mn-lt"/>
                        </a:rPr>
                        <a:t>Inpatient Hospital</a:t>
                      </a:r>
                    </a:p>
                  </a:txBody>
                  <a:tcPr marL="7999" marR="7999" marT="799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a:solidFill>
                            <a:srgbClr val="000000"/>
                          </a:solidFill>
                          <a:effectLst/>
                          <a:latin typeface="+mn-lt"/>
                        </a:rPr>
                        <a:t>Covered at 80%, Subject to Deductible</a:t>
                      </a:r>
                    </a:p>
                  </a:txBody>
                  <a:tcPr marL="7999" marR="7999" marT="7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a:solidFill>
                            <a:srgbClr val="000000"/>
                          </a:solidFill>
                          <a:effectLst/>
                          <a:latin typeface="+mn-lt"/>
                        </a:rPr>
                        <a:t>Covered at 80%, Subject to Deductible</a:t>
                      </a:r>
                    </a:p>
                  </a:txBody>
                  <a:tcPr marL="7999" marR="7999" marT="7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a:solidFill>
                            <a:srgbClr val="000000"/>
                          </a:solidFill>
                          <a:effectLst/>
                          <a:latin typeface="+mn-lt"/>
                        </a:rPr>
                        <a:t>Covered at 90%, Subject to Deductible</a:t>
                      </a:r>
                    </a:p>
                  </a:txBody>
                  <a:tcPr marL="7999" marR="7999" marT="799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79463"/>
                  </a:ext>
                </a:extLst>
              </a:tr>
              <a:tr h="486804">
                <a:tc>
                  <a:txBody>
                    <a:bodyPr/>
                    <a:lstStyle/>
                    <a:p>
                      <a:pPr algn="l" rtl="0" fontAlgn="ctr"/>
                      <a:r>
                        <a:rPr lang="en-US" sz="1800" b="1" i="0" u="none" strike="noStrike">
                          <a:solidFill>
                            <a:srgbClr val="000000"/>
                          </a:solidFill>
                          <a:effectLst/>
                          <a:latin typeface="+mn-lt"/>
                        </a:rPr>
                        <a:t>Urgent Care</a:t>
                      </a:r>
                    </a:p>
                  </a:txBody>
                  <a:tcPr marL="7999" marR="7999" marT="799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800" b="0" i="0" u="none" strike="noStrike">
                          <a:solidFill>
                            <a:srgbClr val="000000"/>
                          </a:solidFill>
                          <a:effectLst/>
                          <a:latin typeface="+mn-lt"/>
                        </a:rPr>
                        <a:t>$50 copay</a:t>
                      </a:r>
                    </a:p>
                  </a:txBody>
                  <a:tcPr marL="7999" marR="7999" marT="7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800" b="0" i="0" u="none" strike="noStrike">
                          <a:solidFill>
                            <a:srgbClr val="000000"/>
                          </a:solidFill>
                          <a:effectLst/>
                          <a:latin typeface="+mn-lt"/>
                        </a:rPr>
                        <a:t>$50 copay</a:t>
                      </a:r>
                    </a:p>
                  </a:txBody>
                  <a:tcPr marL="7999" marR="7999" marT="7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341150" rtl="0" eaLnBrk="1" fontAlgn="ctr" latinLnBrk="0" hangingPunct="1">
                        <a:lnSpc>
                          <a:spcPct val="100000"/>
                        </a:lnSpc>
                        <a:spcBef>
                          <a:spcPts val="0"/>
                        </a:spcBef>
                        <a:spcAft>
                          <a:spcPts val="0"/>
                        </a:spcAft>
                        <a:buClrTx/>
                        <a:buSzTx/>
                        <a:buFontTx/>
                        <a:buNone/>
                        <a:tabLst/>
                        <a:defRPr/>
                      </a:pPr>
                      <a:r>
                        <a:rPr lang="en-US" sz="1800" b="0" i="0" u="none" strike="noStrike">
                          <a:solidFill>
                            <a:srgbClr val="000000"/>
                          </a:solidFill>
                          <a:effectLst/>
                          <a:latin typeface="+mn-lt"/>
                        </a:rPr>
                        <a:t>Covered at 90%, Subject to Deductible</a:t>
                      </a:r>
                    </a:p>
                  </a:txBody>
                  <a:tcPr marL="7999" marR="7999" marT="799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8994701"/>
                  </a:ext>
                </a:extLst>
              </a:tr>
              <a:tr h="486804">
                <a:tc>
                  <a:txBody>
                    <a:bodyPr/>
                    <a:lstStyle/>
                    <a:p>
                      <a:pPr algn="l" rtl="0" fontAlgn="ctr"/>
                      <a:r>
                        <a:rPr lang="en-US" sz="1800" b="1" i="0" u="none" strike="noStrike">
                          <a:solidFill>
                            <a:srgbClr val="000000"/>
                          </a:solidFill>
                          <a:effectLst/>
                          <a:latin typeface="+mn-lt"/>
                        </a:rPr>
                        <a:t>Emergency Room</a:t>
                      </a:r>
                    </a:p>
                  </a:txBody>
                  <a:tcPr marL="7999" marR="7999" marT="799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a:solidFill>
                            <a:srgbClr val="000000"/>
                          </a:solidFill>
                          <a:effectLst/>
                          <a:latin typeface="+mn-lt"/>
                        </a:rPr>
                        <a:t>Covered at 80%, Subject to Deductible</a:t>
                      </a:r>
                    </a:p>
                  </a:txBody>
                  <a:tcPr marL="7999" marR="7999" marT="7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a:solidFill>
                            <a:srgbClr val="000000"/>
                          </a:solidFill>
                          <a:effectLst/>
                          <a:latin typeface="+mn-lt"/>
                        </a:rPr>
                        <a:t>Covered at 80%, Subject to Deductible</a:t>
                      </a:r>
                    </a:p>
                  </a:txBody>
                  <a:tcPr marL="7999" marR="7999" marT="7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a:solidFill>
                            <a:srgbClr val="000000"/>
                          </a:solidFill>
                          <a:effectLst/>
                          <a:latin typeface="+mn-lt"/>
                        </a:rPr>
                        <a:t>Covered at 90%, Subject to Deductible</a:t>
                      </a:r>
                    </a:p>
                  </a:txBody>
                  <a:tcPr marL="7999" marR="7999" marT="799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8231228"/>
                  </a:ext>
                </a:extLst>
              </a:tr>
              <a:tr h="1496923">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l" rtl="0" fontAlgn="ctr"/>
                      <a:r>
                        <a:rPr lang="en-US" sz="1800" b="1" i="0" u="none" strike="noStrike">
                          <a:solidFill>
                            <a:srgbClr val="000000"/>
                          </a:solidFill>
                          <a:effectLst/>
                          <a:latin typeface="+mn-lt"/>
                        </a:rPr>
                        <a:t>Prescription Drug</a:t>
                      </a:r>
                    </a:p>
                  </a:txBody>
                  <a:tcPr marL="7999" marR="7999" marT="799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a:solidFill>
                            <a:srgbClr val="000000"/>
                          </a:solidFill>
                          <a:effectLst/>
                          <a:latin typeface="+mn-lt"/>
                        </a:rPr>
                        <a:t>$10/$20/$35 per 30-day supply thru in-house pharmacy; $15/$30/$50 per 30-day supply retail pharmacy</a:t>
                      </a:r>
                    </a:p>
                  </a:txBody>
                  <a:tcPr marL="7999" marR="7999" marT="7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a:solidFill>
                            <a:srgbClr val="000000"/>
                          </a:solidFill>
                          <a:effectLst/>
                          <a:latin typeface="+mn-lt"/>
                        </a:rPr>
                        <a:t>$10/$20/$50 per 30-day supply thru in-house pharmacy; $25/$50/$75 per 30-day supply retail pharmacy</a:t>
                      </a:r>
                    </a:p>
                  </a:txBody>
                  <a:tcPr marL="7999" marR="7999" marT="7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a:solidFill>
                            <a:srgbClr val="000000"/>
                          </a:solidFill>
                          <a:effectLst/>
                          <a:latin typeface="+mn-lt"/>
                        </a:rPr>
                        <a:t>$20/$40/$75 per 30-day supply thru in-house pharmacy; $40/$75/$100 per 30-day supply retail pharmacy subject to deductible</a:t>
                      </a:r>
                    </a:p>
                  </a:txBody>
                  <a:tcPr marL="7999" marR="7999" marT="799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9140238"/>
                  </a:ext>
                </a:extLst>
              </a:tr>
              <a:tr h="486804">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l" rtl="0" fontAlgn="ctr"/>
                      <a:r>
                        <a:rPr lang="en-US" sz="1800" b="1" i="0" u="none" strike="noStrike">
                          <a:solidFill>
                            <a:srgbClr val="000000"/>
                          </a:solidFill>
                          <a:effectLst/>
                          <a:latin typeface="+mn-lt"/>
                        </a:rPr>
                        <a:t>In- and Out-of-Network Deductible</a:t>
                      </a:r>
                    </a:p>
                  </a:txBody>
                  <a:tcPr marL="7999" marR="7999" marT="799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a:solidFill>
                            <a:srgbClr val="000000"/>
                          </a:solidFill>
                          <a:effectLst/>
                          <a:latin typeface="+mn-lt"/>
                        </a:rPr>
                        <a:t>Individual: $1,000 / Family: $2,000</a:t>
                      </a:r>
                    </a:p>
                  </a:txBody>
                  <a:tcPr marL="7999" marR="7999" marT="7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a:solidFill>
                            <a:srgbClr val="000000"/>
                          </a:solidFill>
                          <a:effectLst/>
                          <a:latin typeface="+mn-lt"/>
                        </a:rPr>
                        <a:t>Individual: $2,000 / Family: $4,000</a:t>
                      </a:r>
                    </a:p>
                  </a:txBody>
                  <a:tcPr marL="7999" marR="7999" marT="7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a:solidFill>
                            <a:srgbClr val="000000"/>
                          </a:solidFill>
                          <a:effectLst/>
                          <a:latin typeface="+mn-lt"/>
                        </a:rPr>
                        <a:t>Individual: $4,000 / Family: $8,000</a:t>
                      </a:r>
                    </a:p>
                  </a:txBody>
                  <a:tcPr marL="7999" marR="7999" marT="799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5249208"/>
                  </a:ext>
                </a:extLst>
              </a:tr>
              <a:tr h="486804">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l" rtl="0" fontAlgn="ctr"/>
                      <a:r>
                        <a:rPr lang="en-US" sz="1800" b="1" i="0" u="none" strike="noStrike">
                          <a:solidFill>
                            <a:srgbClr val="000000"/>
                          </a:solidFill>
                          <a:effectLst/>
                          <a:latin typeface="+mn-lt"/>
                        </a:rPr>
                        <a:t>In-Network Coinsurance</a:t>
                      </a:r>
                    </a:p>
                  </a:txBody>
                  <a:tcPr marL="7999" marR="7999" marT="799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a:solidFill>
                            <a:srgbClr val="000000"/>
                          </a:solidFill>
                          <a:effectLst/>
                          <a:latin typeface="+mn-lt"/>
                        </a:rPr>
                        <a:t>20%</a:t>
                      </a:r>
                    </a:p>
                  </a:txBody>
                  <a:tcPr marL="7999" marR="7999" marT="7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a:solidFill>
                            <a:srgbClr val="000000"/>
                          </a:solidFill>
                          <a:effectLst/>
                          <a:latin typeface="+mn-lt"/>
                        </a:rPr>
                        <a:t>20%</a:t>
                      </a:r>
                    </a:p>
                  </a:txBody>
                  <a:tcPr marL="7999" marR="7999" marT="7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a:solidFill>
                            <a:srgbClr val="000000"/>
                          </a:solidFill>
                          <a:effectLst/>
                          <a:latin typeface="+mn-lt"/>
                        </a:rPr>
                        <a:t>10%</a:t>
                      </a:r>
                    </a:p>
                  </a:txBody>
                  <a:tcPr marL="7999" marR="7999" marT="799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1517098"/>
                  </a:ext>
                </a:extLst>
              </a:tr>
              <a:tr h="486804">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l" rtl="0" fontAlgn="ctr"/>
                      <a:r>
                        <a:rPr lang="en-US" sz="1800" b="1" i="0" u="none" strike="noStrike">
                          <a:solidFill>
                            <a:srgbClr val="000000"/>
                          </a:solidFill>
                          <a:effectLst/>
                          <a:latin typeface="+mn-lt"/>
                        </a:rPr>
                        <a:t>In-Network Out-of-Pocket Maximum</a:t>
                      </a:r>
                    </a:p>
                  </a:txBody>
                  <a:tcPr marL="7999" marR="7999" marT="799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a:solidFill>
                            <a:srgbClr val="000000"/>
                          </a:solidFill>
                          <a:effectLst/>
                          <a:latin typeface="+mn-lt"/>
                        </a:rPr>
                        <a:t>$2,400 / $4,000 (Medical only); $1,800 / $3,700 (Rx only)</a:t>
                      </a:r>
                    </a:p>
                  </a:txBody>
                  <a:tcPr marL="7999" marR="7999" marT="7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kern="1200">
                          <a:solidFill>
                            <a:srgbClr val="000000"/>
                          </a:solidFill>
                          <a:effectLst/>
                          <a:latin typeface="+mn-lt"/>
                          <a:ea typeface="+mn-ea"/>
                          <a:cs typeface="+mn-cs"/>
                        </a:rPr>
                        <a:t>$5,000 / $10,000 (Medical only); $3,000 / $6,000 (Rx only)</a:t>
                      </a:r>
                    </a:p>
                  </a:txBody>
                  <a:tcPr marL="7999" marR="7999" marT="7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a:solidFill>
                            <a:srgbClr val="000000"/>
                          </a:solidFill>
                          <a:effectLst/>
                          <a:latin typeface="+mn-lt"/>
                        </a:rPr>
                        <a:t>$6,000 / $12,000 Medical and Rx combined</a:t>
                      </a:r>
                    </a:p>
                  </a:txBody>
                  <a:tcPr marL="7999" marR="7999" marT="799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4305085"/>
                  </a:ext>
                </a:extLst>
              </a:tr>
              <a:tr h="486804">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l" rtl="0" fontAlgn="ctr"/>
                      <a:r>
                        <a:rPr lang="en-US" sz="1800" b="1" i="0" u="none" strike="noStrike">
                          <a:solidFill>
                            <a:srgbClr val="000000"/>
                          </a:solidFill>
                          <a:effectLst/>
                          <a:latin typeface="+mn-lt"/>
                        </a:rPr>
                        <a:t>Out-of-Network Coinsurance</a:t>
                      </a:r>
                    </a:p>
                  </a:txBody>
                  <a:tcPr marL="7999" marR="7999" marT="799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a:solidFill>
                            <a:srgbClr val="000000"/>
                          </a:solidFill>
                          <a:effectLst/>
                          <a:latin typeface="+mn-lt"/>
                        </a:rPr>
                        <a:t>40%</a:t>
                      </a:r>
                    </a:p>
                  </a:txBody>
                  <a:tcPr marL="7999" marR="7999" marT="7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a:solidFill>
                            <a:srgbClr val="000000"/>
                          </a:solidFill>
                          <a:effectLst/>
                          <a:latin typeface="+mn-lt"/>
                        </a:rPr>
                        <a:t>40%</a:t>
                      </a:r>
                    </a:p>
                  </a:txBody>
                  <a:tcPr marL="7999" marR="7999" marT="7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a:solidFill>
                            <a:srgbClr val="000000"/>
                          </a:solidFill>
                          <a:effectLst/>
                          <a:latin typeface="+mn-lt"/>
                        </a:rPr>
                        <a:t>20%</a:t>
                      </a:r>
                    </a:p>
                  </a:txBody>
                  <a:tcPr marL="7999" marR="7999" marT="799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0817977"/>
                  </a:ext>
                </a:extLst>
              </a:tr>
              <a:tr h="486804">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l" rtl="0" fontAlgn="ctr"/>
                      <a:r>
                        <a:rPr lang="en-US" sz="1800" b="1" i="0" u="none" strike="noStrike">
                          <a:solidFill>
                            <a:srgbClr val="000000"/>
                          </a:solidFill>
                          <a:effectLst/>
                          <a:latin typeface="+mn-lt"/>
                        </a:rPr>
                        <a:t>Out-of-Network Out-of-Pocket Maximum</a:t>
                      </a:r>
                    </a:p>
                  </a:txBody>
                  <a:tcPr marL="7999" marR="7999" marT="799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a:solidFill>
                            <a:srgbClr val="000000"/>
                          </a:solidFill>
                          <a:effectLst/>
                          <a:latin typeface="+mn-lt"/>
                        </a:rPr>
                        <a:t>$3,000 / $5,000</a:t>
                      </a:r>
                    </a:p>
                  </a:txBody>
                  <a:tcPr marL="7999" marR="7999" marT="7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a:solidFill>
                            <a:srgbClr val="000000"/>
                          </a:solidFill>
                          <a:effectLst/>
                          <a:latin typeface="+mn-lt"/>
                        </a:rPr>
                        <a:t>$6,000 / $12,000</a:t>
                      </a:r>
                    </a:p>
                  </a:txBody>
                  <a:tcPr marL="7999" marR="7999" marT="7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a:solidFill>
                            <a:srgbClr val="000000"/>
                          </a:solidFill>
                          <a:effectLst/>
                          <a:latin typeface="+mn-lt"/>
                        </a:rPr>
                        <a:t>$8,000 / $16,000</a:t>
                      </a:r>
                    </a:p>
                  </a:txBody>
                  <a:tcPr marL="7999" marR="7999" marT="799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8547810"/>
                  </a:ext>
                </a:extLst>
              </a:tr>
            </a:tbl>
          </a:graphicData>
        </a:graphic>
      </p:graphicFrame>
      <p:pic>
        <p:nvPicPr>
          <p:cNvPr id="29" name="Audio 28">
            <a:hlinkClick r:id="" action="ppaction://media"/>
            <a:extLst>
              <a:ext uri="{FF2B5EF4-FFF2-40B4-BE49-F238E27FC236}">
                <a16:creationId xmlns:a16="http://schemas.microsoft.com/office/drawing/2014/main" id="{F705EC17-EA01-A423-A605-3CCCC2DF150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445000" t="-445000" r="-445000" b="-445000"/>
          <a:stretch>
            <a:fillRect/>
          </a:stretch>
        </p:blipFill>
        <p:spPr>
          <a:xfrm>
            <a:off x="14743379" y="6920179"/>
            <a:ext cx="3017520" cy="3017520"/>
          </a:xfrm>
          <a:prstGeom prst="ellipse">
            <a:avLst/>
          </a:prstGeom>
        </p:spPr>
      </p:pic>
    </p:spTree>
    <p:extLst>
      <p:ext uri="{BB962C8B-B14F-4D97-AF65-F5344CB8AC3E}">
        <p14:creationId xmlns:p14="http://schemas.microsoft.com/office/powerpoint/2010/main" val="3602875594"/>
      </p:ext>
    </p:extLst>
  </p:cSld>
  <p:clrMapOvr>
    <a:masterClrMapping/>
  </p:clrMapOvr>
  <mc:AlternateContent xmlns:mc="http://schemas.openxmlformats.org/markup-compatibility/2006" xmlns:p14="http://schemas.microsoft.com/office/powerpoint/2010/main">
    <mc:Choice Requires="p14">
      <p:transition spd="slow" p14:dur="2000" advTm="98935"/>
    </mc:Choice>
    <mc:Fallback xmlns="">
      <p:transition spd="slow" advTm="98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2FA92-475C-4F13-88B6-AE48AA2A2592}"/>
              </a:ext>
            </a:extLst>
          </p:cNvPr>
          <p:cNvSpPr>
            <a:spLocks noGrp="1"/>
          </p:cNvSpPr>
          <p:nvPr>
            <p:ph type="title"/>
          </p:nvPr>
        </p:nvSpPr>
        <p:spPr/>
        <p:txBody>
          <a:bodyPr/>
          <a:lstStyle/>
          <a:p>
            <a:r>
              <a:rPr lang="en-US"/>
              <a:t>Preventive Services</a:t>
            </a:r>
          </a:p>
        </p:txBody>
      </p:sp>
      <p:sp>
        <p:nvSpPr>
          <p:cNvPr id="4" name="Slide Number Placeholder 3">
            <a:extLst>
              <a:ext uri="{FF2B5EF4-FFF2-40B4-BE49-F238E27FC236}">
                <a16:creationId xmlns:a16="http://schemas.microsoft.com/office/drawing/2014/main" id="{F450991B-9A9F-47D5-AF6F-142B7E37DD0B}"/>
              </a:ext>
            </a:extLst>
          </p:cNvPr>
          <p:cNvSpPr>
            <a:spLocks noGrp="1"/>
          </p:cNvSpPr>
          <p:nvPr>
            <p:ph type="sldNum" sz="quarter" idx="12"/>
          </p:nvPr>
        </p:nvSpPr>
        <p:spPr/>
        <p:txBody>
          <a:bodyPr/>
          <a:lstStyle/>
          <a:p>
            <a:r>
              <a:rPr lang="en-US"/>
              <a:t> BROWN &amp; BROWN  |  </a:t>
            </a:r>
            <a:fld id="{0BDBB283-31B7-430F-95E5-02359FF226F2}" type="slidenum">
              <a:rPr lang="en-US" smtClean="0"/>
              <a:pPr/>
              <a:t>8</a:t>
            </a:fld>
            <a:endParaRPr lang="en-US"/>
          </a:p>
        </p:txBody>
      </p:sp>
      <p:grpSp>
        <p:nvGrpSpPr>
          <p:cNvPr id="10" name="Group 9">
            <a:extLst>
              <a:ext uri="{FF2B5EF4-FFF2-40B4-BE49-F238E27FC236}">
                <a16:creationId xmlns:a16="http://schemas.microsoft.com/office/drawing/2014/main" id="{35C32734-D4CB-4417-BA21-8329F1C39FEB}"/>
              </a:ext>
            </a:extLst>
          </p:cNvPr>
          <p:cNvGrpSpPr>
            <a:grpSpLocks/>
          </p:cNvGrpSpPr>
          <p:nvPr/>
        </p:nvGrpSpPr>
        <p:grpSpPr bwMode="auto">
          <a:xfrm>
            <a:off x="1092495" y="2048182"/>
            <a:ext cx="14421307" cy="6413893"/>
            <a:chOff x="254986" y="1107691"/>
            <a:chExt cx="8889014" cy="5134360"/>
          </a:xfrm>
        </p:grpSpPr>
        <p:sp>
          <p:nvSpPr>
            <p:cNvPr id="11" name="Rectangle 2">
              <a:extLst>
                <a:ext uri="{FF2B5EF4-FFF2-40B4-BE49-F238E27FC236}">
                  <a16:creationId xmlns:a16="http://schemas.microsoft.com/office/drawing/2014/main" id="{12A08FC8-81BF-485C-B489-735095C9106C}"/>
                </a:ext>
              </a:extLst>
            </p:cNvPr>
            <p:cNvSpPr txBox="1">
              <a:spLocks noChangeArrowheads="1"/>
            </p:cNvSpPr>
            <p:nvPr/>
          </p:nvSpPr>
          <p:spPr bwMode="auto">
            <a:xfrm>
              <a:off x="254986" y="1107691"/>
              <a:ext cx="8889014" cy="374678"/>
            </a:xfrm>
            <a:prstGeom prst="rect">
              <a:avLst/>
            </a:prstGeom>
            <a:noFill/>
            <a:ln>
              <a:miter lim="800000"/>
              <a:headEnd/>
              <a:tailEnd/>
            </a:ln>
          </p:spPr>
          <p:txBody>
            <a:bodyPr/>
            <a:lstStyle/>
            <a:p>
              <a:pPr marL="0" marR="0" lvl="0" indent="0" algn="l" defTabSz="914400" rtl="0" eaLnBrk="0" fontAlgn="auto" latinLnBrk="0" hangingPunct="0">
                <a:lnSpc>
                  <a:spcPct val="90000"/>
                </a:lnSpc>
                <a:spcBef>
                  <a:spcPct val="20000"/>
                </a:spcBef>
                <a:spcAft>
                  <a:spcPts val="0"/>
                </a:spcAft>
                <a:buClr>
                  <a:srgbClr val="002060"/>
                </a:buClr>
                <a:buSzPct val="80000"/>
                <a:buFontTx/>
                <a:buNone/>
                <a:tabLst/>
                <a:defRPr/>
              </a:pPr>
              <a:r>
                <a:rPr kumimoji="0" lang="en-US" sz="3200" b="1" i="0" u="none" strike="noStrike" kern="0" cap="none" spc="0" normalizeH="0" baseline="0" noProof="0">
                  <a:ln>
                    <a:noFill/>
                  </a:ln>
                  <a:solidFill>
                    <a:srgbClr val="002060"/>
                  </a:solidFill>
                  <a:effectLst/>
                  <a:uLnTx/>
                  <a:uFillTx/>
                  <a:latin typeface="+mj-lt"/>
                  <a:ea typeface="+mn-ea"/>
                  <a:cs typeface="Arial" panose="020B0604020202020204" pitchFamily="34" charset="0"/>
                </a:rPr>
                <a:t>Preventive services are covered with no member cost share</a:t>
              </a:r>
            </a:p>
          </p:txBody>
        </p:sp>
        <p:grpSp>
          <p:nvGrpSpPr>
            <p:cNvPr id="12" name="Group 2">
              <a:extLst>
                <a:ext uri="{FF2B5EF4-FFF2-40B4-BE49-F238E27FC236}">
                  <a16:creationId xmlns:a16="http://schemas.microsoft.com/office/drawing/2014/main" id="{E5C39397-AF86-40C1-A1A6-548479BBF7DB}"/>
                </a:ext>
              </a:extLst>
            </p:cNvPr>
            <p:cNvGrpSpPr>
              <a:grpSpLocks/>
            </p:cNvGrpSpPr>
            <p:nvPr/>
          </p:nvGrpSpPr>
          <p:grpSpPr bwMode="auto">
            <a:xfrm>
              <a:off x="272424" y="1655373"/>
              <a:ext cx="8843007" cy="4586678"/>
              <a:chOff x="272424" y="1655373"/>
              <a:chExt cx="8843007" cy="4586678"/>
            </a:xfrm>
          </p:grpSpPr>
          <p:sp>
            <p:nvSpPr>
              <p:cNvPr id="13" name="Rectangle 5">
                <a:extLst>
                  <a:ext uri="{FF2B5EF4-FFF2-40B4-BE49-F238E27FC236}">
                    <a16:creationId xmlns:a16="http://schemas.microsoft.com/office/drawing/2014/main" id="{D27722AF-F861-4751-B343-411B3771874B}"/>
                  </a:ext>
                </a:extLst>
              </p:cNvPr>
              <p:cNvSpPr txBox="1">
                <a:spLocks noChangeArrowheads="1"/>
              </p:cNvSpPr>
              <p:nvPr/>
            </p:nvSpPr>
            <p:spPr bwMode="auto">
              <a:xfrm>
                <a:off x="272449" y="1715750"/>
                <a:ext cx="4348458" cy="4526301"/>
              </a:xfrm>
              <a:prstGeom prst="rect">
                <a:avLst/>
              </a:prstGeom>
              <a:noFill/>
              <a:ln w="9525">
                <a:noFill/>
                <a:miter lim="800000"/>
                <a:headEnd/>
                <a:tailEnd/>
              </a:ln>
            </p:spPr>
            <p:txBody>
              <a:bodyPr/>
              <a:lstStyle/>
              <a:p>
                <a:pPr marL="342900" marR="0" lvl="0" indent="-342900" algn="l" defTabSz="914400" rtl="0" eaLnBrk="1" fontAlgn="base" latinLnBrk="0" hangingPunct="1">
                  <a:lnSpc>
                    <a:spcPct val="90000"/>
                  </a:lnSpc>
                  <a:spcBef>
                    <a:spcPct val="20000"/>
                  </a:spcBef>
                  <a:spcAft>
                    <a:spcPct val="0"/>
                  </a:spcAft>
                  <a:buClr>
                    <a:schemeClr val="accent3"/>
                  </a:buClr>
                  <a:buSzTx/>
                  <a:buFont typeface="Wingdings" panose="05000000000000000000" pitchFamily="2" charset="2"/>
                  <a:buChar char="Ø"/>
                  <a:tabLst/>
                  <a:defRPr/>
                </a:pPr>
                <a:r>
                  <a:rPr kumimoji="0" lang="en-US" sz="2800" b="0" i="0" u="none" strike="noStrike" kern="0" cap="none" spc="0" normalizeH="0" baseline="0" noProof="0">
                    <a:ln>
                      <a:noFill/>
                    </a:ln>
                    <a:solidFill>
                      <a:srgbClr val="002060"/>
                    </a:solidFill>
                    <a:effectLst/>
                    <a:uLnTx/>
                    <a:uFillTx/>
                    <a:latin typeface="+mj-lt"/>
                    <a:ea typeface="+mn-ea"/>
                    <a:cs typeface="Arial" panose="020B0604020202020204" pitchFamily="34" charset="0"/>
                  </a:rPr>
                  <a:t>Physical exam</a:t>
                </a:r>
              </a:p>
              <a:p>
                <a:pPr marL="342900" marR="0" lvl="0" indent="-342900" algn="l" defTabSz="914400" rtl="0" eaLnBrk="1" fontAlgn="base" latinLnBrk="0" hangingPunct="1">
                  <a:lnSpc>
                    <a:spcPct val="90000"/>
                  </a:lnSpc>
                  <a:spcBef>
                    <a:spcPct val="20000"/>
                  </a:spcBef>
                  <a:spcAft>
                    <a:spcPct val="0"/>
                  </a:spcAft>
                  <a:buClr>
                    <a:schemeClr val="accent3"/>
                  </a:buClr>
                  <a:buSzTx/>
                  <a:buFont typeface="Wingdings" panose="05000000000000000000" pitchFamily="2" charset="2"/>
                  <a:buChar char="Ø"/>
                  <a:tabLst/>
                  <a:defRPr/>
                </a:pPr>
                <a:r>
                  <a:rPr kumimoji="0" lang="en-US" sz="2800" b="0" i="0" u="none" strike="noStrike" kern="0" cap="none" spc="0" normalizeH="0" baseline="0" noProof="0">
                    <a:ln>
                      <a:noFill/>
                    </a:ln>
                    <a:solidFill>
                      <a:srgbClr val="002060"/>
                    </a:solidFill>
                    <a:effectLst/>
                    <a:uLnTx/>
                    <a:uFillTx/>
                    <a:latin typeface="+mj-lt"/>
                    <a:ea typeface="+mn-ea"/>
                    <a:cs typeface="Arial" panose="020B0604020202020204" pitchFamily="34" charset="0"/>
                  </a:rPr>
                  <a:t>Basic metabolism test (general health panel)</a:t>
                </a:r>
              </a:p>
              <a:p>
                <a:pPr marL="342900" marR="0" lvl="0" indent="-342900" algn="l" defTabSz="914400" rtl="0" eaLnBrk="1" fontAlgn="base" latinLnBrk="0" hangingPunct="1">
                  <a:lnSpc>
                    <a:spcPct val="90000"/>
                  </a:lnSpc>
                  <a:spcBef>
                    <a:spcPct val="20000"/>
                  </a:spcBef>
                  <a:spcAft>
                    <a:spcPct val="0"/>
                  </a:spcAft>
                  <a:buClr>
                    <a:schemeClr val="accent3"/>
                  </a:buClr>
                  <a:buSzTx/>
                  <a:buFont typeface="Wingdings" panose="05000000000000000000" pitchFamily="2" charset="2"/>
                  <a:buChar char="Ø"/>
                  <a:tabLst/>
                  <a:defRPr/>
                </a:pPr>
                <a:r>
                  <a:rPr kumimoji="0" lang="en-US" sz="2800" b="0" i="0" u="none" strike="noStrike" kern="0" cap="none" spc="0" normalizeH="0" baseline="0" noProof="0">
                    <a:ln>
                      <a:noFill/>
                    </a:ln>
                    <a:solidFill>
                      <a:srgbClr val="002060"/>
                    </a:solidFill>
                    <a:effectLst/>
                    <a:uLnTx/>
                    <a:uFillTx/>
                    <a:latin typeface="+mj-lt"/>
                    <a:ea typeface="+mn-ea"/>
                    <a:cs typeface="Arial" panose="020B0604020202020204" pitchFamily="34" charset="0"/>
                  </a:rPr>
                  <a:t>Routine Immunizations</a:t>
                </a:r>
              </a:p>
              <a:p>
                <a:pPr marL="342900" marR="0" lvl="0" indent="-342900" algn="l" defTabSz="914400" rtl="0" eaLnBrk="1" fontAlgn="base" latinLnBrk="0" hangingPunct="1">
                  <a:lnSpc>
                    <a:spcPct val="90000"/>
                  </a:lnSpc>
                  <a:spcBef>
                    <a:spcPct val="20000"/>
                  </a:spcBef>
                  <a:spcAft>
                    <a:spcPct val="0"/>
                  </a:spcAft>
                  <a:buClr>
                    <a:schemeClr val="accent3"/>
                  </a:buClr>
                  <a:buSzTx/>
                  <a:buFont typeface="Wingdings" panose="05000000000000000000" pitchFamily="2" charset="2"/>
                  <a:buChar char="Ø"/>
                  <a:tabLst/>
                  <a:defRPr/>
                </a:pPr>
                <a:r>
                  <a:rPr kumimoji="0" lang="en-US" sz="2800" b="0" i="0" u="none" strike="noStrike" kern="0" cap="none" spc="0" normalizeH="0" baseline="0" noProof="0">
                    <a:ln>
                      <a:noFill/>
                    </a:ln>
                    <a:solidFill>
                      <a:srgbClr val="002060"/>
                    </a:solidFill>
                    <a:effectLst/>
                    <a:uLnTx/>
                    <a:uFillTx/>
                    <a:latin typeface="+mj-lt"/>
                    <a:ea typeface="+mn-ea"/>
                    <a:cs typeface="Arial" panose="020B0604020202020204" pitchFamily="34" charset="0"/>
                  </a:rPr>
                  <a:t>Cholesterol test (lipid panel)</a:t>
                </a:r>
              </a:p>
              <a:p>
                <a:pPr marL="342900" marR="0" lvl="0" indent="-342900" algn="l" defTabSz="914400" rtl="0" eaLnBrk="1" fontAlgn="base" latinLnBrk="0" hangingPunct="1">
                  <a:lnSpc>
                    <a:spcPct val="90000"/>
                  </a:lnSpc>
                  <a:spcBef>
                    <a:spcPct val="20000"/>
                  </a:spcBef>
                  <a:spcAft>
                    <a:spcPct val="0"/>
                  </a:spcAft>
                  <a:buClr>
                    <a:schemeClr val="accent3"/>
                  </a:buClr>
                  <a:buSzTx/>
                  <a:buFont typeface="Wingdings" panose="05000000000000000000" pitchFamily="2" charset="2"/>
                  <a:buChar char="Ø"/>
                  <a:tabLst/>
                  <a:defRPr/>
                </a:pPr>
                <a:r>
                  <a:rPr kumimoji="0" lang="en-US" sz="2800" b="0" i="0" u="none" strike="noStrike" kern="0" cap="none" spc="0" normalizeH="0" baseline="0" noProof="0">
                    <a:ln>
                      <a:noFill/>
                    </a:ln>
                    <a:solidFill>
                      <a:srgbClr val="002060"/>
                    </a:solidFill>
                    <a:effectLst/>
                    <a:uLnTx/>
                    <a:uFillTx/>
                    <a:latin typeface="+mj-lt"/>
                    <a:ea typeface="+mn-ea"/>
                    <a:cs typeface="Arial" panose="020B0604020202020204" pitchFamily="34" charset="0"/>
                  </a:rPr>
                  <a:t>Tobacco use Cessation</a:t>
                </a:r>
              </a:p>
              <a:p>
                <a:pPr marL="342900" marR="0" lvl="0" indent="-342900" algn="l" defTabSz="914400" rtl="0" eaLnBrk="1" fontAlgn="base" latinLnBrk="0" hangingPunct="1">
                  <a:lnSpc>
                    <a:spcPct val="90000"/>
                  </a:lnSpc>
                  <a:spcBef>
                    <a:spcPct val="20000"/>
                  </a:spcBef>
                  <a:spcAft>
                    <a:spcPct val="0"/>
                  </a:spcAft>
                  <a:buClr>
                    <a:schemeClr val="accent3"/>
                  </a:buClr>
                  <a:buSzTx/>
                  <a:buFont typeface="Wingdings" panose="05000000000000000000" pitchFamily="2" charset="2"/>
                  <a:buChar char="Ø"/>
                  <a:tabLst/>
                  <a:defRPr/>
                </a:pPr>
                <a:r>
                  <a:rPr kumimoji="0" lang="en-US" sz="2800" b="0" i="0" u="none" strike="noStrike" kern="0" cap="none" spc="0" normalizeH="0" baseline="0" noProof="0">
                    <a:ln>
                      <a:noFill/>
                    </a:ln>
                    <a:solidFill>
                      <a:srgbClr val="002060"/>
                    </a:solidFill>
                    <a:effectLst/>
                    <a:uLnTx/>
                    <a:uFillTx/>
                    <a:latin typeface="+mj-lt"/>
                    <a:ea typeface="+mn-ea"/>
                    <a:cs typeface="Arial" panose="020B0604020202020204" pitchFamily="34" charset="0"/>
                  </a:rPr>
                  <a:t>HPV screening</a:t>
                </a:r>
              </a:p>
              <a:p>
                <a:pPr marL="342900" marR="0" lvl="0" indent="-342900" algn="l" defTabSz="914400" rtl="0" eaLnBrk="1" fontAlgn="base" latinLnBrk="0" hangingPunct="1">
                  <a:lnSpc>
                    <a:spcPct val="90000"/>
                  </a:lnSpc>
                  <a:spcBef>
                    <a:spcPct val="20000"/>
                  </a:spcBef>
                  <a:spcAft>
                    <a:spcPct val="0"/>
                  </a:spcAft>
                  <a:buClr>
                    <a:schemeClr val="accent3"/>
                  </a:buClr>
                  <a:buSzTx/>
                  <a:buFont typeface="Wingdings" panose="05000000000000000000" pitchFamily="2" charset="2"/>
                  <a:buChar char="Ø"/>
                  <a:tabLst/>
                  <a:defRPr/>
                </a:pPr>
                <a:r>
                  <a:rPr kumimoji="0" lang="en-US" sz="2800" b="0" i="0" u="none" strike="noStrike" kern="0" cap="none" spc="0" normalizeH="0" baseline="0" noProof="0">
                    <a:ln>
                      <a:noFill/>
                    </a:ln>
                    <a:solidFill>
                      <a:srgbClr val="002060"/>
                    </a:solidFill>
                    <a:effectLst/>
                    <a:uLnTx/>
                    <a:uFillTx/>
                    <a:latin typeface="+mj-lt"/>
                    <a:ea typeface="+mn-ea"/>
                    <a:cs typeface="Arial" panose="020B0604020202020204" pitchFamily="34" charset="0"/>
                  </a:rPr>
                  <a:t>Mammogram</a:t>
                </a:r>
              </a:p>
              <a:p>
                <a:pPr marL="342900" marR="0" lvl="0" indent="-342900" algn="l" defTabSz="914400" rtl="0" eaLnBrk="1" fontAlgn="base" latinLnBrk="0" hangingPunct="1">
                  <a:lnSpc>
                    <a:spcPct val="90000"/>
                  </a:lnSpc>
                  <a:spcBef>
                    <a:spcPct val="20000"/>
                  </a:spcBef>
                  <a:spcAft>
                    <a:spcPct val="0"/>
                  </a:spcAft>
                  <a:buClr>
                    <a:schemeClr val="accent3"/>
                  </a:buClr>
                  <a:buSzTx/>
                  <a:buFont typeface="Wingdings" panose="05000000000000000000" pitchFamily="2" charset="2"/>
                  <a:buChar char="Ø"/>
                  <a:tabLst/>
                  <a:defRPr/>
                </a:pPr>
                <a:r>
                  <a:rPr kumimoji="0" lang="en-US" sz="2800" b="0" i="0" u="none" strike="noStrike" kern="0" cap="none" spc="0" normalizeH="0" baseline="0" noProof="0">
                    <a:ln>
                      <a:noFill/>
                    </a:ln>
                    <a:solidFill>
                      <a:srgbClr val="002060"/>
                    </a:solidFill>
                    <a:effectLst/>
                    <a:uLnTx/>
                    <a:uFillTx/>
                    <a:latin typeface="+mj-lt"/>
                    <a:ea typeface="+mn-ea"/>
                    <a:cs typeface="Arial" panose="020B0604020202020204" pitchFamily="34" charset="0"/>
                  </a:rPr>
                  <a:t>Prenatal and one postpartum visit</a:t>
                </a:r>
              </a:p>
              <a:p>
                <a:pPr marL="342900" marR="0" lvl="0" indent="-342900" algn="l" defTabSz="914400" rtl="0" eaLnBrk="1" fontAlgn="base" latinLnBrk="0" hangingPunct="1">
                  <a:lnSpc>
                    <a:spcPct val="90000"/>
                  </a:lnSpc>
                  <a:spcBef>
                    <a:spcPct val="20000"/>
                  </a:spcBef>
                  <a:spcAft>
                    <a:spcPct val="0"/>
                  </a:spcAft>
                  <a:buClr>
                    <a:schemeClr val="accent3"/>
                  </a:buClr>
                  <a:buSzTx/>
                  <a:buFont typeface="Wingdings" panose="05000000000000000000" pitchFamily="2" charset="2"/>
                  <a:buChar char="Ø"/>
                  <a:tabLst/>
                  <a:defRPr/>
                </a:pPr>
                <a:r>
                  <a:rPr kumimoji="0" lang="en-US" sz="2800" b="0" i="0" u="none" strike="noStrike" kern="0" cap="none" spc="0" normalizeH="0" baseline="0" noProof="0">
                    <a:ln>
                      <a:noFill/>
                    </a:ln>
                    <a:solidFill>
                      <a:srgbClr val="002060"/>
                    </a:solidFill>
                    <a:effectLst/>
                    <a:uLnTx/>
                    <a:uFillTx/>
                    <a:latin typeface="+mj-lt"/>
                    <a:ea typeface="+mn-ea"/>
                    <a:cs typeface="Arial" panose="020B0604020202020204" pitchFamily="34" charset="0"/>
                  </a:rPr>
                  <a:t>Colonoscopy Prostate test</a:t>
                </a:r>
                <a:br>
                  <a:rPr kumimoji="0" lang="en-US" sz="2800" b="0" i="0" u="none" strike="noStrike" kern="0" cap="none" spc="0" normalizeH="0" baseline="0" noProof="0">
                    <a:ln>
                      <a:noFill/>
                    </a:ln>
                    <a:solidFill>
                      <a:srgbClr val="002060"/>
                    </a:solidFill>
                    <a:effectLst/>
                    <a:uLnTx/>
                    <a:uFillTx/>
                    <a:latin typeface="+mj-lt"/>
                    <a:ea typeface="+mn-ea"/>
                    <a:cs typeface="Arial" panose="020B0604020202020204" pitchFamily="34" charset="0"/>
                  </a:rPr>
                </a:br>
                <a:endParaRPr kumimoji="0" lang="en-US" sz="2800" b="0" i="0" u="none" strike="noStrike" kern="0" cap="none" spc="0" normalizeH="0" baseline="0" noProof="0">
                  <a:ln>
                    <a:noFill/>
                  </a:ln>
                  <a:solidFill>
                    <a:srgbClr val="002060"/>
                  </a:solidFill>
                  <a:effectLst/>
                  <a:uLnTx/>
                  <a:uFillTx/>
                  <a:latin typeface="+mj-lt"/>
                  <a:ea typeface="+mn-ea"/>
                  <a:cs typeface="Arial" panose="020B0604020202020204" pitchFamily="34" charset="0"/>
                </a:endParaRPr>
              </a:p>
            </p:txBody>
          </p:sp>
          <p:sp>
            <p:nvSpPr>
              <p:cNvPr id="14" name="Rectangle 5">
                <a:extLst>
                  <a:ext uri="{FF2B5EF4-FFF2-40B4-BE49-F238E27FC236}">
                    <a16:creationId xmlns:a16="http://schemas.microsoft.com/office/drawing/2014/main" id="{5011E0BC-5941-463C-9E78-6D764A608507}"/>
                  </a:ext>
                </a:extLst>
              </p:cNvPr>
              <p:cNvSpPr txBox="1">
                <a:spLocks noChangeArrowheads="1"/>
              </p:cNvSpPr>
              <p:nvPr/>
            </p:nvSpPr>
            <p:spPr bwMode="auto">
              <a:xfrm>
                <a:off x="4620907" y="1655420"/>
                <a:ext cx="4494516" cy="3543566"/>
              </a:xfrm>
              <a:prstGeom prst="rect">
                <a:avLst/>
              </a:prstGeom>
              <a:noFill/>
              <a:ln w="9525">
                <a:noFill/>
                <a:miter lim="800000"/>
                <a:headEnd/>
                <a:tailEnd/>
              </a:ln>
            </p:spPr>
            <p:txBody>
              <a:bodyPr/>
              <a:lstStyle/>
              <a:p>
                <a:pPr marL="342900" marR="0" lvl="0" indent="-342900" algn="l" defTabSz="914400" rtl="0" eaLnBrk="1" fontAlgn="auto" latinLnBrk="0" hangingPunct="1">
                  <a:lnSpc>
                    <a:spcPct val="90000"/>
                  </a:lnSpc>
                  <a:spcBef>
                    <a:spcPct val="20000"/>
                  </a:spcBef>
                  <a:spcAft>
                    <a:spcPts val="0"/>
                  </a:spcAft>
                  <a:buClr>
                    <a:schemeClr val="accent3"/>
                  </a:buClr>
                  <a:buSzTx/>
                  <a:buFont typeface="Wingdings" panose="05000000000000000000" pitchFamily="2" charset="2"/>
                  <a:buChar char="Ø"/>
                  <a:tabLst/>
                  <a:defRPr/>
                </a:pPr>
                <a:r>
                  <a:rPr kumimoji="0" lang="en-US" sz="2800" b="0" i="0" u="none" strike="noStrike" kern="0" cap="none" spc="0" normalizeH="0" baseline="0" noProof="0">
                    <a:ln>
                      <a:noFill/>
                    </a:ln>
                    <a:solidFill>
                      <a:srgbClr val="002060"/>
                    </a:solidFill>
                    <a:effectLst/>
                    <a:uLnTx/>
                    <a:uFillTx/>
                    <a:latin typeface="+mj-lt"/>
                    <a:ea typeface="+mn-ea"/>
                    <a:cs typeface="Arial" panose="020B0604020202020204" pitchFamily="34" charset="0"/>
                  </a:rPr>
                  <a:t>Hemoglobin and hematocrit testing</a:t>
                </a:r>
              </a:p>
              <a:p>
                <a:pPr marL="342900" marR="0" lvl="0" indent="-342900" algn="l" defTabSz="914400" rtl="0" eaLnBrk="1" fontAlgn="auto" latinLnBrk="0" hangingPunct="1">
                  <a:lnSpc>
                    <a:spcPct val="90000"/>
                  </a:lnSpc>
                  <a:spcBef>
                    <a:spcPct val="20000"/>
                  </a:spcBef>
                  <a:spcAft>
                    <a:spcPts val="0"/>
                  </a:spcAft>
                  <a:buClr>
                    <a:schemeClr val="accent3"/>
                  </a:buClr>
                  <a:buSzTx/>
                  <a:buFont typeface="Wingdings" panose="05000000000000000000" pitchFamily="2" charset="2"/>
                  <a:buChar char="Ø"/>
                  <a:tabLst/>
                  <a:defRPr/>
                </a:pPr>
                <a:r>
                  <a:rPr kumimoji="0" lang="en-US" sz="2800" b="0" i="0" u="none" strike="noStrike" kern="0" cap="none" spc="0" normalizeH="0" baseline="0" noProof="0">
                    <a:ln>
                      <a:noFill/>
                    </a:ln>
                    <a:solidFill>
                      <a:srgbClr val="002060"/>
                    </a:solidFill>
                    <a:effectLst/>
                    <a:uLnTx/>
                    <a:uFillTx/>
                    <a:latin typeface="+mj-lt"/>
                    <a:ea typeface="+mn-ea"/>
                    <a:cs typeface="Arial" panose="020B0604020202020204" pitchFamily="34" charset="0"/>
                  </a:rPr>
                  <a:t>Type 2 Diabetes screenings</a:t>
                </a:r>
              </a:p>
              <a:p>
                <a:pPr marL="342900" marR="0" lvl="0" indent="-342900" algn="l" defTabSz="914400" rtl="0" eaLnBrk="1" fontAlgn="auto" latinLnBrk="0" hangingPunct="1">
                  <a:lnSpc>
                    <a:spcPct val="90000"/>
                  </a:lnSpc>
                  <a:spcBef>
                    <a:spcPct val="20000"/>
                  </a:spcBef>
                  <a:spcAft>
                    <a:spcPts val="0"/>
                  </a:spcAft>
                  <a:buClr>
                    <a:schemeClr val="accent3"/>
                  </a:buClr>
                  <a:buSzTx/>
                  <a:buFont typeface="Wingdings" panose="05000000000000000000" pitchFamily="2" charset="2"/>
                  <a:buChar char="Ø"/>
                  <a:tabLst/>
                  <a:defRPr/>
                </a:pPr>
                <a:r>
                  <a:rPr kumimoji="0" lang="en-US" sz="2800" b="0" i="0" u="none" strike="noStrike" kern="0" cap="none" spc="0" normalizeH="0" baseline="0" noProof="0">
                    <a:ln>
                      <a:noFill/>
                    </a:ln>
                    <a:solidFill>
                      <a:srgbClr val="002060"/>
                    </a:solidFill>
                    <a:effectLst/>
                    <a:uLnTx/>
                    <a:uFillTx/>
                    <a:latin typeface="+mj-lt"/>
                    <a:ea typeface="+mn-ea"/>
                    <a:cs typeface="Arial" panose="020B0604020202020204" pitchFamily="34" charset="0"/>
                  </a:rPr>
                  <a:t>Depression Screening</a:t>
                </a:r>
              </a:p>
              <a:p>
                <a:pPr marL="342900" marR="0" lvl="0" indent="-342900" algn="l" defTabSz="914400" rtl="0" eaLnBrk="1" fontAlgn="auto" latinLnBrk="0" hangingPunct="1">
                  <a:lnSpc>
                    <a:spcPct val="90000"/>
                  </a:lnSpc>
                  <a:spcBef>
                    <a:spcPct val="20000"/>
                  </a:spcBef>
                  <a:spcAft>
                    <a:spcPts val="0"/>
                  </a:spcAft>
                  <a:buClr>
                    <a:schemeClr val="accent3"/>
                  </a:buClr>
                  <a:buSzTx/>
                  <a:buFont typeface="Wingdings" panose="05000000000000000000" pitchFamily="2" charset="2"/>
                  <a:buChar char="Ø"/>
                  <a:tabLst/>
                  <a:defRPr/>
                </a:pPr>
                <a:r>
                  <a:rPr kumimoji="0" lang="en-US" sz="2800" b="0" i="0" u="none" strike="noStrike" kern="0" cap="none" spc="0" normalizeH="0" baseline="0" noProof="0">
                    <a:ln>
                      <a:noFill/>
                    </a:ln>
                    <a:solidFill>
                      <a:srgbClr val="002060"/>
                    </a:solidFill>
                    <a:effectLst/>
                    <a:uLnTx/>
                    <a:uFillTx/>
                    <a:latin typeface="+mj-lt"/>
                    <a:ea typeface="+mn-ea"/>
                    <a:cs typeface="Arial" panose="020B0604020202020204" pitchFamily="34" charset="0"/>
                  </a:rPr>
                  <a:t>Bone mineral density measurements or tests</a:t>
                </a:r>
              </a:p>
              <a:p>
                <a:pPr marL="342900" marR="0" lvl="0" indent="-342900" algn="l" defTabSz="914400" rtl="0" eaLnBrk="1" fontAlgn="auto" latinLnBrk="0" hangingPunct="1">
                  <a:lnSpc>
                    <a:spcPct val="90000"/>
                  </a:lnSpc>
                  <a:spcBef>
                    <a:spcPct val="20000"/>
                  </a:spcBef>
                  <a:spcAft>
                    <a:spcPts val="0"/>
                  </a:spcAft>
                  <a:buClr>
                    <a:schemeClr val="accent3"/>
                  </a:buClr>
                  <a:buSzTx/>
                  <a:buFont typeface="Wingdings" panose="05000000000000000000" pitchFamily="2" charset="2"/>
                  <a:buChar char="Ø"/>
                  <a:tabLst/>
                  <a:defRPr/>
                </a:pPr>
                <a:r>
                  <a:rPr kumimoji="0" lang="en-US" sz="2800" b="0" i="0" u="none" strike="noStrike" kern="0" cap="none" spc="0" normalizeH="0" baseline="0" noProof="0">
                    <a:ln>
                      <a:noFill/>
                    </a:ln>
                    <a:solidFill>
                      <a:srgbClr val="002060"/>
                    </a:solidFill>
                    <a:effectLst/>
                    <a:uLnTx/>
                    <a:uFillTx/>
                    <a:latin typeface="+mj-lt"/>
                    <a:ea typeface="+mn-ea"/>
                    <a:cs typeface="Arial" panose="020B0604020202020204" pitchFamily="34" charset="0"/>
                  </a:rPr>
                  <a:t>Lead screen in childhood and/or pregnancy</a:t>
                </a:r>
              </a:p>
              <a:p>
                <a:pPr marL="342900" marR="0" lvl="0" indent="-342900" algn="l" defTabSz="914400" rtl="0" eaLnBrk="1" fontAlgn="auto" latinLnBrk="0" hangingPunct="1">
                  <a:lnSpc>
                    <a:spcPct val="90000"/>
                  </a:lnSpc>
                  <a:spcBef>
                    <a:spcPct val="20000"/>
                  </a:spcBef>
                  <a:spcAft>
                    <a:spcPts val="0"/>
                  </a:spcAft>
                  <a:buClr>
                    <a:schemeClr val="accent3"/>
                  </a:buClr>
                  <a:buSzTx/>
                  <a:buFont typeface="Wingdings" panose="05000000000000000000" pitchFamily="2" charset="2"/>
                  <a:buChar char="Ø"/>
                  <a:tabLst/>
                  <a:defRPr/>
                </a:pPr>
                <a:r>
                  <a:rPr kumimoji="0" lang="en-US" sz="2800" b="0" i="0" u="none" strike="noStrike" kern="0" cap="none" spc="0" normalizeH="0" baseline="0" noProof="0">
                    <a:ln>
                      <a:noFill/>
                    </a:ln>
                    <a:solidFill>
                      <a:srgbClr val="002060"/>
                    </a:solidFill>
                    <a:effectLst/>
                    <a:uLnTx/>
                    <a:uFillTx/>
                    <a:latin typeface="+mj-lt"/>
                    <a:ea typeface="+mn-ea"/>
                    <a:cs typeface="Arial" panose="020B0604020202020204" pitchFamily="34" charset="0"/>
                  </a:rPr>
                  <a:t>Rubella screening</a:t>
                </a:r>
              </a:p>
              <a:p>
                <a:pPr marL="342900" marR="0" lvl="0" indent="-342900" algn="l" defTabSz="914400" rtl="0" eaLnBrk="1" fontAlgn="auto" latinLnBrk="0" hangingPunct="1">
                  <a:lnSpc>
                    <a:spcPct val="90000"/>
                  </a:lnSpc>
                  <a:spcBef>
                    <a:spcPct val="20000"/>
                  </a:spcBef>
                  <a:spcAft>
                    <a:spcPts val="0"/>
                  </a:spcAft>
                  <a:buClr>
                    <a:schemeClr val="accent3"/>
                  </a:buClr>
                  <a:buSzTx/>
                  <a:buFont typeface="Wingdings" panose="05000000000000000000" pitchFamily="2" charset="2"/>
                  <a:buChar char="Ø"/>
                  <a:tabLst/>
                  <a:defRPr/>
                </a:pPr>
                <a:r>
                  <a:rPr kumimoji="0" lang="en-US" sz="2800" b="0" i="0" u="none" strike="noStrike" kern="0" cap="none" spc="0" normalizeH="0" baseline="0" noProof="0">
                    <a:ln>
                      <a:noFill/>
                    </a:ln>
                    <a:solidFill>
                      <a:srgbClr val="002060"/>
                    </a:solidFill>
                    <a:effectLst/>
                    <a:uLnTx/>
                    <a:uFillTx/>
                    <a:latin typeface="+mj-lt"/>
                    <a:ea typeface="+mn-ea"/>
                    <a:cs typeface="Arial" panose="020B0604020202020204" pitchFamily="34" charset="0"/>
                  </a:rPr>
                  <a:t>Abdominal aortic aneurysm screen</a:t>
                </a:r>
              </a:p>
              <a:p>
                <a:pPr marL="342900" marR="0" lvl="0" indent="-342900" algn="l" defTabSz="914400" rtl="0" eaLnBrk="1" fontAlgn="auto" latinLnBrk="0" hangingPunct="1">
                  <a:lnSpc>
                    <a:spcPct val="90000"/>
                  </a:lnSpc>
                  <a:spcBef>
                    <a:spcPct val="20000"/>
                  </a:spcBef>
                  <a:spcAft>
                    <a:spcPts val="0"/>
                  </a:spcAft>
                  <a:buClr>
                    <a:schemeClr val="accent3"/>
                  </a:buClr>
                  <a:buSzTx/>
                  <a:buFont typeface="Wingdings" panose="05000000000000000000" pitchFamily="2" charset="2"/>
                  <a:buChar char="Ø"/>
                  <a:tabLst/>
                  <a:defRPr/>
                </a:pPr>
                <a:r>
                  <a:rPr kumimoji="0" lang="en-US" sz="2800" b="0" i="0" u="none" strike="noStrike" kern="0" cap="none" spc="0" normalizeH="0" baseline="0" noProof="0">
                    <a:ln>
                      <a:noFill/>
                    </a:ln>
                    <a:solidFill>
                      <a:srgbClr val="002060"/>
                    </a:solidFill>
                    <a:effectLst/>
                    <a:uLnTx/>
                    <a:uFillTx/>
                    <a:latin typeface="+mj-lt"/>
                    <a:ea typeface="+mn-ea"/>
                    <a:cs typeface="Arial" panose="020B0604020202020204" pitchFamily="34" charset="0"/>
                  </a:rPr>
                  <a:t>Well child visit</a:t>
                </a:r>
              </a:p>
            </p:txBody>
          </p:sp>
        </p:grpSp>
      </p:grpSp>
      <p:sp>
        <p:nvSpPr>
          <p:cNvPr id="15" name="TextBox 14">
            <a:extLst>
              <a:ext uri="{FF2B5EF4-FFF2-40B4-BE49-F238E27FC236}">
                <a16:creationId xmlns:a16="http://schemas.microsoft.com/office/drawing/2014/main" id="{E6A81782-6197-4696-AA64-1E273CEF1A02}"/>
              </a:ext>
            </a:extLst>
          </p:cNvPr>
          <p:cNvSpPr txBox="1"/>
          <p:nvPr/>
        </p:nvSpPr>
        <p:spPr>
          <a:xfrm>
            <a:off x="1198734" y="8010218"/>
            <a:ext cx="15210941" cy="646331"/>
          </a:xfrm>
          <a:prstGeom prst="rect">
            <a:avLst/>
          </a:prstGeom>
          <a:noFill/>
          <a:ln w="15875" cap="sq" cmpd="sng">
            <a:solidFill>
              <a:schemeClr val="accent1">
                <a:lumMod val="75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schemeClr val="tx1">
                    <a:lumMod val="50000"/>
                    <a:lumOff val="50000"/>
                  </a:schemeClr>
                </a:solidFill>
                <a:effectLst/>
                <a:uLnTx/>
                <a:uFillTx/>
                <a:latin typeface="+mj-lt"/>
                <a:ea typeface="+mn-ea"/>
                <a:cs typeface="Arial" panose="020B0604020202020204" pitchFamily="34" charset="0"/>
              </a:rPr>
              <a:t>Services must be billed as preventive care in order to be covered in full.     </a:t>
            </a:r>
          </a:p>
        </p:txBody>
      </p:sp>
      <p:pic>
        <p:nvPicPr>
          <p:cNvPr id="16" name="Audio 15">
            <a:hlinkClick r:id="" action="ppaction://media"/>
            <a:extLst>
              <a:ext uri="{FF2B5EF4-FFF2-40B4-BE49-F238E27FC236}">
                <a16:creationId xmlns:a16="http://schemas.microsoft.com/office/drawing/2014/main" id="{1AA2CC41-8871-CC9D-78AB-7E8729ABF6F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445000" t="-445000" r="-445000" b="-445000"/>
          <a:stretch>
            <a:fillRect/>
          </a:stretch>
        </p:blipFill>
        <p:spPr>
          <a:xfrm>
            <a:off x="14743379" y="6920179"/>
            <a:ext cx="3017520" cy="3017520"/>
          </a:xfrm>
          <a:prstGeom prst="ellipse">
            <a:avLst/>
          </a:prstGeom>
        </p:spPr>
      </p:pic>
    </p:spTree>
    <p:extLst>
      <p:ext uri="{BB962C8B-B14F-4D97-AF65-F5344CB8AC3E}">
        <p14:creationId xmlns:p14="http://schemas.microsoft.com/office/powerpoint/2010/main" val="3854429291"/>
      </p:ext>
    </p:extLst>
  </p:cSld>
  <p:clrMapOvr>
    <a:masterClrMapping/>
  </p:clrMapOvr>
  <mc:AlternateContent xmlns:mc="http://schemas.openxmlformats.org/markup-compatibility/2006" xmlns:p14="http://schemas.microsoft.com/office/powerpoint/2010/main">
    <mc:Choice Requires="p14">
      <p:transition spd="slow" p14:dur="2000" advTm="19570"/>
    </mc:Choice>
    <mc:Fallback xmlns="">
      <p:transition spd="slow" advTm="19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2FA92-475C-4F13-88B6-AE48AA2A2592}"/>
              </a:ext>
            </a:extLst>
          </p:cNvPr>
          <p:cNvSpPr>
            <a:spLocks noGrp="1"/>
          </p:cNvSpPr>
          <p:nvPr>
            <p:ph type="title"/>
          </p:nvPr>
        </p:nvSpPr>
        <p:spPr/>
        <p:txBody>
          <a:bodyPr>
            <a:normAutofit/>
          </a:bodyPr>
          <a:lstStyle/>
          <a:p>
            <a:r>
              <a:rPr lang="en-US"/>
              <a:t>2024 Guardian Dental Plan Design</a:t>
            </a:r>
          </a:p>
        </p:txBody>
      </p:sp>
      <p:sp>
        <p:nvSpPr>
          <p:cNvPr id="4" name="Slide Number Placeholder 3">
            <a:extLst>
              <a:ext uri="{FF2B5EF4-FFF2-40B4-BE49-F238E27FC236}">
                <a16:creationId xmlns:a16="http://schemas.microsoft.com/office/drawing/2014/main" id="{F450991B-9A9F-47D5-AF6F-142B7E37DD0B}"/>
              </a:ext>
            </a:extLst>
          </p:cNvPr>
          <p:cNvSpPr>
            <a:spLocks noGrp="1"/>
          </p:cNvSpPr>
          <p:nvPr>
            <p:ph type="sldNum" sz="quarter" idx="12"/>
          </p:nvPr>
        </p:nvSpPr>
        <p:spPr/>
        <p:txBody>
          <a:bodyPr/>
          <a:lstStyle/>
          <a:p>
            <a:r>
              <a:rPr lang="en-US"/>
              <a:t> BROWN &amp; BROWN  |  </a:t>
            </a:r>
            <a:fld id="{0BDBB283-31B7-430F-95E5-02359FF226F2}" type="slidenum">
              <a:rPr lang="en-US" smtClean="0"/>
              <a:pPr/>
              <a:t>9</a:t>
            </a:fld>
            <a:endParaRPr lang="en-US"/>
          </a:p>
        </p:txBody>
      </p:sp>
      <p:sp>
        <p:nvSpPr>
          <p:cNvPr id="6" name="TextBox 5">
            <a:extLst>
              <a:ext uri="{FF2B5EF4-FFF2-40B4-BE49-F238E27FC236}">
                <a16:creationId xmlns:a16="http://schemas.microsoft.com/office/drawing/2014/main" id="{64DAB079-1B04-48C4-B02E-EB4C12C187D3}"/>
              </a:ext>
            </a:extLst>
          </p:cNvPr>
          <p:cNvSpPr txBox="1"/>
          <p:nvPr/>
        </p:nvSpPr>
        <p:spPr>
          <a:xfrm>
            <a:off x="11337000" y="1369437"/>
            <a:ext cx="6413972" cy="8032968"/>
          </a:xfrm>
          <a:prstGeom prst="rect">
            <a:avLst/>
          </a:prstGeom>
          <a:noFill/>
          <a:ln w="12700">
            <a:solidFill>
              <a:srgbClr val="FF0000"/>
            </a:solidFill>
          </a:ln>
        </p:spPr>
        <p:txBody>
          <a:bodyPr wrap="square" rtlCol="0">
            <a:spAutoFit/>
          </a:bodyPr>
          <a:lstStyle/>
          <a:p>
            <a:pPr marL="285750" indent="-285750">
              <a:buFont typeface="Arial" panose="020B0604020202020204" pitchFamily="34" charset="0"/>
              <a:buChar char="•"/>
            </a:pPr>
            <a:r>
              <a:rPr lang="en-US" sz="2400" b="1"/>
              <a:t>With Guardian there is an </a:t>
            </a:r>
            <a:r>
              <a:rPr lang="en-US" sz="2400" b="1" i="1" u="sng"/>
              <a:t>improvement </a:t>
            </a:r>
            <a:r>
              <a:rPr lang="en-US" sz="2400" b="1"/>
              <a:t>in our dental provider network</a:t>
            </a:r>
          </a:p>
          <a:p>
            <a:pPr marL="285750" indent="-285750">
              <a:buFont typeface="Arial" panose="020B0604020202020204" pitchFamily="34" charset="0"/>
              <a:buChar char="•"/>
            </a:pPr>
            <a:endParaRPr lang="en-US" b="1">
              <a:solidFill>
                <a:srgbClr val="000000"/>
              </a:solidFill>
              <a:latin typeface="Aptos" panose="020B0004020202020204" pitchFamily="34" charset="0"/>
              <a:cs typeface="Calibri" panose="020F0502020204030204" pitchFamily="34" charset="0"/>
            </a:endParaRPr>
          </a:p>
          <a:p>
            <a:pPr marL="285750" indent="-285750">
              <a:buFont typeface="Arial" panose="020B0604020202020204" pitchFamily="34" charset="0"/>
              <a:buChar char="•"/>
            </a:pPr>
            <a:r>
              <a:rPr lang="en-US" sz="2400" b="1"/>
              <a:t>There will also be </a:t>
            </a:r>
            <a:r>
              <a:rPr lang="en-US" sz="2400" b="1" i="1" u="sng"/>
              <a:t>two dental options</a:t>
            </a:r>
            <a:r>
              <a:rPr lang="en-US" sz="2400" b="1"/>
              <a:t>!</a:t>
            </a:r>
          </a:p>
          <a:p>
            <a:pPr marL="285750" indent="-285750">
              <a:buFont typeface="Arial" panose="020B0604020202020204" pitchFamily="34" charset="0"/>
              <a:buChar char="•"/>
            </a:pPr>
            <a:endParaRPr lang="en-US" b="1">
              <a:solidFill>
                <a:srgbClr val="000000"/>
              </a:solidFill>
              <a:latin typeface="Aptos" panose="020B0004020202020204" pitchFamily="34" charset="0"/>
              <a:cs typeface="Calibri" panose="020F0502020204030204" pitchFamily="34" charset="0"/>
            </a:endParaRPr>
          </a:p>
          <a:p>
            <a:pPr marL="285750" indent="-285750">
              <a:buFont typeface="Arial" panose="020B0604020202020204" pitchFamily="34" charset="0"/>
              <a:buChar char="•"/>
            </a:pPr>
            <a:r>
              <a:rPr lang="en-US" sz="2400" b="1"/>
              <a:t>You must choose one of the options that best suits you and your family for dental coverage for 2024, either the Base plan or the Buy-up plan</a:t>
            </a:r>
          </a:p>
          <a:p>
            <a:pPr marL="285750" indent="-285750">
              <a:buFont typeface="Arial" panose="020B0604020202020204" pitchFamily="34" charset="0"/>
              <a:buChar char="•"/>
            </a:pPr>
            <a:endParaRPr lang="en-US" sz="2400" b="1" u="sng"/>
          </a:p>
          <a:p>
            <a:pPr marL="285750" indent="-285750">
              <a:buFont typeface="Arial" panose="020B0604020202020204" pitchFamily="34" charset="0"/>
              <a:buChar char="•"/>
            </a:pPr>
            <a:r>
              <a:rPr lang="en-US" sz="2400" b="1"/>
              <a:t>Remember it is always to your advantage to use a Guardian participating dentist.</a:t>
            </a:r>
          </a:p>
          <a:p>
            <a:pPr marL="285750" indent="-285750">
              <a:buFont typeface="Arial" panose="020B0604020202020204" pitchFamily="34" charset="0"/>
              <a:buChar char="•"/>
            </a:pPr>
            <a:endParaRPr lang="en-US" sz="2400" b="1"/>
          </a:p>
          <a:p>
            <a:pPr marL="285750" indent="-285750">
              <a:buFont typeface="Arial" panose="020B0604020202020204" pitchFamily="34" charset="0"/>
              <a:buChar char="•"/>
            </a:pPr>
            <a:r>
              <a:rPr lang="en-US" sz="2400" b="1"/>
              <a:t>Using a participating dentist means less out of pocket costs for services</a:t>
            </a:r>
          </a:p>
          <a:p>
            <a:endParaRPr lang="en-US" sz="2400" b="1"/>
          </a:p>
          <a:p>
            <a:pPr marL="285750" indent="-285750">
              <a:buFont typeface="Arial" panose="020B0604020202020204" pitchFamily="34" charset="0"/>
              <a:buChar char="•"/>
            </a:pPr>
            <a:r>
              <a:rPr lang="en-US" sz="2400" b="1">
                <a:highlight>
                  <a:srgbClr val="FBFBFB"/>
                </a:highlight>
              </a:rPr>
              <a:t>Visit </a:t>
            </a:r>
            <a:r>
              <a:rPr lang="en-US" sz="2400" b="1">
                <a:highlight>
                  <a:srgbClr val="FBFBFB"/>
                </a:highlight>
                <a:hlinkClick r:id="rId4">
                  <a:extLst>
                    <a:ext uri="{A12FA001-AC4F-418D-AE19-62706E023703}">
                      <ahyp:hlinkClr xmlns:ahyp="http://schemas.microsoft.com/office/drawing/2018/hyperlinkcolor" val="tx"/>
                    </a:ext>
                  </a:extLst>
                </a:hlinkClick>
              </a:rPr>
              <a:t>www.guardiananytime</a:t>
            </a:r>
            <a:r>
              <a:rPr lang="en-US" sz="2400" b="1">
                <a:highlight>
                  <a:srgbClr val="FBFBFB"/>
                </a:highlight>
              </a:rPr>
              <a:t> for a list of participating dentists</a:t>
            </a:r>
          </a:p>
          <a:p>
            <a:pPr marL="285750" indent="-285750">
              <a:buFont typeface="Arial" panose="020B0604020202020204" pitchFamily="34" charset="0"/>
              <a:buChar char="•"/>
            </a:pPr>
            <a:endParaRPr lang="en-US" sz="2400" b="1">
              <a:highlight>
                <a:srgbClr val="FBFBFB"/>
              </a:highlight>
            </a:endParaRPr>
          </a:p>
          <a:p>
            <a:pPr marL="285750" indent="-285750">
              <a:buFont typeface="Arial" panose="020B0604020202020204" pitchFamily="34" charset="0"/>
              <a:buChar char="•"/>
            </a:pPr>
            <a:r>
              <a:rPr lang="en-US" sz="2400" b="1">
                <a:highlight>
                  <a:srgbClr val="FBFBFB"/>
                </a:highlight>
              </a:rPr>
              <a:t>Network is the Dental Guard Preferred</a:t>
            </a:r>
          </a:p>
          <a:p>
            <a:pPr marL="285750" indent="-285750">
              <a:buFont typeface="Arial" panose="020B0604020202020204" pitchFamily="34" charset="0"/>
              <a:buChar char="•"/>
            </a:pPr>
            <a:endParaRPr lang="en-US" sz="2400" b="1">
              <a:highlight>
                <a:srgbClr val="FFFF00"/>
              </a:highlight>
            </a:endParaRPr>
          </a:p>
        </p:txBody>
      </p:sp>
      <p:graphicFrame>
        <p:nvGraphicFramePr>
          <p:cNvPr id="9" name="Table 8">
            <a:extLst>
              <a:ext uri="{FF2B5EF4-FFF2-40B4-BE49-F238E27FC236}">
                <a16:creationId xmlns:a16="http://schemas.microsoft.com/office/drawing/2014/main" id="{6298D4C1-A838-24E6-5E5A-CC46C60E7DE1}"/>
              </a:ext>
            </a:extLst>
          </p:cNvPr>
          <p:cNvGraphicFramePr>
            <a:graphicFrameLocks noGrp="1"/>
          </p:cNvGraphicFramePr>
          <p:nvPr>
            <p:extLst>
              <p:ext uri="{D42A27DB-BD31-4B8C-83A1-F6EECF244321}">
                <p14:modId xmlns:p14="http://schemas.microsoft.com/office/powerpoint/2010/main" val="3778034570"/>
              </p:ext>
            </p:extLst>
          </p:nvPr>
        </p:nvGraphicFramePr>
        <p:xfrm>
          <a:off x="244476" y="1886689"/>
          <a:ext cx="10880724" cy="5602605"/>
        </p:xfrm>
        <a:graphic>
          <a:graphicData uri="http://schemas.openxmlformats.org/drawingml/2006/table">
            <a:tbl>
              <a:tblPr/>
              <a:tblGrid>
                <a:gridCol w="3880199">
                  <a:extLst>
                    <a:ext uri="{9D8B030D-6E8A-4147-A177-3AD203B41FA5}">
                      <a16:colId xmlns:a16="http://schemas.microsoft.com/office/drawing/2014/main" val="2791755328"/>
                    </a:ext>
                  </a:extLst>
                </a:gridCol>
                <a:gridCol w="3772415">
                  <a:extLst>
                    <a:ext uri="{9D8B030D-6E8A-4147-A177-3AD203B41FA5}">
                      <a16:colId xmlns:a16="http://schemas.microsoft.com/office/drawing/2014/main" val="4254263927"/>
                    </a:ext>
                  </a:extLst>
                </a:gridCol>
                <a:gridCol w="3228110">
                  <a:extLst>
                    <a:ext uri="{9D8B030D-6E8A-4147-A177-3AD203B41FA5}">
                      <a16:colId xmlns:a16="http://schemas.microsoft.com/office/drawing/2014/main" val="4214143556"/>
                    </a:ext>
                  </a:extLst>
                </a:gridCol>
              </a:tblGrid>
              <a:tr h="0">
                <a:tc gridSpan="3">
                  <a:txBody>
                    <a:bodyPr/>
                    <a:lstStyle/>
                    <a:p>
                      <a:pPr algn="ctr" fontAlgn="ctr"/>
                      <a:r>
                        <a:rPr lang="en-US" sz="1400" b="1" i="0" u="none" strike="noStrike">
                          <a:solidFill>
                            <a:srgbClr val="FFFFFF"/>
                          </a:solidFill>
                          <a:effectLst/>
                          <a:latin typeface="+mj-lt"/>
                        </a:rPr>
                        <a:t>Guardian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02855"/>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24671808"/>
                  </a:ext>
                </a:extLst>
              </a:tr>
              <a:tr h="183515">
                <a:tc>
                  <a:txBody>
                    <a:bodyPr/>
                    <a:lstStyle/>
                    <a:p>
                      <a:pPr algn="ctr" fontAlgn="ctr"/>
                      <a:r>
                        <a:rPr lang="en-US" sz="1400" b="1" i="0" u="none" strike="noStrike">
                          <a:solidFill>
                            <a:srgbClr val="FFFFFF"/>
                          </a:solidFill>
                          <a:effectLst/>
                          <a:latin typeface="+mj-lt"/>
                        </a:rPr>
                        <a:t> </a:t>
                      </a:r>
                    </a:p>
                  </a:txBody>
                  <a:tcPr marL="9525" marR="9525" marT="9525"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002855"/>
                    </a:solidFill>
                  </a:tcPr>
                </a:tc>
                <a:tc>
                  <a:txBody>
                    <a:bodyPr/>
                    <a:lstStyle/>
                    <a:p>
                      <a:pPr algn="ctr" fontAlgn="ctr"/>
                      <a:r>
                        <a:rPr lang="en-US" sz="1400" b="1" i="0" u="none" strike="noStrike">
                          <a:solidFill>
                            <a:srgbClr val="FFFFFF"/>
                          </a:solidFill>
                          <a:effectLst/>
                          <a:latin typeface="+mj-lt"/>
                        </a:rPr>
                        <a:t>Base Plan</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002855"/>
                    </a:solidFill>
                  </a:tcPr>
                </a:tc>
                <a:tc>
                  <a:txBody>
                    <a:bodyPr/>
                    <a:lstStyle/>
                    <a:p>
                      <a:pPr algn="ctr" fontAlgn="ctr"/>
                      <a:r>
                        <a:rPr lang="en-US" sz="1400" b="1" i="0" u="none" strike="noStrike">
                          <a:solidFill>
                            <a:srgbClr val="FFFFFF"/>
                          </a:solidFill>
                          <a:effectLst/>
                          <a:latin typeface="+mj-lt"/>
                        </a:rPr>
                        <a:t>Buy-up Plan</a:t>
                      </a:r>
                    </a:p>
                  </a:txBody>
                  <a:tcPr marL="9525" marR="9525" marT="9525" marB="0" anchor="ctr">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002855"/>
                    </a:solidFill>
                  </a:tcPr>
                </a:tc>
                <a:extLst>
                  <a:ext uri="{0D108BD9-81ED-4DB2-BD59-A6C34878D82A}">
                    <a16:rowId xmlns:a16="http://schemas.microsoft.com/office/drawing/2014/main" val="3660498462"/>
                  </a:ext>
                </a:extLst>
              </a:tr>
              <a:tr h="190500">
                <a:tc>
                  <a:txBody>
                    <a:bodyPr/>
                    <a:lstStyle/>
                    <a:p>
                      <a:pPr algn="l" fontAlgn="ctr"/>
                      <a:r>
                        <a:rPr lang="en-US" sz="1400" b="1" i="0" u="none" strike="noStrike">
                          <a:solidFill>
                            <a:srgbClr val="000000"/>
                          </a:solidFill>
                          <a:effectLst/>
                          <a:latin typeface="+mj-lt"/>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effectLst/>
                          <a:latin typeface="+mj-lt"/>
                        </a:rPr>
                        <a:t>In-Network and Out-of-Network</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effectLst/>
                          <a:latin typeface="+mj-lt"/>
                        </a:rPr>
                        <a:t>In-Network and Out-of-Network</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9909594"/>
                  </a:ext>
                </a:extLst>
              </a:tr>
              <a:tr h="190500">
                <a:tc>
                  <a:txBody>
                    <a:bodyPr/>
                    <a:lstStyle/>
                    <a:p>
                      <a:pPr algn="l" fontAlgn="ctr"/>
                      <a:r>
                        <a:rPr lang="en-US" sz="1400" b="1" i="0" u="none" strike="noStrike">
                          <a:solidFill>
                            <a:srgbClr val="000000"/>
                          </a:solidFill>
                          <a:effectLst/>
                          <a:latin typeface="+mj-lt"/>
                        </a:rPr>
                        <a:t>Class/Type I - Preventive Services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gridSpan="2">
                  <a:txBody>
                    <a:bodyPr/>
                    <a:lstStyle/>
                    <a:p>
                      <a:pPr algn="ctr" fontAlgn="ctr"/>
                      <a:r>
                        <a:rPr lang="en-US" sz="1400" b="1" i="0" u="none" strike="noStrike">
                          <a:solidFill>
                            <a:srgbClr val="000000"/>
                          </a:solidFill>
                          <a:effectLst/>
                          <a:latin typeface="+mj-lt"/>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extLst>
                  <a:ext uri="{0D108BD9-81ED-4DB2-BD59-A6C34878D82A}">
                    <a16:rowId xmlns:a16="http://schemas.microsoft.com/office/drawing/2014/main" val="3404396503"/>
                  </a:ext>
                </a:extLst>
              </a:tr>
              <a:tr h="190500">
                <a:tc>
                  <a:txBody>
                    <a:bodyPr/>
                    <a:lstStyle/>
                    <a:p>
                      <a:pPr algn="r" fontAlgn="ctr"/>
                      <a:r>
                        <a:rPr lang="en-US" sz="1400" b="0" i="1" u="none" strike="noStrike">
                          <a:solidFill>
                            <a:srgbClr val="000000"/>
                          </a:solidFill>
                          <a:effectLst/>
                          <a:latin typeface="+mj-lt"/>
                        </a:rPr>
                        <a:t>Initial/Routine Oral Exams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rowSpan="3">
                  <a:txBody>
                    <a:bodyPr/>
                    <a:lstStyle/>
                    <a:p>
                      <a:pPr algn="ctr" fontAlgn="ctr"/>
                      <a:r>
                        <a:rPr lang="en-US" sz="1400" b="0" i="0" u="none" strike="noStrike">
                          <a:solidFill>
                            <a:srgbClr val="000000"/>
                          </a:solidFill>
                          <a:effectLst/>
                          <a:latin typeface="+mj-lt"/>
                        </a:rPr>
                        <a:t>100%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en-US" sz="1400" b="0" i="0" u="none" strike="noStrike">
                          <a:solidFill>
                            <a:srgbClr val="000000"/>
                          </a:solidFill>
                          <a:effectLst/>
                          <a:latin typeface="+mj-lt"/>
                        </a:rPr>
                        <a:t>100%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5591651"/>
                  </a:ext>
                </a:extLst>
              </a:tr>
              <a:tr h="190500">
                <a:tc>
                  <a:txBody>
                    <a:bodyPr/>
                    <a:lstStyle/>
                    <a:p>
                      <a:pPr algn="r" fontAlgn="ctr"/>
                      <a:r>
                        <a:rPr lang="en-US" sz="1400" b="0" i="1" u="none" strike="noStrike">
                          <a:solidFill>
                            <a:srgbClr val="000000"/>
                          </a:solidFill>
                          <a:effectLst/>
                          <a:latin typeface="+mj-lt"/>
                        </a:rPr>
                        <a:t>X-Rays &amp; Cleaning</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592202329"/>
                  </a:ext>
                </a:extLst>
              </a:tr>
              <a:tr h="190500">
                <a:tc>
                  <a:txBody>
                    <a:bodyPr/>
                    <a:lstStyle/>
                    <a:p>
                      <a:pPr algn="r" fontAlgn="ctr"/>
                      <a:r>
                        <a:rPr lang="en-US" sz="1400" b="0" i="1" u="none" strike="noStrike">
                          <a:solidFill>
                            <a:srgbClr val="000000"/>
                          </a:solidFill>
                          <a:effectLst/>
                          <a:latin typeface="+mj-lt"/>
                        </a:rPr>
                        <a:t>Fluoride Treatment &amp; Sealants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727985455"/>
                  </a:ext>
                </a:extLst>
              </a:tr>
              <a:tr h="190500">
                <a:tc>
                  <a:txBody>
                    <a:bodyPr/>
                    <a:lstStyle/>
                    <a:p>
                      <a:pPr algn="l" fontAlgn="ctr"/>
                      <a:r>
                        <a:rPr lang="en-US" sz="1400" b="1" i="0" u="none" strike="noStrike">
                          <a:solidFill>
                            <a:srgbClr val="000000"/>
                          </a:solidFill>
                          <a:effectLst/>
                          <a:latin typeface="+mj-lt"/>
                        </a:rPr>
                        <a:t>Class/Type II - Basic Services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gridSpan="2">
                  <a:txBody>
                    <a:bodyPr/>
                    <a:lstStyle/>
                    <a:p>
                      <a:pPr algn="ctr" fontAlgn="ctr"/>
                      <a:r>
                        <a:rPr lang="en-US" sz="1400" b="1" i="0" u="none" strike="noStrike">
                          <a:solidFill>
                            <a:srgbClr val="000000"/>
                          </a:solidFill>
                          <a:effectLst/>
                          <a:latin typeface="+mj-lt"/>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extLst>
                  <a:ext uri="{0D108BD9-81ED-4DB2-BD59-A6C34878D82A}">
                    <a16:rowId xmlns:a16="http://schemas.microsoft.com/office/drawing/2014/main" val="1647357085"/>
                  </a:ext>
                </a:extLst>
              </a:tr>
              <a:tr h="0">
                <a:tc>
                  <a:txBody>
                    <a:bodyPr/>
                    <a:lstStyle/>
                    <a:p>
                      <a:pPr algn="r" fontAlgn="ctr"/>
                      <a:r>
                        <a:rPr lang="en-US" sz="1400" b="0" i="1" u="none" strike="noStrike">
                          <a:solidFill>
                            <a:srgbClr val="000000"/>
                          </a:solidFill>
                          <a:effectLst/>
                          <a:latin typeface="+mj-lt"/>
                        </a:rPr>
                        <a:t>Fillings, General Anesthetics, Simple Extractions, Oral Surgery, Periodontics &amp; Endodontics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mj-lt"/>
                        </a:rPr>
                        <a:t>75%</a:t>
                      </a:r>
                      <a:br>
                        <a:rPr lang="en-US" sz="1400" b="0" i="0" u="none" strike="noStrike">
                          <a:solidFill>
                            <a:srgbClr val="000000"/>
                          </a:solidFill>
                          <a:effectLst/>
                          <a:latin typeface="+mj-lt"/>
                        </a:rPr>
                      </a:br>
                      <a:r>
                        <a:rPr lang="en-US" sz="1400" b="0" i="0" u="none" strike="noStrike">
                          <a:solidFill>
                            <a:srgbClr val="000000"/>
                          </a:solidFill>
                          <a:effectLst/>
                          <a:latin typeface="+mj-lt"/>
                        </a:rPr>
                        <a:t>Subject to Annual Deductible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mj-lt"/>
                        </a:rPr>
                        <a:t>100%</a:t>
                      </a:r>
                      <a:br>
                        <a:rPr lang="en-US" sz="1400" b="0" i="0" u="none" strike="noStrike">
                          <a:solidFill>
                            <a:srgbClr val="000000"/>
                          </a:solidFill>
                          <a:effectLst/>
                          <a:latin typeface="+mj-lt"/>
                        </a:rPr>
                      </a:br>
                      <a:r>
                        <a:rPr lang="en-US" sz="1400" b="0" i="0" u="none" strike="noStrike">
                          <a:solidFill>
                            <a:srgbClr val="000000"/>
                          </a:solidFill>
                          <a:effectLst/>
                          <a:latin typeface="+mj-lt"/>
                        </a:rPr>
                        <a:t>Subject to Annual Deductible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0272271"/>
                  </a:ext>
                </a:extLst>
              </a:tr>
              <a:tr h="190500">
                <a:tc>
                  <a:txBody>
                    <a:bodyPr/>
                    <a:lstStyle/>
                    <a:p>
                      <a:pPr algn="l" fontAlgn="ctr"/>
                      <a:r>
                        <a:rPr lang="en-US" sz="1400" b="1" i="0" u="none" strike="noStrike">
                          <a:solidFill>
                            <a:srgbClr val="000000"/>
                          </a:solidFill>
                          <a:effectLst/>
                          <a:latin typeface="+mj-lt"/>
                        </a:rPr>
                        <a:t>Class/Type III -Major Services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gridSpan="2">
                  <a:txBody>
                    <a:bodyPr/>
                    <a:lstStyle/>
                    <a:p>
                      <a:pPr algn="ctr" fontAlgn="ctr"/>
                      <a:r>
                        <a:rPr lang="en-US" sz="1400" b="1" i="0" u="none" strike="noStrike">
                          <a:solidFill>
                            <a:srgbClr val="000000"/>
                          </a:solidFill>
                          <a:effectLst/>
                          <a:latin typeface="+mj-lt"/>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extLst>
                  <a:ext uri="{0D108BD9-81ED-4DB2-BD59-A6C34878D82A}">
                    <a16:rowId xmlns:a16="http://schemas.microsoft.com/office/drawing/2014/main" val="2680076642"/>
                  </a:ext>
                </a:extLst>
              </a:tr>
              <a:tr h="183515">
                <a:tc>
                  <a:txBody>
                    <a:bodyPr/>
                    <a:lstStyle/>
                    <a:p>
                      <a:pPr algn="r" fontAlgn="ctr"/>
                      <a:r>
                        <a:rPr lang="en-US" sz="1400" b="0" i="1" u="none" strike="noStrike">
                          <a:solidFill>
                            <a:srgbClr val="000000"/>
                          </a:solidFill>
                          <a:effectLst/>
                          <a:latin typeface="+mj-lt"/>
                        </a:rPr>
                        <a:t>Crowns and Restorations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rowSpan="3">
                  <a:txBody>
                    <a:bodyPr/>
                    <a:lstStyle/>
                    <a:p>
                      <a:pPr algn="ctr" fontAlgn="ctr"/>
                      <a:r>
                        <a:rPr lang="en-US" sz="1400" b="0" i="0" u="none" strike="noStrike">
                          <a:solidFill>
                            <a:srgbClr val="000000"/>
                          </a:solidFill>
                          <a:effectLst/>
                          <a:latin typeface="+mj-lt"/>
                        </a:rPr>
                        <a:t>Not Covered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en-US" sz="1400" b="0" i="0" u="none" strike="noStrike">
                          <a:solidFill>
                            <a:srgbClr val="000000"/>
                          </a:solidFill>
                          <a:effectLst/>
                          <a:latin typeface="+mj-lt"/>
                        </a:rPr>
                        <a:t>50%</a:t>
                      </a:r>
                      <a:br>
                        <a:rPr lang="en-US" sz="1400" b="0" i="0" u="none" strike="noStrike">
                          <a:solidFill>
                            <a:srgbClr val="000000"/>
                          </a:solidFill>
                          <a:effectLst/>
                          <a:latin typeface="+mj-lt"/>
                        </a:rPr>
                      </a:br>
                      <a:r>
                        <a:rPr lang="en-US" sz="1400" b="0" i="0" u="none" strike="noStrike">
                          <a:solidFill>
                            <a:srgbClr val="000000"/>
                          </a:solidFill>
                          <a:effectLst/>
                          <a:latin typeface="+mj-lt"/>
                        </a:rPr>
                        <a:t>Subject to Annual Deductible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4299307"/>
                  </a:ext>
                </a:extLst>
              </a:tr>
              <a:tr h="190500">
                <a:tc>
                  <a:txBody>
                    <a:bodyPr/>
                    <a:lstStyle/>
                    <a:p>
                      <a:pPr algn="r" fontAlgn="ctr"/>
                      <a:r>
                        <a:rPr lang="en-US" sz="1400" b="0" i="1" u="none" strike="noStrike">
                          <a:solidFill>
                            <a:srgbClr val="000000"/>
                          </a:solidFill>
                          <a:effectLst/>
                          <a:latin typeface="+mj-lt"/>
                        </a:rPr>
                        <a:t>Full or Partial Removable Dentures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53217452"/>
                  </a:ext>
                </a:extLst>
              </a:tr>
              <a:tr h="190500">
                <a:tc>
                  <a:txBody>
                    <a:bodyPr/>
                    <a:lstStyle/>
                    <a:p>
                      <a:pPr algn="r" fontAlgn="ctr"/>
                      <a:r>
                        <a:rPr lang="en-US" sz="1400" b="0" i="1" u="none" strike="noStrike">
                          <a:solidFill>
                            <a:srgbClr val="000000"/>
                          </a:solidFill>
                          <a:effectLst/>
                          <a:latin typeface="+mj-lt"/>
                        </a:rPr>
                        <a:t>Fixed Bridgework</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208790246"/>
                  </a:ext>
                </a:extLst>
              </a:tr>
              <a:tr h="190500">
                <a:tc>
                  <a:txBody>
                    <a:bodyPr/>
                    <a:lstStyle/>
                    <a:p>
                      <a:pPr algn="l" fontAlgn="ctr"/>
                      <a:r>
                        <a:rPr lang="en-US" sz="1400" b="1" i="0" u="none" strike="noStrike">
                          <a:solidFill>
                            <a:srgbClr val="000000"/>
                          </a:solidFill>
                          <a:effectLst/>
                          <a:latin typeface="+mj-lt"/>
                        </a:rPr>
                        <a:t>Class/Type IV - Orthodontia Services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gridSpan="2">
                  <a:txBody>
                    <a:bodyPr/>
                    <a:lstStyle/>
                    <a:p>
                      <a:pPr algn="ctr" fontAlgn="ctr"/>
                      <a:r>
                        <a:rPr lang="en-US" sz="1400" b="1" i="0" u="none" strike="noStrike">
                          <a:solidFill>
                            <a:srgbClr val="000000"/>
                          </a:solidFill>
                          <a:effectLst/>
                          <a:latin typeface="+mj-lt"/>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extLst>
                  <a:ext uri="{0D108BD9-81ED-4DB2-BD59-A6C34878D82A}">
                    <a16:rowId xmlns:a16="http://schemas.microsoft.com/office/drawing/2014/main" val="2961813700"/>
                  </a:ext>
                </a:extLst>
              </a:tr>
              <a:tr h="190500">
                <a:tc>
                  <a:txBody>
                    <a:bodyPr/>
                    <a:lstStyle/>
                    <a:p>
                      <a:pPr algn="r" fontAlgn="ctr"/>
                      <a:r>
                        <a:rPr lang="en-US" sz="1400" b="0" i="1" u="none" strike="noStrike">
                          <a:solidFill>
                            <a:srgbClr val="000000"/>
                          </a:solidFill>
                          <a:effectLst/>
                          <a:latin typeface="+mj-lt"/>
                        </a:rPr>
                        <a:t>Children to age 19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mj-lt"/>
                        </a:rPr>
                        <a:t>Not Covered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mj-lt"/>
                        </a:rPr>
                        <a:t>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5274887"/>
                  </a:ext>
                </a:extLst>
              </a:tr>
              <a:tr h="190500">
                <a:tc>
                  <a:txBody>
                    <a:bodyPr/>
                    <a:lstStyle/>
                    <a:p>
                      <a:pPr algn="l" fontAlgn="ctr"/>
                      <a:r>
                        <a:rPr lang="en-US" sz="1400" b="1" i="0" u="none" strike="noStrike">
                          <a:solidFill>
                            <a:srgbClr val="000000"/>
                          </a:solidFill>
                          <a:effectLst/>
                          <a:latin typeface="+mj-lt"/>
                        </a:rPr>
                        <a:t>Deductibles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gridSpan="2">
                  <a:txBody>
                    <a:bodyPr/>
                    <a:lstStyle/>
                    <a:p>
                      <a:pPr algn="ctr" fontAlgn="ctr"/>
                      <a:r>
                        <a:rPr lang="en-US" sz="1400" b="1" i="0" u="none" strike="noStrike">
                          <a:solidFill>
                            <a:srgbClr val="000000"/>
                          </a:solidFill>
                          <a:effectLst/>
                          <a:latin typeface="+mj-lt"/>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extLst>
                  <a:ext uri="{0D108BD9-81ED-4DB2-BD59-A6C34878D82A}">
                    <a16:rowId xmlns:a16="http://schemas.microsoft.com/office/drawing/2014/main" val="3318455939"/>
                  </a:ext>
                </a:extLst>
              </a:tr>
              <a:tr h="485775">
                <a:tc>
                  <a:txBody>
                    <a:bodyPr/>
                    <a:lstStyle/>
                    <a:p>
                      <a:pPr algn="r" fontAlgn="ctr"/>
                      <a:r>
                        <a:rPr lang="en-US" sz="1400" b="1" i="1" u="none" strike="noStrike">
                          <a:solidFill>
                            <a:srgbClr val="000000"/>
                          </a:solidFill>
                          <a:effectLst/>
                          <a:latin typeface="+mj-lt"/>
                        </a:rPr>
                        <a:t>Single</a:t>
                      </a:r>
                      <a:r>
                        <a:rPr lang="en-US" sz="1400" b="0" i="1" u="none" strike="noStrike">
                          <a:solidFill>
                            <a:srgbClr val="000000"/>
                          </a:solidFill>
                          <a:effectLst/>
                          <a:latin typeface="+mj-lt"/>
                        </a:rPr>
                        <a:t>- 1 x annual deductible                                                                     </a:t>
                      </a:r>
                      <a:r>
                        <a:rPr lang="en-US" sz="1400" b="1" i="1" u="none" strike="noStrike">
                          <a:solidFill>
                            <a:srgbClr val="000000"/>
                          </a:solidFill>
                          <a:effectLst/>
                          <a:latin typeface="+mj-lt"/>
                        </a:rPr>
                        <a:t>   Family</a:t>
                      </a:r>
                      <a:r>
                        <a:rPr lang="en-US" sz="1400" b="0" i="1" u="none" strike="noStrike">
                          <a:solidFill>
                            <a:srgbClr val="000000"/>
                          </a:solidFill>
                          <a:effectLst/>
                          <a:latin typeface="+mj-lt"/>
                        </a:rPr>
                        <a:t>- 3 x annual per person deductible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mj-lt"/>
                        </a:rPr>
                        <a:t>Single $50</a:t>
                      </a:r>
                      <a:br>
                        <a:rPr lang="en-US" sz="1400" b="0" i="0" u="none" strike="noStrike">
                          <a:solidFill>
                            <a:srgbClr val="000000"/>
                          </a:solidFill>
                          <a:effectLst/>
                          <a:latin typeface="+mj-lt"/>
                        </a:rPr>
                      </a:br>
                      <a:r>
                        <a:rPr lang="en-US" sz="1400" b="0" i="0" u="none" strike="noStrike">
                          <a:solidFill>
                            <a:srgbClr val="000000"/>
                          </a:solidFill>
                          <a:effectLst/>
                          <a:latin typeface="+mj-lt"/>
                        </a:rPr>
                        <a:t>Family $150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mj-lt"/>
                        </a:rPr>
                        <a:t>Single $50</a:t>
                      </a:r>
                      <a:br>
                        <a:rPr lang="en-US" sz="1400" b="0" i="0" u="none" strike="noStrike">
                          <a:solidFill>
                            <a:srgbClr val="000000"/>
                          </a:solidFill>
                          <a:effectLst/>
                          <a:latin typeface="+mj-lt"/>
                        </a:rPr>
                      </a:br>
                      <a:r>
                        <a:rPr lang="en-US" sz="1400" b="0" i="0" u="none" strike="noStrike">
                          <a:solidFill>
                            <a:srgbClr val="000000"/>
                          </a:solidFill>
                          <a:effectLst/>
                          <a:latin typeface="+mj-lt"/>
                        </a:rPr>
                        <a:t>Family $150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6651560"/>
                  </a:ext>
                </a:extLst>
              </a:tr>
              <a:tr h="190500">
                <a:tc>
                  <a:txBody>
                    <a:bodyPr/>
                    <a:lstStyle/>
                    <a:p>
                      <a:pPr algn="l" fontAlgn="ctr"/>
                      <a:r>
                        <a:rPr lang="en-US" sz="1400" b="1" i="0" u="none" strike="noStrike">
                          <a:solidFill>
                            <a:srgbClr val="000000"/>
                          </a:solidFill>
                          <a:effectLst/>
                          <a:latin typeface="+mj-lt"/>
                        </a:rPr>
                        <a:t>Maximums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gridSpan="2">
                  <a:txBody>
                    <a:bodyPr/>
                    <a:lstStyle/>
                    <a:p>
                      <a:pPr algn="ctr" fontAlgn="ctr"/>
                      <a:r>
                        <a:rPr lang="en-US" sz="1400" b="1" i="0" u="none" strike="noStrike">
                          <a:solidFill>
                            <a:srgbClr val="000000"/>
                          </a:solidFill>
                          <a:effectLst/>
                          <a:latin typeface="+mj-lt"/>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extLst>
                  <a:ext uri="{0D108BD9-81ED-4DB2-BD59-A6C34878D82A}">
                    <a16:rowId xmlns:a16="http://schemas.microsoft.com/office/drawing/2014/main" val="714442653"/>
                  </a:ext>
                </a:extLst>
              </a:tr>
              <a:tr h="190500">
                <a:tc>
                  <a:txBody>
                    <a:bodyPr/>
                    <a:lstStyle/>
                    <a:p>
                      <a:pPr algn="r" fontAlgn="ctr"/>
                      <a:r>
                        <a:rPr lang="en-US" sz="1400" b="0" i="1" u="none" strike="noStrike">
                          <a:solidFill>
                            <a:srgbClr val="000000"/>
                          </a:solidFill>
                          <a:effectLst/>
                          <a:latin typeface="+mj-lt"/>
                        </a:rPr>
                        <a:t>Calendar Year per individual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1400" b="0" i="0" u="none" strike="noStrike">
                          <a:solidFill>
                            <a:srgbClr val="000000"/>
                          </a:solidFill>
                          <a:effectLst/>
                          <a:latin typeface="+mj-lt"/>
                        </a:rPr>
                        <a:t>$1,000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mj-lt"/>
                        </a:rPr>
                        <a:t>$2,000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9675973"/>
                  </a:ext>
                </a:extLst>
              </a:tr>
              <a:tr h="190500">
                <a:tc>
                  <a:txBody>
                    <a:bodyPr/>
                    <a:lstStyle/>
                    <a:p>
                      <a:pPr algn="r" fontAlgn="ctr"/>
                      <a:r>
                        <a:rPr lang="en-US" sz="1400" b="0" i="1" u="none" strike="noStrike">
                          <a:solidFill>
                            <a:srgbClr val="000000"/>
                          </a:solidFill>
                          <a:effectLst/>
                          <a:latin typeface="+mj-lt"/>
                        </a:rPr>
                        <a:t>Classes Subject to Annual Max</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2">
                  <a:txBody>
                    <a:bodyPr/>
                    <a:lstStyle/>
                    <a:p>
                      <a:pPr algn="ctr" fontAlgn="ctr"/>
                      <a:r>
                        <a:rPr lang="en-US" sz="1400" b="0" i="0" u="none" strike="noStrike">
                          <a:solidFill>
                            <a:srgbClr val="000000"/>
                          </a:solidFill>
                          <a:effectLst/>
                          <a:latin typeface="+mj-lt"/>
                        </a:rPr>
                        <a:t>II &amp; III</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990527424"/>
                  </a:ext>
                </a:extLst>
              </a:tr>
              <a:tr h="190500">
                <a:tc>
                  <a:txBody>
                    <a:bodyPr/>
                    <a:lstStyle/>
                    <a:p>
                      <a:pPr algn="r" fontAlgn="ctr"/>
                      <a:r>
                        <a:rPr lang="en-US" sz="1400" b="0" i="1" u="none" strike="noStrike">
                          <a:solidFill>
                            <a:srgbClr val="000000"/>
                          </a:solidFill>
                          <a:effectLst/>
                          <a:latin typeface="+mj-lt"/>
                        </a:rPr>
                        <a:t>Lifetime (Orthodontia)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mj-lt"/>
                        </a:rPr>
                        <a:t>None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mj-lt"/>
                        </a:rPr>
                        <a:t>$1,500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0753485"/>
                  </a:ext>
                </a:extLst>
              </a:tr>
              <a:tr h="190500">
                <a:tc>
                  <a:txBody>
                    <a:bodyPr/>
                    <a:lstStyle/>
                    <a:p>
                      <a:pPr algn="l" fontAlgn="ctr"/>
                      <a:r>
                        <a:rPr lang="en-US" sz="1400" b="1" i="0" u="none" strike="noStrike">
                          <a:solidFill>
                            <a:srgbClr val="000000"/>
                          </a:solidFill>
                          <a:effectLst/>
                          <a:latin typeface="+mj-lt"/>
                        </a:rPr>
                        <a:t>Maximum Contract Allowance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400" b="1" i="0" u="none" strike="noStrike">
                          <a:solidFill>
                            <a:srgbClr val="000000"/>
                          </a:solidFill>
                          <a:effectLst/>
                          <a:latin typeface="+mj-lt"/>
                        </a:rPr>
                        <a:t>Fee Schedule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400" b="1" i="0" u="none" strike="noStrike">
                          <a:solidFill>
                            <a:srgbClr val="000000"/>
                          </a:solidFill>
                          <a:effectLst/>
                          <a:latin typeface="+mj-lt"/>
                        </a:rPr>
                        <a:t>Fee Schedule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4017751565"/>
                  </a:ext>
                </a:extLst>
              </a:tr>
              <a:tr h="200025">
                <a:tc>
                  <a:txBody>
                    <a:bodyPr/>
                    <a:lstStyle/>
                    <a:p>
                      <a:pPr algn="l" fontAlgn="ctr"/>
                      <a:r>
                        <a:rPr lang="en-US" sz="1400" b="1" i="0" u="none" strike="noStrike">
                          <a:solidFill>
                            <a:srgbClr val="000000"/>
                          </a:solidFill>
                          <a:effectLst/>
                          <a:latin typeface="+mj-lt"/>
                        </a:rPr>
                        <a:t>Dependent Age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ctr"/>
                      <a:r>
                        <a:rPr lang="en-US" sz="1400" b="0" i="0" u="none" strike="noStrike">
                          <a:solidFill>
                            <a:srgbClr val="000000"/>
                          </a:solidFill>
                          <a:effectLst/>
                          <a:latin typeface="+mj-lt"/>
                        </a:rPr>
                        <a:t>26/26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657440335"/>
                  </a:ext>
                </a:extLst>
              </a:tr>
            </a:tbl>
          </a:graphicData>
        </a:graphic>
      </p:graphicFrame>
      <p:sp>
        <p:nvSpPr>
          <p:cNvPr id="10" name="TextBox 9">
            <a:extLst>
              <a:ext uri="{FF2B5EF4-FFF2-40B4-BE49-F238E27FC236}">
                <a16:creationId xmlns:a16="http://schemas.microsoft.com/office/drawing/2014/main" id="{6F03A31E-C0B5-B5B5-F255-0DE1A0C71B53}"/>
              </a:ext>
            </a:extLst>
          </p:cNvPr>
          <p:cNvSpPr txBox="1"/>
          <p:nvPr/>
        </p:nvSpPr>
        <p:spPr>
          <a:xfrm>
            <a:off x="693780" y="7863052"/>
            <a:ext cx="9775433" cy="400110"/>
          </a:xfrm>
          <a:prstGeom prst="rect">
            <a:avLst/>
          </a:prstGeom>
          <a:noFill/>
        </p:spPr>
        <p:txBody>
          <a:bodyPr wrap="none" rtlCol="0">
            <a:spAutoFit/>
          </a:bodyPr>
          <a:lstStyle/>
          <a:p>
            <a:r>
              <a:rPr lang="en-US" sz="2000" b="1">
                <a:solidFill>
                  <a:srgbClr val="FF0000"/>
                </a:solidFill>
              </a:rPr>
              <a:t>Employees who enroll in the dental plan will receive a Guardian Dental ID card</a:t>
            </a:r>
          </a:p>
        </p:txBody>
      </p:sp>
      <p:pic>
        <p:nvPicPr>
          <p:cNvPr id="1026" name="Picture 2" descr="Community Lives Consortium: New layout and some new courses!">
            <a:extLst>
              <a:ext uri="{FF2B5EF4-FFF2-40B4-BE49-F238E27FC236}">
                <a16:creationId xmlns:a16="http://schemas.microsoft.com/office/drawing/2014/main" id="{64C3E8B2-00A6-D356-6BE5-E60E8C0DB1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12917" y="221914"/>
            <a:ext cx="2187300" cy="1160484"/>
          </a:xfrm>
          <a:prstGeom prst="rect">
            <a:avLst/>
          </a:prstGeom>
          <a:noFill/>
          <a:extLst>
            <a:ext uri="{909E8E84-426E-40DD-AFC4-6F175D3DCCD1}">
              <a14:hiddenFill xmlns:a14="http://schemas.microsoft.com/office/drawing/2010/main">
                <a:solidFill>
                  <a:srgbClr val="FFFFFF"/>
                </a:solidFill>
              </a14:hiddenFill>
            </a:ext>
          </a:extLst>
        </p:spPr>
      </p:pic>
      <p:pic>
        <p:nvPicPr>
          <p:cNvPr id="13" name="Audio 12">
            <a:hlinkClick r:id="" action="ppaction://media"/>
            <a:extLst>
              <a:ext uri="{FF2B5EF4-FFF2-40B4-BE49-F238E27FC236}">
                <a16:creationId xmlns:a16="http://schemas.microsoft.com/office/drawing/2014/main" id="{A1C369C8-D5FB-FF86-0FEB-917E14A69D6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445000" t="-445000" r="-445000" b="-445000"/>
          <a:stretch>
            <a:fillRect/>
          </a:stretch>
        </p:blipFill>
        <p:spPr>
          <a:xfrm>
            <a:off x="14743379" y="6920179"/>
            <a:ext cx="3017520" cy="3017520"/>
          </a:xfrm>
          <a:prstGeom prst="ellipse">
            <a:avLst/>
          </a:prstGeom>
        </p:spPr>
      </p:pic>
    </p:spTree>
    <p:extLst>
      <p:ext uri="{BB962C8B-B14F-4D97-AF65-F5344CB8AC3E}">
        <p14:creationId xmlns:p14="http://schemas.microsoft.com/office/powerpoint/2010/main" val="3017706773"/>
      </p:ext>
    </p:extLst>
  </p:cSld>
  <p:clrMapOvr>
    <a:masterClrMapping/>
  </p:clrMapOvr>
  <mc:AlternateContent xmlns:mc="http://schemas.openxmlformats.org/markup-compatibility/2006" xmlns:p14="http://schemas.microsoft.com/office/powerpoint/2010/main">
    <mc:Choice Requires="p14">
      <p:transition spd="slow" p14:dur="2000" advTm="99372"/>
    </mc:Choice>
    <mc:Fallback xmlns="">
      <p:transition spd="slow" advTm="99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theme/theme1.xml><?xml version="1.0" encoding="utf-8"?>
<a:theme xmlns:a="http://schemas.openxmlformats.org/drawingml/2006/main" name="Left Align with Line">
  <a:themeElements>
    <a:clrScheme name="Brown &amp; Brown Retail">
      <a:dk1>
        <a:srgbClr val="002855"/>
      </a:dk1>
      <a:lt1>
        <a:srgbClr val="FFFFFF"/>
      </a:lt1>
      <a:dk2>
        <a:srgbClr val="000000"/>
      </a:dk2>
      <a:lt2>
        <a:srgbClr val="73A641"/>
      </a:lt2>
      <a:accent1>
        <a:srgbClr val="194F90"/>
      </a:accent1>
      <a:accent2>
        <a:srgbClr val="7BA5DE"/>
      </a:accent2>
      <a:accent3>
        <a:srgbClr val="BA2031"/>
      </a:accent3>
      <a:accent4>
        <a:srgbClr val="F9B746"/>
      </a:accent4>
      <a:accent5>
        <a:srgbClr val="C7C8CA"/>
      </a:accent5>
      <a:accent6>
        <a:srgbClr val="6D6E71"/>
      </a:accent6>
      <a:hlink>
        <a:srgbClr val="194F90"/>
      </a:hlink>
      <a:folHlink>
        <a:srgbClr val="194F9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enter Align with Line">
  <a:themeElements>
    <a:clrScheme name="Brown &amp; Brown Retail">
      <a:dk1>
        <a:srgbClr val="002855"/>
      </a:dk1>
      <a:lt1>
        <a:srgbClr val="FFFFFF"/>
      </a:lt1>
      <a:dk2>
        <a:srgbClr val="000000"/>
      </a:dk2>
      <a:lt2>
        <a:srgbClr val="73A641"/>
      </a:lt2>
      <a:accent1>
        <a:srgbClr val="194F90"/>
      </a:accent1>
      <a:accent2>
        <a:srgbClr val="7BA5DE"/>
      </a:accent2>
      <a:accent3>
        <a:srgbClr val="BA2031"/>
      </a:accent3>
      <a:accent4>
        <a:srgbClr val="F9B746"/>
      </a:accent4>
      <a:accent5>
        <a:srgbClr val="C7C8CA"/>
      </a:accent5>
      <a:accent6>
        <a:srgbClr val="6D6E71"/>
      </a:accent6>
      <a:hlink>
        <a:srgbClr val="194F90"/>
      </a:hlink>
      <a:folHlink>
        <a:srgbClr val="194F9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eft Align without Line">
  <a:themeElements>
    <a:clrScheme name="Brown &amp; Brown Retail">
      <a:dk1>
        <a:srgbClr val="002855"/>
      </a:dk1>
      <a:lt1>
        <a:srgbClr val="FFFFFF"/>
      </a:lt1>
      <a:dk2>
        <a:srgbClr val="000000"/>
      </a:dk2>
      <a:lt2>
        <a:srgbClr val="73A641"/>
      </a:lt2>
      <a:accent1>
        <a:srgbClr val="194F90"/>
      </a:accent1>
      <a:accent2>
        <a:srgbClr val="7BA5DE"/>
      </a:accent2>
      <a:accent3>
        <a:srgbClr val="BA2031"/>
      </a:accent3>
      <a:accent4>
        <a:srgbClr val="F9B746"/>
      </a:accent4>
      <a:accent5>
        <a:srgbClr val="C7C8CA"/>
      </a:accent5>
      <a:accent6>
        <a:srgbClr val="6D6E71"/>
      </a:accent6>
      <a:hlink>
        <a:srgbClr val="194F90"/>
      </a:hlink>
      <a:folHlink>
        <a:srgbClr val="194F9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enter Align without Line">
  <a:themeElements>
    <a:clrScheme name="Brown &amp; Brown Retail">
      <a:dk1>
        <a:srgbClr val="002855"/>
      </a:dk1>
      <a:lt1>
        <a:srgbClr val="FFFFFF"/>
      </a:lt1>
      <a:dk2>
        <a:srgbClr val="000000"/>
      </a:dk2>
      <a:lt2>
        <a:srgbClr val="73A641"/>
      </a:lt2>
      <a:accent1>
        <a:srgbClr val="194F90"/>
      </a:accent1>
      <a:accent2>
        <a:srgbClr val="7BA5DE"/>
      </a:accent2>
      <a:accent3>
        <a:srgbClr val="BA2031"/>
      </a:accent3>
      <a:accent4>
        <a:srgbClr val="F9B746"/>
      </a:accent4>
      <a:accent5>
        <a:srgbClr val="C7C8CA"/>
      </a:accent5>
      <a:accent6>
        <a:srgbClr val="6D6E71"/>
      </a:accent6>
      <a:hlink>
        <a:srgbClr val="194F90"/>
      </a:hlink>
      <a:folHlink>
        <a:srgbClr val="194F9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lank">
  <a:themeElements>
    <a:clrScheme name="Brown &amp; Brown Retail">
      <a:dk1>
        <a:srgbClr val="002855"/>
      </a:dk1>
      <a:lt1>
        <a:srgbClr val="FFFFFF"/>
      </a:lt1>
      <a:dk2>
        <a:srgbClr val="000000"/>
      </a:dk2>
      <a:lt2>
        <a:srgbClr val="73A641"/>
      </a:lt2>
      <a:accent1>
        <a:srgbClr val="194F90"/>
      </a:accent1>
      <a:accent2>
        <a:srgbClr val="7BA5DE"/>
      </a:accent2>
      <a:accent3>
        <a:srgbClr val="BA2031"/>
      </a:accent3>
      <a:accent4>
        <a:srgbClr val="F9B746"/>
      </a:accent4>
      <a:accent5>
        <a:srgbClr val="C7C8CA"/>
      </a:accent5>
      <a:accent6>
        <a:srgbClr val="6D6E71"/>
      </a:accent6>
      <a:hlink>
        <a:srgbClr val="194F90"/>
      </a:hlink>
      <a:folHlink>
        <a:srgbClr val="194F9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cb440fd-bd81-4f72-b9f1-e5aba8d9727e" xsi:nil="true"/>
    <lcf76f155ced4ddcb4097134ff3c332f xmlns="af3b673e-7d18-4869-ba9b-1de9777a42fc">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SharedWithUsers xmlns="2cb440fd-bd81-4f72-b9f1-e5aba8d9727e">
      <UserInfo>
        <DisplayName>Todd Koneski</DisplayName>
        <AccountId>74</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2C91D2C167C3B4CAE5E11C2EF592B96" ma:contentTypeVersion="18" ma:contentTypeDescription="Create a new document." ma:contentTypeScope="" ma:versionID="26db40349cbfbf053e16fb5612928de9">
  <xsd:schema xmlns:xsd="http://www.w3.org/2001/XMLSchema" xmlns:xs="http://www.w3.org/2001/XMLSchema" xmlns:p="http://schemas.microsoft.com/office/2006/metadata/properties" xmlns:ns1="http://schemas.microsoft.com/sharepoint/v3" xmlns:ns2="af3b673e-7d18-4869-ba9b-1de9777a42fc" xmlns:ns3="2cb440fd-bd81-4f72-b9f1-e5aba8d9727e" targetNamespace="http://schemas.microsoft.com/office/2006/metadata/properties" ma:root="true" ma:fieldsID="a9207564dbb8e26b0affb9afb1eb8e30" ns1:_="" ns2:_="" ns3:_="">
    <xsd:import namespace="http://schemas.microsoft.com/sharepoint/v3"/>
    <xsd:import namespace="af3b673e-7d18-4869-ba9b-1de9777a42fc"/>
    <xsd:import namespace="2cb440fd-bd81-4f72-b9f1-e5aba8d9727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1:_ip_UnifiedCompliancePolicyProperties" minOccurs="0"/>
                <xsd:element ref="ns1:_ip_UnifiedCompliancePolicyUIAc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f3b673e-7d18-4869-ba9b-1de9777a42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c8cf1c0-73f6-4b47-a830-15ce2263149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cb440fd-bd81-4f72-b9f1-e5aba8d9727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a5dd1190-e83a-4d59-bb36-33c6886ff3bb}" ma:internalName="TaxCatchAll" ma:showField="CatchAllData" ma:web="2cb440fd-bd81-4f72-b9f1-e5aba8d9727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A95055E-6272-4F24-A23D-17C234B9CBD1}">
  <ds:schemaRefs>
    <ds:schemaRef ds:uri="2cb440fd-bd81-4f72-b9f1-e5aba8d9727e"/>
    <ds:schemaRef ds:uri="af3b673e-7d18-4869-ba9b-1de9777a42f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E368203-B02C-4553-97EB-B66478EFEC69}">
  <ds:schemaRefs>
    <ds:schemaRef ds:uri="2cb440fd-bd81-4f72-b9f1-e5aba8d9727e"/>
    <ds:schemaRef ds:uri="af3b673e-7d18-4869-ba9b-1de9777a42f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B78A580-3053-4EF7-9DD6-EE7DE917D33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14</TotalTime>
  <Words>2137</Words>
  <Application>Microsoft Office PowerPoint</Application>
  <PresentationFormat>Custom</PresentationFormat>
  <Paragraphs>296</Paragraphs>
  <Slides>22</Slides>
  <Notes>1</Notes>
  <HiddenSlides>0</HiddenSlides>
  <MMClips>21</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22</vt:i4>
      </vt:variant>
    </vt:vector>
  </HeadingPairs>
  <TitlesOfParts>
    <vt:vector size="33" baseType="lpstr">
      <vt:lpstr>Aptos</vt:lpstr>
      <vt:lpstr>Arial</vt:lpstr>
      <vt:lpstr>Calibri</vt:lpstr>
      <vt:lpstr>Courier New</vt:lpstr>
      <vt:lpstr>Times New Roman</vt:lpstr>
      <vt:lpstr>Wingdings</vt:lpstr>
      <vt:lpstr>Left Align with Line</vt:lpstr>
      <vt:lpstr>Center Align with Line</vt:lpstr>
      <vt:lpstr>Left Align without Line</vt:lpstr>
      <vt:lpstr>Center Align without Line</vt:lpstr>
      <vt:lpstr>Blank</vt:lpstr>
      <vt:lpstr>PowerPoint Presentation</vt:lpstr>
      <vt:lpstr>Presentation Agenda</vt:lpstr>
      <vt:lpstr>PowerPoint Presentation</vt:lpstr>
      <vt:lpstr>2024 Open Enrollment Summary</vt:lpstr>
      <vt:lpstr>2024 Open Enrollment Summary</vt:lpstr>
      <vt:lpstr>PowerPoint Presentation</vt:lpstr>
      <vt:lpstr>2024 Healthcare Plan Designs</vt:lpstr>
      <vt:lpstr>Preventive Services</vt:lpstr>
      <vt:lpstr>2024 Guardian Dental Plan Design</vt:lpstr>
      <vt:lpstr>2024 VSP Plan Designs</vt:lpstr>
      <vt:lpstr>PowerPoint Presentation</vt:lpstr>
      <vt:lpstr>2024 Health Reimbursement Account</vt:lpstr>
      <vt:lpstr>2024 Flexible Spending Account (FSA)</vt:lpstr>
      <vt:lpstr>2024 Dependent Care FSA</vt:lpstr>
      <vt:lpstr>PowerPoint Presentation</vt:lpstr>
      <vt:lpstr>Basic Life / AD&amp;D &amp; Supplemental Offerings</vt:lpstr>
      <vt:lpstr>Voluntary Short-Term and Long-Term Disability</vt:lpstr>
      <vt:lpstr>Voluntary Accident, Critical Illness &amp; Hospital Indemnity Programs- New Carrier Guardian</vt:lpstr>
      <vt:lpstr>PowerPoint Presentation</vt:lpstr>
      <vt:lpstr>2024 Enrollment Considerations</vt:lpstr>
      <vt:lpstr>Next Steps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Fred</dc:creator>
  <cp:lastModifiedBy>Mariano, Nicole</cp:lastModifiedBy>
  <cp:revision>2</cp:revision>
  <dcterms:created xsi:type="dcterms:W3CDTF">2021-02-09T19:59:53Z</dcterms:created>
  <dcterms:modified xsi:type="dcterms:W3CDTF">2023-10-31T10:38:37Z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0x010100C2C91D2C167C3B4CAE5E11C2EF592B96</vt:lpwstr>
  </property>
  <property fmtid="{D5CDD505-2E9C-101B-9397-08002B2CF9AE}" pid="3" name="MediaServiceImageTags">
    <vt:lpwstr/>
  </property>
</Properties>
</file>