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92" r:id="rId5"/>
    <p:sldMasterId id="2147483704" r:id="rId6"/>
    <p:sldMasterId id="2147483698" r:id="rId7"/>
    <p:sldMasterId id="2147483731" r:id="rId8"/>
  </p:sldMasterIdLst>
  <p:notesMasterIdLst>
    <p:notesMasterId r:id="rId32"/>
  </p:notesMasterIdLst>
  <p:sldIdLst>
    <p:sldId id="2880" r:id="rId9"/>
    <p:sldId id="2887" r:id="rId10"/>
    <p:sldId id="2882" r:id="rId11"/>
    <p:sldId id="2886" r:id="rId12"/>
    <p:sldId id="2922" r:id="rId13"/>
    <p:sldId id="2923" r:id="rId14"/>
    <p:sldId id="2930" r:id="rId15"/>
    <p:sldId id="2924" r:id="rId16"/>
    <p:sldId id="2934" r:id="rId17"/>
    <p:sldId id="2925" r:id="rId18"/>
    <p:sldId id="2926" r:id="rId19"/>
    <p:sldId id="2931" r:id="rId20"/>
    <p:sldId id="2927" r:id="rId21"/>
    <p:sldId id="2935" r:id="rId22"/>
    <p:sldId id="2928" r:id="rId23"/>
    <p:sldId id="2932" r:id="rId24"/>
    <p:sldId id="2938" r:id="rId25"/>
    <p:sldId id="2937" r:id="rId26"/>
    <p:sldId id="2936" r:id="rId27"/>
    <p:sldId id="2939" r:id="rId28"/>
    <p:sldId id="2933" r:id="rId29"/>
    <p:sldId id="2929" r:id="rId30"/>
    <p:sldId id="2920" r:id="rId31"/>
  </p:sldIdLst>
  <p:sldSz cx="17881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rie Eidem" initials="CE" lastIdx="6" clrIdx="0">
    <p:extLst>
      <p:ext uri="{19B8F6BF-5375-455C-9EA6-DF929625EA0E}">
        <p15:presenceInfo xmlns:p15="http://schemas.microsoft.com/office/powerpoint/2012/main" userId="S::ceidem@bbins.com::ad723645-0376-466b-8ea9-9fd3dd25cefa" providerId="AD"/>
      </p:ext>
    </p:extLst>
  </p:cmAuthor>
  <p:cmAuthor id="2" name="Rachel Fred" initials="RF" lastIdx="21" clrIdx="1">
    <p:extLst>
      <p:ext uri="{19B8F6BF-5375-455C-9EA6-DF929625EA0E}">
        <p15:presenceInfo xmlns:p15="http://schemas.microsoft.com/office/powerpoint/2012/main" userId="S::Rfred@bbins.com::38636d0d-0b41-42de-8e69-bf2c20a300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1896B-86A9-4102-B98C-AEB0CBC732CD}" v="55" dt="2023-11-13T14:42:51.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1" autoAdjust="0"/>
    <p:restoredTop sz="94660"/>
  </p:normalViewPr>
  <p:slideViewPr>
    <p:cSldViewPr snapToGrid="0">
      <p:cViewPr varScale="1">
        <p:scale>
          <a:sx n="72" d="100"/>
          <a:sy n="72" d="100"/>
        </p:scale>
        <p:origin x="99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Koneski" userId="94fac446-ac7d-4296-81e2-fd63a0e4dcc0" providerId="ADAL" clId="{E961896B-86A9-4102-B98C-AEB0CBC732CD}"/>
    <pc:docChg chg="modSld modShowInfo">
      <pc:chgData name="Todd Koneski" userId="94fac446-ac7d-4296-81e2-fd63a0e4dcc0" providerId="ADAL" clId="{E961896B-86A9-4102-B98C-AEB0CBC732CD}" dt="2023-11-13T14:42:51.656" v="109"/>
      <pc:docMkLst>
        <pc:docMk/>
      </pc:docMkLst>
      <pc:sldChg chg="addSp modSp">
        <pc:chgData name="Todd Koneski" userId="94fac446-ac7d-4296-81e2-fd63a0e4dcc0" providerId="ADAL" clId="{E961896B-86A9-4102-B98C-AEB0CBC732CD}" dt="2023-11-13T14:08:52.552" v="1"/>
        <pc:sldMkLst>
          <pc:docMk/>
          <pc:sldMk cId="1559421183" sldId="2880"/>
        </pc:sldMkLst>
        <pc:picChg chg="add mod">
          <ac:chgData name="Todd Koneski" userId="94fac446-ac7d-4296-81e2-fd63a0e4dcc0" providerId="ADAL" clId="{E961896B-86A9-4102-B98C-AEB0CBC732CD}" dt="2023-11-13T14:08:52.552" v="1"/>
          <ac:picMkLst>
            <pc:docMk/>
            <pc:sldMk cId="1559421183" sldId="2880"/>
            <ac:picMk id="11" creationId="{D793A7FA-495E-22C3-C0A7-C4F289FF1D4C}"/>
          </ac:picMkLst>
        </pc:picChg>
      </pc:sldChg>
      <pc:sldChg chg="addSp modSp">
        <pc:chgData name="Todd Koneski" userId="94fac446-ac7d-4296-81e2-fd63a0e4dcc0" providerId="ADAL" clId="{E961896B-86A9-4102-B98C-AEB0CBC732CD}" dt="2023-11-13T14:09:41.480" v="3"/>
        <pc:sldMkLst>
          <pc:docMk/>
          <pc:sldMk cId="105604937" sldId="2882"/>
        </pc:sldMkLst>
        <pc:picChg chg="add mod">
          <ac:chgData name="Todd Koneski" userId="94fac446-ac7d-4296-81e2-fd63a0e4dcc0" providerId="ADAL" clId="{E961896B-86A9-4102-B98C-AEB0CBC732CD}" dt="2023-11-13T14:09:41.480" v="3"/>
          <ac:picMkLst>
            <pc:docMk/>
            <pc:sldMk cId="105604937" sldId="2882"/>
            <ac:picMk id="7" creationId="{96B82443-D9FA-99B4-381B-AD3E9C8FB7B8}"/>
          </ac:picMkLst>
        </pc:picChg>
      </pc:sldChg>
      <pc:sldChg chg="addSp modSp">
        <pc:chgData name="Todd Koneski" userId="94fac446-ac7d-4296-81e2-fd63a0e4dcc0" providerId="ADAL" clId="{E961896B-86A9-4102-B98C-AEB0CBC732CD}" dt="2023-11-13T14:10:39.750" v="4"/>
        <pc:sldMkLst>
          <pc:docMk/>
          <pc:sldMk cId="1676906552" sldId="2886"/>
        </pc:sldMkLst>
        <pc:picChg chg="add mod">
          <ac:chgData name="Todd Koneski" userId="94fac446-ac7d-4296-81e2-fd63a0e4dcc0" providerId="ADAL" clId="{E961896B-86A9-4102-B98C-AEB0CBC732CD}" dt="2023-11-13T14:10:39.750" v="4"/>
          <ac:picMkLst>
            <pc:docMk/>
            <pc:sldMk cId="1676906552" sldId="2886"/>
            <ac:picMk id="11" creationId="{3FF503CB-2607-8A62-0D1E-FDD0DCAD8D37}"/>
          </ac:picMkLst>
        </pc:picChg>
      </pc:sldChg>
      <pc:sldChg chg="addSp modSp">
        <pc:chgData name="Todd Koneski" userId="94fac446-ac7d-4296-81e2-fd63a0e4dcc0" providerId="ADAL" clId="{E961896B-86A9-4102-B98C-AEB0CBC732CD}" dt="2023-11-13T14:09:29.365" v="2"/>
        <pc:sldMkLst>
          <pc:docMk/>
          <pc:sldMk cId="1397149755" sldId="2887"/>
        </pc:sldMkLst>
        <pc:picChg chg="add mod">
          <ac:chgData name="Todd Koneski" userId="94fac446-ac7d-4296-81e2-fd63a0e4dcc0" providerId="ADAL" clId="{E961896B-86A9-4102-B98C-AEB0CBC732CD}" dt="2023-11-13T14:09:29.365" v="2"/>
          <ac:picMkLst>
            <pc:docMk/>
            <pc:sldMk cId="1397149755" sldId="2887"/>
            <ac:picMk id="22" creationId="{B0CE2786-3DC8-436D-4240-E52809CAA372}"/>
          </ac:picMkLst>
        </pc:picChg>
      </pc:sldChg>
      <pc:sldChg chg="addSp delSp modSp mod modTransition modAnim">
        <pc:chgData name="Todd Koneski" userId="94fac446-ac7d-4296-81e2-fd63a0e4dcc0" providerId="ADAL" clId="{E961896B-86A9-4102-B98C-AEB0CBC732CD}" dt="2023-11-13T14:12:01.239" v="7"/>
        <pc:sldMkLst>
          <pc:docMk/>
          <pc:sldMk cId="3229794779" sldId="2922"/>
        </pc:sldMkLst>
        <pc:picChg chg="del">
          <ac:chgData name="Todd Koneski" userId="94fac446-ac7d-4296-81e2-fd63a0e4dcc0" providerId="ADAL" clId="{E961896B-86A9-4102-B98C-AEB0CBC732CD}" dt="2023-11-13T14:11:04.166" v="6"/>
          <ac:picMkLst>
            <pc:docMk/>
            <pc:sldMk cId="3229794779" sldId="2922"/>
            <ac:picMk id="6" creationId="{54DD8FA2-0A2D-4B26-B0D7-2214191774F2}"/>
          </ac:picMkLst>
        </pc:picChg>
        <pc:picChg chg="add del mod">
          <ac:chgData name="Todd Koneski" userId="94fac446-ac7d-4296-81e2-fd63a0e4dcc0" providerId="ADAL" clId="{E961896B-86A9-4102-B98C-AEB0CBC732CD}" dt="2023-11-13T14:12:01.239" v="7"/>
          <ac:picMkLst>
            <pc:docMk/>
            <pc:sldMk cId="3229794779" sldId="2922"/>
            <ac:picMk id="14" creationId="{AE92C1FD-88F7-FDB2-DDA7-C15D791D5DF3}"/>
          </ac:picMkLst>
        </pc:picChg>
        <pc:picChg chg="add mod">
          <ac:chgData name="Todd Koneski" userId="94fac446-ac7d-4296-81e2-fd63a0e4dcc0" providerId="ADAL" clId="{E961896B-86A9-4102-B98C-AEB0CBC732CD}" dt="2023-11-13T14:12:01.239" v="7"/>
          <ac:picMkLst>
            <pc:docMk/>
            <pc:sldMk cId="3229794779" sldId="2922"/>
            <ac:picMk id="15" creationId="{9B55254E-4ABC-DE46-C934-73893FD6F6E6}"/>
          </ac:picMkLst>
        </pc:picChg>
      </pc:sldChg>
      <pc:sldChg chg="addSp modSp">
        <pc:chgData name="Todd Koneski" userId="94fac446-ac7d-4296-81e2-fd63a0e4dcc0" providerId="ADAL" clId="{E961896B-86A9-4102-B98C-AEB0CBC732CD}" dt="2023-11-13T14:12:33.747" v="8"/>
        <pc:sldMkLst>
          <pc:docMk/>
          <pc:sldMk cId="2753895729" sldId="2923"/>
        </pc:sldMkLst>
        <pc:picChg chg="add mod">
          <ac:chgData name="Todd Koneski" userId="94fac446-ac7d-4296-81e2-fd63a0e4dcc0" providerId="ADAL" clId="{E961896B-86A9-4102-B98C-AEB0CBC732CD}" dt="2023-11-13T14:12:33.747" v="8"/>
          <ac:picMkLst>
            <pc:docMk/>
            <pc:sldMk cId="2753895729" sldId="2923"/>
            <ac:picMk id="15" creationId="{51EFE761-A440-DBDA-9EC2-3C232C530F25}"/>
          </ac:picMkLst>
        </pc:picChg>
      </pc:sldChg>
      <pc:sldChg chg="addSp delSp modSp mod modTransition modAnim">
        <pc:chgData name="Todd Koneski" userId="94fac446-ac7d-4296-81e2-fd63a0e4dcc0" providerId="ADAL" clId="{E961896B-86A9-4102-B98C-AEB0CBC732CD}" dt="2023-11-13T14:19:07.108" v="19"/>
        <pc:sldMkLst>
          <pc:docMk/>
          <pc:sldMk cId="3602875594" sldId="2924"/>
        </pc:sldMkLst>
        <pc:picChg chg="add del mod">
          <ac:chgData name="Todd Koneski" userId="94fac446-ac7d-4296-81e2-fd63a0e4dcc0" providerId="ADAL" clId="{E961896B-86A9-4102-B98C-AEB0CBC732CD}" dt="2023-11-13T14:14:59.885" v="12"/>
          <ac:picMkLst>
            <pc:docMk/>
            <pc:sldMk cId="3602875594" sldId="2924"/>
            <ac:picMk id="11" creationId="{0566456F-DD04-5F25-467B-170DBD656F2C}"/>
          </ac:picMkLst>
        </pc:picChg>
        <pc:picChg chg="add del mod ord">
          <ac:chgData name="Todd Koneski" userId="94fac446-ac7d-4296-81e2-fd63a0e4dcc0" providerId="ADAL" clId="{E961896B-86A9-4102-B98C-AEB0CBC732CD}" dt="2023-11-13T14:15:17.748" v="13"/>
          <ac:picMkLst>
            <pc:docMk/>
            <pc:sldMk cId="3602875594" sldId="2924"/>
            <ac:picMk id="13" creationId="{6D13D8FB-EEFA-9A8B-65E6-BBD75A3576C1}"/>
          </ac:picMkLst>
        </pc:picChg>
        <pc:picChg chg="add del mod">
          <ac:chgData name="Todd Koneski" userId="94fac446-ac7d-4296-81e2-fd63a0e4dcc0" providerId="ADAL" clId="{E961896B-86A9-4102-B98C-AEB0CBC732CD}" dt="2023-11-13T14:15:25.929" v="15"/>
          <ac:picMkLst>
            <pc:docMk/>
            <pc:sldMk cId="3602875594" sldId="2924"/>
            <ac:picMk id="14" creationId="{11172B27-C089-F1C4-8063-E0D8BA736833}"/>
          </ac:picMkLst>
        </pc:picChg>
        <pc:picChg chg="add del mod ord">
          <ac:chgData name="Todd Koneski" userId="94fac446-ac7d-4296-81e2-fd63a0e4dcc0" providerId="ADAL" clId="{E961896B-86A9-4102-B98C-AEB0CBC732CD}" dt="2023-11-13T14:15:35.179" v="16"/>
          <ac:picMkLst>
            <pc:docMk/>
            <pc:sldMk cId="3602875594" sldId="2924"/>
            <ac:picMk id="18" creationId="{33B89DBA-8118-0CCF-644D-D60583414053}"/>
          </ac:picMkLst>
        </pc:picChg>
        <pc:picChg chg="add del mod">
          <ac:chgData name="Todd Koneski" userId="94fac446-ac7d-4296-81e2-fd63a0e4dcc0" providerId="ADAL" clId="{E961896B-86A9-4102-B98C-AEB0CBC732CD}" dt="2023-11-13T14:15:40.559" v="18"/>
          <ac:picMkLst>
            <pc:docMk/>
            <pc:sldMk cId="3602875594" sldId="2924"/>
            <ac:picMk id="19" creationId="{39D96BF6-596D-1B42-6CE7-1E48BECE5E00}"/>
          </ac:picMkLst>
        </pc:picChg>
        <pc:picChg chg="add del mod ord">
          <ac:chgData name="Todd Koneski" userId="94fac446-ac7d-4296-81e2-fd63a0e4dcc0" providerId="ADAL" clId="{E961896B-86A9-4102-B98C-AEB0CBC732CD}" dt="2023-11-13T14:19:07.108" v="19"/>
          <ac:picMkLst>
            <pc:docMk/>
            <pc:sldMk cId="3602875594" sldId="2924"/>
            <ac:picMk id="22" creationId="{0BD468F1-180F-82D4-0215-06B7365EF41B}"/>
          </ac:picMkLst>
        </pc:picChg>
        <pc:picChg chg="add mod">
          <ac:chgData name="Todd Koneski" userId="94fac446-ac7d-4296-81e2-fd63a0e4dcc0" providerId="ADAL" clId="{E961896B-86A9-4102-B98C-AEB0CBC732CD}" dt="2023-11-13T14:19:07.108" v="19"/>
          <ac:picMkLst>
            <pc:docMk/>
            <pc:sldMk cId="3602875594" sldId="2924"/>
            <ac:picMk id="23" creationId="{173FFF6D-4646-D760-E19A-518DC8D3CF88}"/>
          </ac:picMkLst>
        </pc:picChg>
      </pc:sldChg>
      <pc:sldChg chg="addSp delSp modSp mod modTransition modAnim">
        <pc:chgData name="Todd Koneski" userId="94fac446-ac7d-4296-81e2-fd63a0e4dcc0" providerId="ADAL" clId="{E961896B-86A9-4102-B98C-AEB0CBC732CD}" dt="2023-11-13T14:23:35.796" v="31"/>
        <pc:sldMkLst>
          <pc:docMk/>
          <pc:sldMk cId="3017706773" sldId="2925"/>
        </pc:sldMkLst>
        <pc:picChg chg="add del mod">
          <ac:chgData name="Todd Koneski" userId="94fac446-ac7d-4296-81e2-fd63a0e4dcc0" providerId="ADAL" clId="{E961896B-86A9-4102-B98C-AEB0CBC732CD}" dt="2023-11-13T14:19:52.652" v="24"/>
          <ac:picMkLst>
            <pc:docMk/>
            <pc:sldMk cId="3017706773" sldId="2925"/>
            <ac:picMk id="7" creationId="{B32653CB-B59C-8702-833E-DDE057BF5DEC}"/>
          </ac:picMkLst>
        </pc:picChg>
        <pc:picChg chg="add del mod ord">
          <ac:chgData name="Todd Koneski" userId="94fac446-ac7d-4296-81e2-fd63a0e4dcc0" providerId="ADAL" clId="{E961896B-86A9-4102-B98C-AEB0CBC732CD}" dt="2023-11-13T14:20:45.701" v="25"/>
          <ac:picMkLst>
            <pc:docMk/>
            <pc:sldMk cId="3017706773" sldId="2925"/>
            <ac:picMk id="17" creationId="{C0C77959-0729-8FA1-4EF5-2D6E849E9ACE}"/>
          </ac:picMkLst>
        </pc:picChg>
        <pc:picChg chg="add del mod">
          <ac:chgData name="Todd Koneski" userId="94fac446-ac7d-4296-81e2-fd63a0e4dcc0" providerId="ADAL" clId="{E961896B-86A9-4102-B98C-AEB0CBC732CD}" dt="2023-11-13T14:21:04.452" v="27"/>
          <ac:picMkLst>
            <pc:docMk/>
            <pc:sldMk cId="3017706773" sldId="2925"/>
            <ac:picMk id="18" creationId="{BD6837BD-6972-9D43-60DD-EFC5EFB5454E}"/>
          </ac:picMkLst>
        </pc:picChg>
        <pc:picChg chg="add del mod ord">
          <ac:chgData name="Todd Koneski" userId="94fac446-ac7d-4296-81e2-fd63a0e4dcc0" providerId="ADAL" clId="{E961896B-86A9-4102-B98C-AEB0CBC732CD}" dt="2023-11-13T14:21:29.605" v="28"/>
          <ac:picMkLst>
            <pc:docMk/>
            <pc:sldMk cId="3017706773" sldId="2925"/>
            <ac:picMk id="21" creationId="{076CA3A9-D8A4-91B7-EA95-8F6BCED027AE}"/>
          </ac:picMkLst>
        </pc:picChg>
        <pc:picChg chg="add del mod">
          <ac:chgData name="Todd Koneski" userId="94fac446-ac7d-4296-81e2-fd63a0e4dcc0" providerId="ADAL" clId="{E961896B-86A9-4102-B98C-AEB0CBC732CD}" dt="2023-11-13T14:21:33.002" v="30"/>
          <ac:picMkLst>
            <pc:docMk/>
            <pc:sldMk cId="3017706773" sldId="2925"/>
            <ac:picMk id="22" creationId="{2803A9B4-17FD-C53C-F22D-8707D6F2ED46}"/>
          </ac:picMkLst>
        </pc:picChg>
        <pc:picChg chg="add del mod ord">
          <ac:chgData name="Todd Koneski" userId="94fac446-ac7d-4296-81e2-fd63a0e4dcc0" providerId="ADAL" clId="{E961896B-86A9-4102-B98C-AEB0CBC732CD}" dt="2023-11-13T14:23:35.796" v="31"/>
          <ac:picMkLst>
            <pc:docMk/>
            <pc:sldMk cId="3017706773" sldId="2925"/>
            <ac:picMk id="25" creationId="{F381B78E-3702-7900-3959-5CAB9D411DEE}"/>
          </ac:picMkLst>
        </pc:picChg>
        <pc:picChg chg="add mod">
          <ac:chgData name="Todd Koneski" userId="94fac446-ac7d-4296-81e2-fd63a0e4dcc0" providerId="ADAL" clId="{E961896B-86A9-4102-B98C-AEB0CBC732CD}" dt="2023-11-13T14:23:35.796" v="31"/>
          <ac:picMkLst>
            <pc:docMk/>
            <pc:sldMk cId="3017706773" sldId="2925"/>
            <ac:picMk id="26" creationId="{3ED25807-E1B8-5586-1635-97CD23F15FB1}"/>
          </ac:picMkLst>
        </pc:picChg>
      </pc:sldChg>
      <pc:sldChg chg="addSp delSp modSp mod modTransition modAnim">
        <pc:chgData name="Todd Koneski" userId="94fac446-ac7d-4296-81e2-fd63a0e4dcc0" providerId="ADAL" clId="{E961896B-86A9-4102-B98C-AEB0CBC732CD}" dt="2023-11-13T14:26:30.945" v="40"/>
        <pc:sldMkLst>
          <pc:docMk/>
          <pc:sldMk cId="997967214" sldId="2926"/>
        </pc:sldMkLst>
        <pc:picChg chg="add del mod">
          <ac:chgData name="Todd Koneski" userId="94fac446-ac7d-4296-81e2-fd63a0e4dcc0" providerId="ADAL" clId="{E961896B-86A9-4102-B98C-AEB0CBC732CD}" dt="2023-11-13T14:23:42.758" v="33"/>
          <ac:picMkLst>
            <pc:docMk/>
            <pc:sldMk cId="997967214" sldId="2926"/>
            <ac:picMk id="5" creationId="{57E2C70F-C55C-31F3-3526-EAE65F89CDBA}"/>
          </ac:picMkLst>
        </pc:picChg>
        <pc:picChg chg="add del mod ord">
          <ac:chgData name="Todd Koneski" userId="94fac446-ac7d-4296-81e2-fd63a0e4dcc0" providerId="ADAL" clId="{E961896B-86A9-4102-B98C-AEB0CBC732CD}" dt="2023-11-13T14:24:55.121" v="34"/>
          <ac:picMkLst>
            <pc:docMk/>
            <pc:sldMk cId="997967214" sldId="2926"/>
            <ac:picMk id="22" creationId="{401E5A7F-0F5C-D8D6-4CC6-DE2A0CDD7399}"/>
          </ac:picMkLst>
        </pc:picChg>
        <pc:picChg chg="add del mod">
          <ac:chgData name="Todd Koneski" userId="94fac446-ac7d-4296-81e2-fd63a0e4dcc0" providerId="ADAL" clId="{E961896B-86A9-4102-B98C-AEB0CBC732CD}" dt="2023-11-13T14:24:58.243" v="36"/>
          <ac:picMkLst>
            <pc:docMk/>
            <pc:sldMk cId="997967214" sldId="2926"/>
            <ac:picMk id="23" creationId="{E995C781-15FA-ED7D-A469-53B3904CFE5B}"/>
          </ac:picMkLst>
        </pc:picChg>
        <pc:picChg chg="add del mod ord">
          <ac:chgData name="Todd Koneski" userId="94fac446-ac7d-4296-81e2-fd63a0e4dcc0" providerId="ADAL" clId="{E961896B-86A9-4102-B98C-AEB0CBC732CD}" dt="2023-11-13T14:25:36.790" v="37"/>
          <ac:picMkLst>
            <pc:docMk/>
            <pc:sldMk cId="997967214" sldId="2926"/>
            <ac:picMk id="26" creationId="{DEAD03F7-270F-64DE-98F7-2050AA092DC9}"/>
          </ac:picMkLst>
        </pc:picChg>
        <pc:picChg chg="add del mod">
          <ac:chgData name="Todd Koneski" userId="94fac446-ac7d-4296-81e2-fd63a0e4dcc0" providerId="ADAL" clId="{E961896B-86A9-4102-B98C-AEB0CBC732CD}" dt="2023-11-13T14:25:39.254" v="39"/>
          <ac:picMkLst>
            <pc:docMk/>
            <pc:sldMk cId="997967214" sldId="2926"/>
            <ac:picMk id="27" creationId="{96FEC63B-9C69-D7D2-18C8-C279D43B6DFA}"/>
          </ac:picMkLst>
        </pc:picChg>
        <pc:picChg chg="add del mod ord">
          <ac:chgData name="Todd Koneski" userId="94fac446-ac7d-4296-81e2-fd63a0e4dcc0" providerId="ADAL" clId="{E961896B-86A9-4102-B98C-AEB0CBC732CD}" dt="2023-11-13T14:26:30.945" v="40"/>
          <ac:picMkLst>
            <pc:docMk/>
            <pc:sldMk cId="997967214" sldId="2926"/>
            <ac:picMk id="30" creationId="{FBBFB515-08AF-AA41-4A64-4ED805F9B58C}"/>
          </ac:picMkLst>
        </pc:picChg>
        <pc:picChg chg="add mod">
          <ac:chgData name="Todd Koneski" userId="94fac446-ac7d-4296-81e2-fd63a0e4dcc0" providerId="ADAL" clId="{E961896B-86A9-4102-B98C-AEB0CBC732CD}" dt="2023-11-13T14:26:30.945" v="40"/>
          <ac:picMkLst>
            <pc:docMk/>
            <pc:sldMk cId="997967214" sldId="2926"/>
            <ac:picMk id="31" creationId="{A95EAA30-2CB7-D4D9-3D9B-556F928FA49D}"/>
          </ac:picMkLst>
        </pc:picChg>
      </pc:sldChg>
      <pc:sldChg chg="addSp delSp modSp mod modTransition modAnim">
        <pc:chgData name="Todd Koneski" userId="94fac446-ac7d-4296-81e2-fd63a0e4dcc0" providerId="ADAL" clId="{E961896B-86A9-4102-B98C-AEB0CBC732CD}" dt="2023-11-13T14:28:27.128" v="47"/>
        <pc:sldMkLst>
          <pc:docMk/>
          <pc:sldMk cId="671396059" sldId="2927"/>
        </pc:sldMkLst>
        <pc:picChg chg="add del mod">
          <ac:chgData name="Todd Koneski" userId="94fac446-ac7d-4296-81e2-fd63a0e4dcc0" providerId="ADAL" clId="{E961896B-86A9-4102-B98C-AEB0CBC732CD}" dt="2023-11-13T14:27:10.881" v="46"/>
          <ac:picMkLst>
            <pc:docMk/>
            <pc:sldMk cId="671396059" sldId="2927"/>
            <ac:picMk id="16" creationId="{E6640302-C306-48A0-F3F7-2845B211FCD4}"/>
          </ac:picMkLst>
        </pc:picChg>
        <pc:picChg chg="add del mod ord">
          <ac:chgData name="Todd Koneski" userId="94fac446-ac7d-4296-81e2-fd63a0e4dcc0" providerId="ADAL" clId="{E961896B-86A9-4102-B98C-AEB0CBC732CD}" dt="2023-11-13T14:28:27.128" v="47"/>
          <ac:picMkLst>
            <pc:docMk/>
            <pc:sldMk cId="671396059" sldId="2927"/>
            <ac:picMk id="19" creationId="{0DC8C426-57DB-6539-2192-B7D17BA72047}"/>
          </ac:picMkLst>
        </pc:picChg>
        <pc:picChg chg="add mod">
          <ac:chgData name="Todd Koneski" userId="94fac446-ac7d-4296-81e2-fd63a0e4dcc0" providerId="ADAL" clId="{E961896B-86A9-4102-B98C-AEB0CBC732CD}" dt="2023-11-13T14:28:27.128" v="47"/>
          <ac:picMkLst>
            <pc:docMk/>
            <pc:sldMk cId="671396059" sldId="2927"/>
            <ac:picMk id="20" creationId="{C7C5F77E-9E03-2B92-779C-264C3C4CF647}"/>
          </ac:picMkLst>
        </pc:picChg>
      </pc:sldChg>
      <pc:sldChg chg="addSp modSp">
        <pc:chgData name="Todd Koneski" userId="94fac446-ac7d-4296-81e2-fd63a0e4dcc0" providerId="ADAL" clId="{E961896B-86A9-4102-B98C-AEB0CBC732CD}" dt="2023-11-13T14:34:03.266" v="87"/>
        <pc:sldMkLst>
          <pc:docMk/>
          <pc:sldMk cId="368915647" sldId="2928"/>
        </pc:sldMkLst>
        <pc:picChg chg="add mod">
          <ac:chgData name="Todd Koneski" userId="94fac446-ac7d-4296-81e2-fd63a0e4dcc0" providerId="ADAL" clId="{E961896B-86A9-4102-B98C-AEB0CBC732CD}" dt="2023-11-13T14:34:03.266" v="87"/>
          <ac:picMkLst>
            <pc:docMk/>
            <pc:sldMk cId="368915647" sldId="2928"/>
            <ac:picMk id="14" creationId="{7B277BCB-1B14-48CA-86BE-23E52B07EEC8}"/>
          </ac:picMkLst>
        </pc:picChg>
      </pc:sldChg>
      <pc:sldChg chg="addSp modSp">
        <pc:chgData name="Todd Koneski" userId="94fac446-ac7d-4296-81e2-fd63a0e4dcc0" providerId="ADAL" clId="{E961896B-86A9-4102-B98C-AEB0CBC732CD}" dt="2023-11-13T14:42:51.656" v="109"/>
        <pc:sldMkLst>
          <pc:docMk/>
          <pc:sldMk cId="1884616036" sldId="2929"/>
        </pc:sldMkLst>
        <pc:picChg chg="add mod">
          <ac:chgData name="Todd Koneski" userId="94fac446-ac7d-4296-81e2-fd63a0e4dcc0" providerId="ADAL" clId="{E961896B-86A9-4102-B98C-AEB0CBC732CD}" dt="2023-11-13T14:42:51.656" v="109"/>
          <ac:picMkLst>
            <pc:docMk/>
            <pc:sldMk cId="1884616036" sldId="2929"/>
            <ac:picMk id="18" creationId="{A5EEBDB4-2ADE-F935-7A34-8650B7160F2E}"/>
          </ac:picMkLst>
        </pc:picChg>
      </pc:sldChg>
      <pc:sldChg chg="addSp modSp">
        <pc:chgData name="Todd Koneski" userId="94fac446-ac7d-4296-81e2-fd63a0e4dcc0" providerId="ADAL" clId="{E961896B-86A9-4102-B98C-AEB0CBC732CD}" dt="2023-11-13T14:12:46.696" v="9"/>
        <pc:sldMkLst>
          <pc:docMk/>
          <pc:sldMk cId="861954778" sldId="2930"/>
        </pc:sldMkLst>
        <pc:picChg chg="add mod">
          <ac:chgData name="Todd Koneski" userId="94fac446-ac7d-4296-81e2-fd63a0e4dcc0" providerId="ADAL" clId="{E961896B-86A9-4102-B98C-AEB0CBC732CD}" dt="2023-11-13T14:12:46.696" v="9"/>
          <ac:picMkLst>
            <pc:docMk/>
            <pc:sldMk cId="861954778" sldId="2930"/>
            <ac:picMk id="7" creationId="{0B34ECAB-89F4-F31B-6905-EE8BEB7C2ED6}"/>
          </ac:picMkLst>
        </pc:picChg>
      </pc:sldChg>
      <pc:sldChg chg="addSp delSp modSp mod modTransition modAnim">
        <pc:chgData name="Todd Koneski" userId="94fac446-ac7d-4296-81e2-fd63a0e4dcc0" providerId="ADAL" clId="{E961896B-86A9-4102-B98C-AEB0CBC732CD}" dt="2023-11-13T14:26:47.266" v="43"/>
        <pc:sldMkLst>
          <pc:docMk/>
          <pc:sldMk cId="26679402" sldId="2931"/>
        </pc:sldMkLst>
        <pc:picChg chg="add del mod">
          <ac:chgData name="Todd Koneski" userId="94fac446-ac7d-4296-81e2-fd63a0e4dcc0" providerId="ADAL" clId="{E961896B-86A9-4102-B98C-AEB0CBC732CD}" dt="2023-11-13T14:26:37.442" v="42"/>
          <ac:picMkLst>
            <pc:docMk/>
            <pc:sldMk cId="26679402" sldId="2931"/>
            <ac:picMk id="4" creationId="{2842091A-9363-FA00-D9C7-61E25BF08400}"/>
          </ac:picMkLst>
        </pc:picChg>
        <pc:picChg chg="add del mod ord">
          <ac:chgData name="Todd Koneski" userId="94fac446-ac7d-4296-81e2-fd63a0e4dcc0" providerId="ADAL" clId="{E961896B-86A9-4102-B98C-AEB0CBC732CD}" dt="2023-11-13T14:26:47.266" v="43"/>
          <ac:picMkLst>
            <pc:docMk/>
            <pc:sldMk cId="26679402" sldId="2931"/>
            <ac:picMk id="24" creationId="{01804ECC-ED21-0E3D-82B7-B27F0E497699}"/>
          </ac:picMkLst>
        </pc:picChg>
        <pc:picChg chg="add mod">
          <ac:chgData name="Todd Koneski" userId="94fac446-ac7d-4296-81e2-fd63a0e4dcc0" providerId="ADAL" clId="{E961896B-86A9-4102-B98C-AEB0CBC732CD}" dt="2023-11-13T14:26:47.266" v="43"/>
          <ac:picMkLst>
            <pc:docMk/>
            <pc:sldMk cId="26679402" sldId="2931"/>
            <ac:picMk id="25" creationId="{9AD9A64B-7ACA-DEA6-3D35-558BE27F0B5A}"/>
          </ac:picMkLst>
        </pc:picChg>
      </pc:sldChg>
      <pc:sldChg chg="addSp modSp">
        <pc:chgData name="Todd Koneski" userId="94fac446-ac7d-4296-81e2-fd63a0e4dcc0" providerId="ADAL" clId="{E961896B-86A9-4102-B98C-AEB0CBC732CD}" dt="2023-11-13T14:34:14.954" v="88"/>
        <pc:sldMkLst>
          <pc:docMk/>
          <pc:sldMk cId="800184357" sldId="2932"/>
        </pc:sldMkLst>
        <pc:picChg chg="add mod">
          <ac:chgData name="Todd Koneski" userId="94fac446-ac7d-4296-81e2-fd63a0e4dcc0" providerId="ADAL" clId="{E961896B-86A9-4102-B98C-AEB0CBC732CD}" dt="2023-11-13T14:34:14.954" v="88"/>
          <ac:picMkLst>
            <pc:docMk/>
            <pc:sldMk cId="800184357" sldId="2932"/>
            <ac:picMk id="7" creationId="{52FDCF94-35EB-60CA-DA7D-028C2AE02F53}"/>
          </ac:picMkLst>
        </pc:picChg>
      </pc:sldChg>
      <pc:sldChg chg="addSp delSp modSp mod modTransition modAnim">
        <pc:chgData name="Todd Koneski" userId="94fac446-ac7d-4296-81e2-fd63a0e4dcc0" providerId="ADAL" clId="{E961896B-86A9-4102-B98C-AEB0CBC732CD}" dt="2023-11-13T14:41:32.816" v="108"/>
        <pc:sldMkLst>
          <pc:docMk/>
          <pc:sldMk cId="1829382102" sldId="2933"/>
        </pc:sldMkLst>
        <pc:picChg chg="add del mod">
          <ac:chgData name="Todd Koneski" userId="94fac446-ac7d-4296-81e2-fd63a0e4dcc0" providerId="ADAL" clId="{E961896B-86A9-4102-B98C-AEB0CBC732CD}" dt="2023-11-13T14:40:21.363" v="107"/>
          <ac:picMkLst>
            <pc:docMk/>
            <pc:sldMk cId="1829382102" sldId="2933"/>
            <ac:picMk id="11" creationId="{9ACE9473-D3C3-37F0-449B-399DCE37ADA5}"/>
          </ac:picMkLst>
        </pc:picChg>
        <pc:picChg chg="add del mod ord">
          <ac:chgData name="Todd Koneski" userId="94fac446-ac7d-4296-81e2-fd63a0e4dcc0" providerId="ADAL" clId="{E961896B-86A9-4102-B98C-AEB0CBC732CD}" dt="2023-11-13T14:41:32.816" v="108"/>
          <ac:picMkLst>
            <pc:docMk/>
            <pc:sldMk cId="1829382102" sldId="2933"/>
            <ac:picMk id="14" creationId="{25CAA13A-E379-B7D7-A666-FED6EEAD48CD}"/>
          </ac:picMkLst>
        </pc:picChg>
        <pc:picChg chg="add mod">
          <ac:chgData name="Todd Koneski" userId="94fac446-ac7d-4296-81e2-fd63a0e4dcc0" providerId="ADAL" clId="{E961896B-86A9-4102-B98C-AEB0CBC732CD}" dt="2023-11-13T14:41:32.816" v="108"/>
          <ac:picMkLst>
            <pc:docMk/>
            <pc:sldMk cId="1829382102" sldId="2933"/>
            <ac:picMk id="15" creationId="{186F1E5A-0EFE-524C-B756-6BCCA9615C55}"/>
          </ac:picMkLst>
        </pc:picChg>
      </pc:sldChg>
      <pc:sldChg chg="addSp delSp modSp mod modTransition modAnim">
        <pc:chgData name="Todd Koneski" userId="94fac446-ac7d-4296-81e2-fd63a0e4dcc0" providerId="ADAL" clId="{E961896B-86A9-4102-B98C-AEB0CBC732CD}" dt="2023-11-13T14:19:45.338" v="22"/>
        <pc:sldMkLst>
          <pc:docMk/>
          <pc:sldMk cId="3854429291" sldId="2934"/>
        </pc:sldMkLst>
        <pc:picChg chg="add del mod">
          <ac:chgData name="Todd Koneski" userId="94fac446-ac7d-4296-81e2-fd63a0e4dcc0" providerId="ADAL" clId="{E961896B-86A9-4102-B98C-AEB0CBC732CD}" dt="2023-11-13T14:19:13.091" v="21"/>
          <ac:picMkLst>
            <pc:docMk/>
            <pc:sldMk cId="3854429291" sldId="2934"/>
            <ac:picMk id="7" creationId="{1B6D34ED-A943-0A7D-93C1-5647DCB0B088}"/>
          </ac:picMkLst>
        </pc:picChg>
        <pc:picChg chg="add del mod ord">
          <ac:chgData name="Todd Koneski" userId="94fac446-ac7d-4296-81e2-fd63a0e4dcc0" providerId="ADAL" clId="{E961896B-86A9-4102-B98C-AEB0CBC732CD}" dt="2023-11-13T14:19:45.338" v="22"/>
          <ac:picMkLst>
            <pc:docMk/>
            <pc:sldMk cId="3854429291" sldId="2934"/>
            <ac:picMk id="28" creationId="{0B81665B-BC10-8F19-AEAC-14974731F36C}"/>
          </ac:picMkLst>
        </pc:picChg>
        <pc:picChg chg="add mod">
          <ac:chgData name="Todd Koneski" userId="94fac446-ac7d-4296-81e2-fd63a0e4dcc0" providerId="ADAL" clId="{E961896B-86A9-4102-B98C-AEB0CBC732CD}" dt="2023-11-13T14:19:45.338" v="22"/>
          <ac:picMkLst>
            <pc:docMk/>
            <pc:sldMk cId="3854429291" sldId="2934"/>
            <ac:picMk id="29" creationId="{F602EB33-0E47-DEDE-A694-B0D39AF17366}"/>
          </ac:picMkLst>
        </pc:picChg>
      </pc:sldChg>
      <pc:sldChg chg="addSp delSp modSp mod modTransition modAnim">
        <pc:chgData name="Todd Koneski" userId="94fac446-ac7d-4296-81e2-fd63a0e4dcc0" providerId="ADAL" clId="{E961896B-86A9-4102-B98C-AEB0CBC732CD}" dt="2023-11-13T14:32:53.684" v="86"/>
        <pc:sldMkLst>
          <pc:docMk/>
          <pc:sldMk cId="3585746283" sldId="2935"/>
        </pc:sldMkLst>
        <pc:spChg chg="mod">
          <ac:chgData name="Todd Koneski" userId="94fac446-ac7d-4296-81e2-fd63a0e4dcc0" providerId="ADAL" clId="{E961896B-86A9-4102-B98C-AEB0CBC732CD}" dt="2023-11-13T14:31:39.493" v="83" actId="20577"/>
          <ac:spMkLst>
            <pc:docMk/>
            <pc:sldMk cId="3585746283" sldId="2935"/>
            <ac:spMk id="3" creationId="{6C627AC6-A3C7-455F-BDED-F08FB6F3D16B}"/>
          </ac:spMkLst>
        </pc:spChg>
        <pc:picChg chg="add del mod">
          <ac:chgData name="Todd Koneski" userId="94fac446-ac7d-4296-81e2-fd63a0e4dcc0" providerId="ADAL" clId="{E961896B-86A9-4102-B98C-AEB0CBC732CD}" dt="2023-11-13T14:31:47.665" v="85"/>
          <ac:picMkLst>
            <pc:docMk/>
            <pc:sldMk cId="3585746283" sldId="2935"/>
            <ac:picMk id="13" creationId="{8CC0ABA0-969A-2D26-A29C-291F8E846F4E}"/>
          </ac:picMkLst>
        </pc:picChg>
        <pc:picChg chg="add del mod ord">
          <ac:chgData name="Todd Koneski" userId="94fac446-ac7d-4296-81e2-fd63a0e4dcc0" providerId="ADAL" clId="{E961896B-86A9-4102-B98C-AEB0CBC732CD}" dt="2023-11-13T14:32:53.684" v="86"/>
          <ac:picMkLst>
            <pc:docMk/>
            <pc:sldMk cId="3585746283" sldId="2935"/>
            <ac:picMk id="17" creationId="{95410B3D-1E4B-5B97-FB4A-F0F5F5CAE0E2}"/>
          </ac:picMkLst>
        </pc:picChg>
        <pc:picChg chg="add mod">
          <ac:chgData name="Todd Koneski" userId="94fac446-ac7d-4296-81e2-fd63a0e4dcc0" providerId="ADAL" clId="{E961896B-86A9-4102-B98C-AEB0CBC732CD}" dt="2023-11-13T14:32:53.684" v="86"/>
          <ac:picMkLst>
            <pc:docMk/>
            <pc:sldMk cId="3585746283" sldId="2935"/>
            <ac:picMk id="18" creationId="{EC94D192-BD48-086B-EB4D-F84D7FFB38EF}"/>
          </ac:picMkLst>
        </pc:picChg>
      </pc:sldChg>
      <pc:sldChg chg="addSp delSp modSp mod modTransition modAnim">
        <pc:chgData name="Todd Koneski" userId="94fac446-ac7d-4296-81e2-fd63a0e4dcc0" providerId="ADAL" clId="{E961896B-86A9-4102-B98C-AEB0CBC732CD}" dt="2023-11-13T14:39:29.249" v="103"/>
        <pc:sldMkLst>
          <pc:docMk/>
          <pc:sldMk cId="3017699151" sldId="2936"/>
        </pc:sldMkLst>
        <pc:picChg chg="add del mod">
          <ac:chgData name="Todd Koneski" userId="94fac446-ac7d-4296-81e2-fd63a0e4dcc0" providerId="ADAL" clId="{E961896B-86A9-4102-B98C-AEB0CBC732CD}" dt="2023-11-13T14:37:16.103" v="96"/>
          <ac:picMkLst>
            <pc:docMk/>
            <pc:sldMk cId="3017699151" sldId="2936"/>
            <ac:picMk id="15" creationId="{35FF8EE7-2F91-C050-0C11-6E5589B135EC}"/>
          </ac:picMkLst>
        </pc:picChg>
        <pc:picChg chg="add del mod ord">
          <ac:chgData name="Todd Koneski" userId="94fac446-ac7d-4296-81e2-fd63a0e4dcc0" providerId="ADAL" clId="{E961896B-86A9-4102-B98C-AEB0CBC732CD}" dt="2023-11-13T14:37:34.783" v="97"/>
          <ac:picMkLst>
            <pc:docMk/>
            <pc:sldMk cId="3017699151" sldId="2936"/>
            <ac:picMk id="18" creationId="{A46286A9-16EA-1D44-07F6-F53C37304E1B}"/>
          </ac:picMkLst>
        </pc:picChg>
        <pc:picChg chg="add del mod">
          <ac:chgData name="Todd Koneski" userId="94fac446-ac7d-4296-81e2-fd63a0e4dcc0" providerId="ADAL" clId="{E961896B-86A9-4102-B98C-AEB0CBC732CD}" dt="2023-11-13T14:37:37.552" v="99"/>
          <ac:picMkLst>
            <pc:docMk/>
            <pc:sldMk cId="3017699151" sldId="2936"/>
            <ac:picMk id="19" creationId="{EC85993D-7F79-149A-8E96-CEBA43498B23}"/>
          </ac:picMkLst>
        </pc:picChg>
        <pc:picChg chg="add del mod ord">
          <ac:chgData name="Todd Koneski" userId="94fac446-ac7d-4296-81e2-fd63a0e4dcc0" providerId="ADAL" clId="{E961896B-86A9-4102-B98C-AEB0CBC732CD}" dt="2023-11-13T14:38:02.546" v="100"/>
          <ac:picMkLst>
            <pc:docMk/>
            <pc:sldMk cId="3017699151" sldId="2936"/>
            <ac:picMk id="22" creationId="{DB6DF87A-66B0-A3B5-067D-E174D92D1543}"/>
          </ac:picMkLst>
        </pc:picChg>
        <pc:picChg chg="add del mod">
          <ac:chgData name="Todd Koneski" userId="94fac446-ac7d-4296-81e2-fd63a0e4dcc0" providerId="ADAL" clId="{E961896B-86A9-4102-B98C-AEB0CBC732CD}" dt="2023-11-13T14:38:04.912" v="102"/>
          <ac:picMkLst>
            <pc:docMk/>
            <pc:sldMk cId="3017699151" sldId="2936"/>
            <ac:picMk id="23" creationId="{E823EFF5-0DAF-BFC0-1546-B3807AFF528B}"/>
          </ac:picMkLst>
        </pc:picChg>
        <pc:picChg chg="add del mod ord">
          <ac:chgData name="Todd Koneski" userId="94fac446-ac7d-4296-81e2-fd63a0e4dcc0" providerId="ADAL" clId="{E961896B-86A9-4102-B98C-AEB0CBC732CD}" dt="2023-11-13T14:39:29.249" v="103"/>
          <ac:picMkLst>
            <pc:docMk/>
            <pc:sldMk cId="3017699151" sldId="2936"/>
            <ac:picMk id="26" creationId="{F30CAF56-8DFF-2ED2-20BB-0A12D7D17AB9}"/>
          </ac:picMkLst>
        </pc:picChg>
        <pc:picChg chg="add mod">
          <ac:chgData name="Todd Koneski" userId="94fac446-ac7d-4296-81e2-fd63a0e4dcc0" providerId="ADAL" clId="{E961896B-86A9-4102-B98C-AEB0CBC732CD}" dt="2023-11-13T14:39:29.249" v="103"/>
          <ac:picMkLst>
            <pc:docMk/>
            <pc:sldMk cId="3017699151" sldId="2936"/>
            <ac:picMk id="27" creationId="{297FDE59-E13E-764E-9C8B-C2FC31421670}"/>
          </ac:picMkLst>
        </pc:picChg>
      </pc:sldChg>
      <pc:sldChg chg="addSp delSp modSp mod modTransition modAnim">
        <pc:chgData name="Todd Koneski" userId="94fac446-ac7d-4296-81e2-fd63a0e4dcc0" providerId="ADAL" clId="{E961896B-86A9-4102-B98C-AEB0CBC732CD}" dt="2023-11-13T14:35:54.506" v="93"/>
        <pc:sldMkLst>
          <pc:docMk/>
          <pc:sldMk cId="713416897" sldId="2937"/>
        </pc:sldMkLst>
        <pc:picChg chg="add del mod">
          <ac:chgData name="Todd Koneski" userId="94fac446-ac7d-4296-81e2-fd63a0e4dcc0" providerId="ADAL" clId="{E961896B-86A9-4102-B98C-AEB0CBC732CD}" dt="2023-11-13T14:35:08.888" v="92"/>
          <ac:picMkLst>
            <pc:docMk/>
            <pc:sldMk cId="713416897" sldId="2937"/>
            <ac:picMk id="11" creationId="{95E9778A-2267-F1A4-04A2-1CE950061BC5}"/>
          </ac:picMkLst>
        </pc:picChg>
        <pc:picChg chg="add del mod ord">
          <ac:chgData name="Todd Koneski" userId="94fac446-ac7d-4296-81e2-fd63a0e4dcc0" providerId="ADAL" clId="{E961896B-86A9-4102-B98C-AEB0CBC732CD}" dt="2023-11-13T14:35:54.506" v="93"/>
          <ac:picMkLst>
            <pc:docMk/>
            <pc:sldMk cId="713416897" sldId="2937"/>
            <ac:picMk id="14" creationId="{88F91DE4-09C3-B401-AAF5-998B337A94B5}"/>
          </ac:picMkLst>
        </pc:picChg>
        <pc:picChg chg="add mod">
          <ac:chgData name="Todd Koneski" userId="94fac446-ac7d-4296-81e2-fd63a0e4dcc0" providerId="ADAL" clId="{E961896B-86A9-4102-B98C-AEB0CBC732CD}" dt="2023-11-13T14:35:54.506" v="93"/>
          <ac:picMkLst>
            <pc:docMk/>
            <pc:sldMk cId="713416897" sldId="2937"/>
            <ac:picMk id="15" creationId="{820F2A4B-C9C6-0B0D-C4C4-5C9D6F01F579}"/>
          </ac:picMkLst>
        </pc:picChg>
      </pc:sldChg>
      <pc:sldChg chg="addSp modSp">
        <pc:chgData name="Todd Koneski" userId="94fac446-ac7d-4296-81e2-fd63a0e4dcc0" providerId="ADAL" clId="{E961896B-86A9-4102-B98C-AEB0CBC732CD}" dt="2023-11-13T14:34:55.354" v="89"/>
        <pc:sldMkLst>
          <pc:docMk/>
          <pc:sldMk cId="1069174986" sldId="2938"/>
        </pc:sldMkLst>
        <pc:picChg chg="add mod">
          <ac:chgData name="Todd Koneski" userId="94fac446-ac7d-4296-81e2-fd63a0e4dcc0" providerId="ADAL" clId="{E961896B-86A9-4102-B98C-AEB0CBC732CD}" dt="2023-11-13T14:34:55.354" v="89"/>
          <ac:picMkLst>
            <pc:docMk/>
            <pc:sldMk cId="1069174986" sldId="2938"/>
            <ac:picMk id="10" creationId="{B7116FD9-49B1-965F-162D-9E32C20911B0}"/>
          </ac:picMkLst>
        </pc:picChg>
      </pc:sldChg>
      <pc:sldChg chg="addSp modSp">
        <pc:chgData name="Todd Koneski" userId="94fac446-ac7d-4296-81e2-fd63a0e4dcc0" providerId="ADAL" clId="{E961896B-86A9-4102-B98C-AEB0CBC732CD}" dt="2023-11-13T14:39:37.976" v="104"/>
        <pc:sldMkLst>
          <pc:docMk/>
          <pc:sldMk cId="2853036497" sldId="2939"/>
        </pc:sldMkLst>
        <pc:picChg chg="add mod">
          <ac:chgData name="Todd Koneski" userId="94fac446-ac7d-4296-81e2-fd63a0e4dcc0" providerId="ADAL" clId="{E961896B-86A9-4102-B98C-AEB0CBC732CD}" dt="2023-11-13T14:39:37.976" v="104"/>
          <ac:picMkLst>
            <pc:docMk/>
            <pc:sldMk cId="2853036497" sldId="2939"/>
            <ac:picMk id="21" creationId="{8EEAB6D8-D561-6CA6-D471-8FA174E5661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70444-F874-4D1A-8B04-BF74C964A3D9}"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BD19B-79F7-4422-AB54-C298F2025CAF}" type="slidenum">
              <a:rPr lang="en-US" smtClean="0"/>
              <a:t>‹#›</a:t>
            </a:fld>
            <a:endParaRPr lang="en-US"/>
          </a:p>
        </p:txBody>
      </p:sp>
    </p:spTree>
    <p:extLst>
      <p:ext uri="{BB962C8B-B14F-4D97-AF65-F5344CB8AC3E}">
        <p14:creationId xmlns:p14="http://schemas.microsoft.com/office/powerpoint/2010/main" val="94172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551F2D8-2973-F749-B25F-E974CDED5D9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3428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lvl2pPr marL="1005863" indent="-335288">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spc="100" baseline="0"/>
            </a:lvl1p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356720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803400"/>
            <a:ext cx="7599680" cy="7256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803400"/>
            <a:ext cx="7599680" cy="7256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884B0E1-C222-4A6E-8ECE-6F18BFE24A1B}"/>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395880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D34ACB3-C0E1-4CFA-8DED-27A5687DB318}"/>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331879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EEBD60-1FE5-4F98-A85F-15229CA321EC}"/>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3058640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CDF0EAD-D31F-4240-A006-18948D3290E1}"/>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1730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790700"/>
            <a:ext cx="7599680" cy="7268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790700"/>
            <a:ext cx="7599680" cy="7268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66DB4EE-218F-4CA9-8534-A7E1FB097807}"/>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1244007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3FC9D63D-7DFD-4047-BD4D-5EFC602A1571}"/>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4051682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F500774-5524-4F31-BC95-C518F39414B7}"/>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1373533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96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752600"/>
            <a:ext cx="7599680" cy="7306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752600"/>
            <a:ext cx="7599680" cy="7306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7FC7B70-F38E-49CF-91E0-70536CC0F0EB}"/>
              </a:ext>
            </a:extLst>
          </p:cNvPr>
          <p:cNvSpPr>
            <a:spLocks noGrp="1"/>
          </p:cNvSpPr>
          <p:nvPr>
            <p:ph type="sldNum" sz="quarter" idx="12"/>
          </p:nvPr>
        </p:nvSpPr>
        <p:spPr/>
        <p:txBody>
          <a:bodyPr/>
          <a:lstStyle>
            <a:lvl1pPr>
              <a:defRPr spc="100" baseline="0"/>
            </a:lvl1p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198607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lvl1pPr>
              <a:defRPr spc="100" baseline="0"/>
            </a:lvl1p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178764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3ED29-EF5A-4A07-9E23-83C97819B092}"/>
              </a:ext>
            </a:extLst>
          </p:cNvPr>
          <p:cNvSpPr>
            <a:spLocks noGrp="1"/>
          </p:cNvSpPr>
          <p:nvPr>
            <p:ph type="sldNum" sz="quarter" idx="12"/>
          </p:nvPr>
        </p:nvSpPr>
        <p:spPr/>
        <p:txBody>
          <a:bodyPr/>
          <a:lstStyle>
            <a:lvl1pPr>
              <a:defRPr spc="100" baseline="0"/>
            </a:lvl1p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3990902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5403412-8881-4F8D-BCBE-BF9B9D6AF323}"/>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147524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816100"/>
            <a:ext cx="7599680" cy="72434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816100"/>
            <a:ext cx="7599680" cy="7243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D4A23E4F-87B5-4AD0-9834-11DB204A9743}"/>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25772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0900AA5D-871E-4BCA-A729-29519B497F1B}"/>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27580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5D2774-4C80-4961-BEA2-5F7C24CB0DF5}"/>
              </a:ext>
            </a:extLst>
          </p:cNvPr>
          <p:cNvSpPr>
            <a:spLocks noGrp="1"/>
          </p:cNvSpPr>
          <p:nvPr>
            <p:ph type="sldNum" sz="quarter" idx="12"/>
          </p:nvPr>
        </p:nvSpPr>
        <p:spPr/>
        <p:txBody>
          <a:body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310437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68845A-204F-4AF7-A735-6BE9159C2BDE}"/>
              </a:ext>
            </a:extLst>
          </p:cNvPr>
          <p:cNvSpPr>
            <a:spLocks noGrp="1"/>
          </p:cNvSpPr>
          <p:nvPr>
            <p:ph type="sldNum" sz="quarter" idx="12"/>
          </p:nvPr>
        </p:nvSpPr>
        <p:spPr/>
        <p:txBody>
          <a:bodyPr/>
          <a:lstStyle>
            <a:lvl1pPr>
              <a:defRPr baseline="0"/>
            </a:lvl1pPr>
          </a:lstStyle>
          <a:p>
            <a:r>
              <a:rPr lang="en-US" dirty="0"/>
              <a:t> BROWN &amp; BROWN  |  </a:t>
            </a:r>
            <a:fld id="{0BDBB283-31B7-430F-95E5-02359FF226F2}" type="slidenum">
              <a:rPr lang="en-US" smtClean="0"/>
              <a:pPr/>
              <a:t>‹#›</a:t>
            </a:fld>
            <a:endParaRPr lang="en-US" dirty="0"/>
          </a:p>
        </p:txBody>
      </p:sp>
    </p:spTree>
    <p:extLst>
      <p:ext uri="{BB962C8B-B14F-4D97-AF65-F5344CB8AC3E}">
        <p14:creationId xmlns:p14="http://schemas.microsoft.com/office/powerpoint/2010/main" val="3859242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pic>
        <p:nvPicPr>
          <p:cNvPr id="8" name="Picture 7" descr="BB008 TangleB-RGB_1000px_digital.png">
            <a:extLst>
              <a:ext uri="{FF2B5EF4-FFF2-40B4-BE49-F238E27FC236}">
                <a16:creationId xmlns:a16="http://schemas.microsoft.com/office/drawing/2014/main" id="{0142B3FE-5A77-48F3-B48D-4F037E762FB6}"/>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dirty="0"/>
              <a:t> BROWN &amp; BROWN  |  </a:t>
            </a:r>
            <a:fld id="{0BDBB283-31B7-430F-95E5-02359FF226F2}" type="slidenum">
              <a:rPr lang="en-US" smtClean="0"/>
              <a:pPr/>
              <a:t>‹#›</a:t>
            </a:fld>
            <a:endParaRPr lang="en-US" dirty="0"/>
          </a:p>
        </p:txBody>
      </p:sp>
      <p:cxnSp>
        <p:nvCxnSpPr>
          <p:cNvPr id="9" name="Straight Connector 8">
            <a:extLst>
              <a:ext uri="{FF2B5EF4-FFF2-40B4-BE49-F238E27FC236}">
                <a16:creationId xmlns:a16="http://schemas.microsoft.com/office/drawing/2014/main" id="{32D06836-1131-466E-9EAB-0BBB735DCB1A}"/>
              </a:ext>
            </a:extLst>
          </p:cNvPr>
          <p:cNvCxnSpPr>
            <a:cxnSpLocks/>
          </p:cNvCxnSpPr>
          <p:nvPr userDrawn="1"/>
        </p:nvCxnSpPr>
        <p:spPr>
          <a:xfrm>
            <a:off x="1072896" y="1512931"/>
            <a:ext cx="4710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625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1" r:id="rId4"/>
  </p:sldLayoutIdLst>
  <p:hf hdr="0" dt="0"/>
  <p:txStyles>
    <p:titleStyle>
      <a:lvl1pPr algn="l"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dirty="0"/>
              <a:t> BROWN &amp; BROWN  |  </a:t>
            </a:r>
            <a:fld id="{0BDBB283-31B7-430F-95E5-02359FF226F2}" type="slidenum">
              <a:rPr lang="en-US" smtClean="0"/>
              <a:pPr/>
              <a:t>‹#›</a:t>
            </a:fld>
            <a:endParaRPr lang="en-US" dirty="0"/>
          </a:p>
        </p:txBody>
      </p:sp>
      <p:cxnSp>
        <p:nvCxnSpPr>
          <p:cNvPr id="10" name="Straight Connector 9">
            <a:extLst>
              <a:ext uri="{FF2B5EF4-FFF2-40B4-BE49-F238E27FC236}">
                <a16:creationId xmlns:a16="http://schemas.microsoft.com/office/drawing/2014/main" id="{A03EC620-8CDF-4D64-BBB5-82A7A870472C}"/>
              </a:ext>
            </a:extLst>
          </p:cNvPr>
          <p:cNvCxnSpPr>
            <a:cxnSpLocks/>
          </p:cNvCxnSpPr>
          <p:nvPr userDrawn="1"/>
        </p:nvCxnSpPr>
        <p:spPr>
          <a:xfrm>
            <a:off x="6338036" y="1512931"/>
            <a:ext cx="520553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BB008 TangleB-RGB_1000px_digital.png">
            <a:extLst>
              <a:ext uri="{FF2B5EF4-FFF2-40B4-BE49-F238E27FC236}">
                <a16:creationId xmlns:a16="http://schemas.microsoft.com/office/drawing/2014/main" id="{BA2EC802-2BAC-41CC-9EE7-22292AC47B97}"/>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8652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6" r:id="rId3"/>
    <p:sldLayoutId id="2147483697" r:id="rId4"/>
  </p:sldLayoutIdLst>
  <p:hf hdr="0" dt="0"/>
  <p:txStyles>
    <p:titleStyle>
      <a:lvl1pPr algn="ctr"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dirty="0"/>
              <a:t> BROWN &amp; BROWN  |  </a:t>
            </a:r>
            <a:fld id="{0BDBB283-31B7-430F-95E5-02359FF226F2}" type="slidenum">
              <a:rPr lang="en-US" smtClean="0"/>
              <a:pPr/>
              <a:t>‹#›</a:t>
            </a:fld>
            <a:endParaRPr lang="en-US" dirty="0"/>
          </a:p>
        </p:txBody>
      </p:sp>
      <p:pic>
        <p:nvPicPr>
          <p:cNvPr id="10" name="Picture 9" descr="BB008 TangleB-RGB_1000px_digital.png">
            <a:extLst>
              <a:ext uri="{FF2B5EF4-FFF2-40B4-BE49-F238E27FC236}">
                <a16:creationId xmlns:a16="http://schemas.microsoft.com/office/drawing/2014/main" id="{CC99F310-E9AE-41A0-B25A-018167BFC4E0}"/>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30963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8" r:id="rId3"/>
    <p:sldLayoutId id="2147483709" r:id="rId4"/>
  </p:sldLayoutIdLst>
  <p:hf hdr="0" dt="0"/>
  <p:txStyles>
    <p:titleStyle>
      <a:lvl1pPr algn="l"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dirty="0"/>
              <a:t> BROWN &amp; BROWN  |  </a:t>
            </a:r>
            <a:fld id="{0BDBB283-31B7-430F-95E5-02359FF226F2}" type="slidenum">
              <a:rPr lang="en-US" smtClean="0"/>
              <a:pPr/>
              <a:t>‹#›</a:t>
            </a:fld>
            <a:endParaRPr lang="en-US" dirty="0"/>
          </a:p>
        </p:txBody>
      </p:sp>
      <p:pic>
        <p:nvPicPr>
          <p:cNvPr id="9" name="Picture 8" descr="BB008 TangleB-RGB_1000px_digital.png">
            <a:extLst>
              <a:ext uri="{FF2B5EF4-FFF2-40B4-BE49-F238E27FC236}">
                <a16:creationId xmlns:a16="http://schemas.microsoft.com/office/drawing/2014/main" id="{0D4C92C2-C802-4E6D-B183-20D646E1F112}"/>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1874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3" r:id="rId4"/>
  </p:sldLayoutIdLst>
  <p:hf hdr="0" dt="0"/>
  <p:txStyles>
    <p:titleStyle>
      <a:lvl1pPr algn="ctr"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483638"/>
      </p:ext>
    </p:extLst>
  </p:cSld>
  <p:clrMap bg1="lt1" tx1="dk1" bg2="lt2" tx2="dk2" accent1="accent1" accent2="accent2" accent3="accent3" accent4="accent4" accent5="accent5" accent6="accent6" hlink="hlink" folHlink="folHlink"/>
  <p:sldLayoutIdLst>
    <p:sldLayoutId id="2147483738" r:id="rId1"/>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hyperlink" Target="http://www.guardiananytime/"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hyperlink" Target="http://www.vsp.com/" TargetMode="Externa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hyperlink" Target="http://www.heritage1886.org/benefi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www.heritage1886.org/benefits"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7FA89-BB05-46AF-881C-1E9036346912}"/>
              </a:ext>
            </a:extLst>
          </p:cNvPr>
          <p:cNvSpPr/>
          <p:nvPr/>
        </p:nvSpPr>
        <p:spPr>
          <a:xfrm>
            <a:off x="0" y="-228600"/>
            <a:ext cx="17881599" cy="7994469"/>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music&#10;&#10;Description automatically generated">
            <a:extLst>
              <a:ext uri="{FF2B5EF4-FFF2-40B4-BE49-F238E27FC236}">
                <a16:creationId xmlns:a16="http://schemas.microsoft.com/office/drawing/2014/main" id="{E4ECDD75-80F1-46FB-9ED2-BCD933ADF584}"/>
              </a:ext>
            </a:extLst>
          </p:cNvPr>
          <p:cNvPicPr>
            <a:picLocks noChangeAspect="1"/>
          </p:cNvPicPr>
          <p:nvPr/>
        </p:nvPicPr>
        <p:blipFill rotWithShape="1">
          <a:blip r:embed="rId4">
            <a:alphaModFix amt="50000"/>
            <a:extLst>
              <a:ext uri="{28A0092B-C50C-407E-A947-70E740481C1C}">
                <a14:useLocalDpi xmlns:a14="http://schemas.microsoft.com/office/drawing/2010/main"/>
              </a:ext>
            </a:extLst>
          </a:blip>
          <a:srcRect l="41703" b="9468"/>
          <a:stretch/>
        </p:blipFill>
        <p:spPr>
          <a:xfrm>
            <a:off x="7882388" y="8740"/>
            <a:ext cx="9999211" cy="7985729"/>
          </a:xfrm>
          <a:prstGeom prst="rect">
            <a:avLst/>
          </a:prstGeom>
        </p:spPr>
      </p:pic>
      <p:pic>
        <p:nvPicPr>
          <p:cNvPr id="16" name="Picture 15">
            <a:extLst>
              <a:ext uri="{FF2B5EF4-FFF2-40B4-BE49-F238E27FC236}">
                <a16:creationId xmlns:a16="http://schemas.microsoft.com/office/drawing/2014/main" id="{FE6AB29F-DA4E-4759-9AFB-9C00E1E98DF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1925" y="2542334"/>
            <a:ext cx="3988439" cy="542428"/>
          </a:xfrm>
          <a:prstGeom prst="rect">
            <a:avLst/>
          </a:prstGeom>
        </p:spPr>
      </p:pic>
      <p:sp>
        <p:nvSpPr>
          <p:cNvPr id="10" name="TextBox 9">
            <a:extLst>
              <a:ext uri="{FF2B5EF4-FFF2-40B4-BE49-F238E27FC236}">
                <a16:creationId xmlns:a16="http://schemas.microsoft.com/office/drawing/2014/main" id="{3C985A2B-63DC-4948-AE23-7242AB3FB8DF}"/>
              </a:ext>
            </a:extLst>
          </p:cNvPr>
          <p:cNvSpPr txBox="1"/>
          <p:nvPr/>
        </p:nvSpPr>
        <p:spPr>
          <a:xfrm>
            <a:off x="11857318" y="8813500"/>
            <a:ext cx="5135783" cy="338554"/>
          </a:xfrm>
          <a:prstGeom prst="rect">
            <a:avLst/>
          </a:prstGeom>
          <a:noFill/>
        </p:spPr>
        <p:txBody>
          <a:bodyPr wrap="square" anchor="ctr">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Brown &amp; Brown Legal Entity Name</a:t>
            </a:r>
          </a:p>
        </p:txBody>
      </p:sp>
      <p:sp>
        <p:nvSpPr>
          <p:cNvPr id="15" name="Rectangle 14">
            <a:extLst>
              <a:ext uri="{FF2B5EF4-FFF2-40B4-BE49-F238E27FC236}">
                <a16:creationId xmlns:a16="http://schemas.microsoft.com/office/drawing/2014/main" id="{E4E49CBA-57E8-4113-B33B-C631A0487E10}"/>
              </a:ext>
            </a:extLst>
          </p:cNvPr>
          <p:cNvSpPr/>
          <p:nvPr/>
        </p:nvSpPr>
        <p:spPr>
          <a:xfrm>
            <a:off x="888499" y="8859666"/>
            <a:ext cx="5135782" cy="58477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Presented By:</a:t>
            </a:r>
            <a:br>
              <a:rPr kumimoji="0" lang="en-US" sz="1600" b="1"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br>
            <a:r>
              <a:rPr kumimoji="0" lang="en-US" sz="160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rPr>
              <a:t>Brown &amp; Brown of New York, Inc</a:t>
            </a:r>
            <a:endParaRPr kumimoji="0" lang="en-US" sz="1600" b="0" i="0" u="none" strike="noStrike" kern="1200" cap="none" spc="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D879187-20E0-AE05-E5F6-F16771F820FD}"/>
              </a:ext>
            </a:extLst>
          </p:cNvPr>
          <p:cNvSpPr/>
          <p:nvPr/>
        </p:nvSpPr>
        <p:spPr>
          <a:xfrm>
            <a:off x="114300" y="-228600"/>
            <a:ext cx="17881599" cy="7994469"/>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39F0840-EF6B-44D3-75ED-201444DE1AC2}"/>
              </a:ext>
            </a:extLst>
          </p:cNvPr>
          <p:cNvGrpSpPr/>
          <p:nvPr/>
        </p:nvGrpSpPr>
        <p:grpSpPr>
          <a:xfrm>
            <a:off x="1086227" y="3489776"/>
            <a:ext cx="11442215" cy="1508838"/>
            <a:chOff x="6803256" y="3718376"/>
            <a:chExt cx="11442215" cy="1508838"/>
          </a:xfrm>
        </p:grpSpPr>
        <p:sp>
          <p:nvSpPr>
            <p:cNvPr id="4" name="Rectangle 3">
              <a:extLst>
                <a:ext uri="{FF2B5EF4-FFF2-40B4-BE49-F238E27FC236}">
                  <a16:creationId xmlns:a16="http://schemas.microsoft.com/office/drawing/2014/main" id="{2B5E0805-AE73-7640-75D6-9D15BD2A6B8B}"/>
                </a:ext>
              </a:extLst>
            </p:cNvPr>
            <p:cNvSpPr/>
            <p:nvPr/>
          </p:nvSpPr>
          <p:spPr>
            <a:xfrm>
              <a:off x="7331759" y="3718376"/>
              <a:ext cx="10913712"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2024 Employee Benefits Overview</a:t>
              </a:r>
            </a:p>
          </p:txBody>
        </p:sp>
        <p:cxnSp>
          <p:nvCxnSpPr>
            <p:cNvPr id="6" name="Straight Connector 5">
              <a:extLst>
                <a:ext uri="{FF2B5EF4-FFF2-40B4-BE49-F238E27FC236}">
                  <a16:creationId xmlns:a16="http://schemas.microsoft.com/office/drawing/2014/main" id="{16A47825-7422-C8F1-E018-7C21DE340491}"/>
                </a:ext>
              </a:extLst>
            </p:cNvPr>
            <p:cNvCxnSpPr>
              <a:cxnSpLocks/>
            </p:cNvCxnSpPr>
            <p:nvPr/>
          </p:nvCxnSpPr>
          <p:spPr>
            <a:xfrm flipV="1">
              <a:off x="6803256" y="3865065"/>
              <a:ext cx="0" cy="136214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FBDE54-E545-22B0-B935-D8510414FC60}"/>
                </a:ext>
              </a:extLst>
            </p:cNvPr>
            <p:cNvSpPr txBox="1"/>
            <p:nvPr/>
          </p:nvSpPr>
          <p:spPr>
            <a:xfrm>
              <a:off x="7331758" y="4642439"/>
              <a:ext cx="8959700" cy="584775"/>
            </a:xfrm>
            <a:prstGeom prst="rect">
              <a:avLst/>
            </a:prstGeom>
            <a:noFill/>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Heritage Ministries &amp; Affiliates</a:t>
              </a:r>
            </a:p>
          </p:txBody>
        </p:sp>
      </p:grpSp>
      <p:pic>
        <p:nvPicPr>
          <p:cNvPr id="11" name="Audio 10">
            <a:hlinkClick r:id="" action="ppaction://media"/>
            <a:extLst>
              <a:ext uri="{FF2B5EF4-FFF2-40B4-BE49-F238E27FC236}">
                <a16:creationId xmlns:a16="http://schemas.microsoft.com/office/drawing/2014/main" id="{D793A7FA-495E-22C3-C0A7-C4F289FF1D4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559421183"/>
      </p:ext>
    </p:extLst>
  </p:cSld>
  <p:clrMapOvr>
    <a:masterClrMapping/>
  </p:clrMapOvr>
  <mc:AlternateContent xmlns:mc="http://schemas.openxmlformats.org/markup-compatibility/2006">
    <mc:Choice xmlns:p14="http://schemas.microsoft.com/office/powerpoint/2010/main" Requires="p14">
      <p:transition spd="slow" p14:dur="2000" advTm="8963"/>
    </mc:Choice>
    <mc:Fallback>
      <p:transition spd="slow" advTm="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normAutofit/>
          </a:bodyPr>
          <a:lstStyle/>
          <a:p>
            <a:r>
              <a:rPr lang="en-US" dirty="0"/>
              <a:t>2024 Guardian Dental Plan Design</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10</a:t>
            </a:fld>
            <a:endParaRPr lang="en-US" dirty="0"/>
          </a:p>
        </p:txBody>
      </p:sp>
      <p:sp>
        <p:nvSpPr>
          <p:cNvPr id="6" name="TextBox 5">
            <a:extLst>
              <a:ext uri="{FF2B5EF4-FFF2-40B4-BE49-F238E27FC236}">
                <a16:creationId xmlns:a16="http://schemas.microsoft.com/office/drawing/2014/main" id="{64DAB079-1B04-48C4-B02E-EB4C12C187D3}"/>
              </a:ext>
            </a:extLst>
          </p:cNvPr>
          <p:cNvSpPr txBox="1"/>
          <p:nvPr/>
        </p:nvSpPr>
        <p:spPr>
          <a:xfrm>
            <a:off x="11337000" y="1512931"/>
            <a:ext cx="6413972" cy="7663636"/>
          </a:xfrm>
          <a:prstGeom prst="rect">
            <a:avLst/>
          </a:prstGeom>
          <a:noFill/>
          <a:ln w="12700">
            <a:solidFill>
              <a:srgbClr val="FF0000"/>
            </a:solidFill>
          </a:ln>
        </p:spPr>
        <p:txBody>
          <a:bodyPr wrap="square" rtlCol="0">
            <a:spAutoFit/>
          </a:bodyPr>
          <a:lstStyle/>
          <a:p>
            <a:endParaRPr lang="en-US" b="1" dirty="0">
              <a:solidFill>
                <a:srgbClr val="000000"/>
              </a:solidFill>
              <a:latin typeface="Aptos" panose="020B0004020202020204" pitchFamily="34" charset="0"/>
              <a:cs typeface="Calibri" panose="020F0502020204030204" pitchFamily="34" charset="0"/>
            </a:endParaRPr>
          </a:p>
          <a:p>
            <a:pPr marL="342900" indent="-342900">
              <a:buFont typeface="Arial" panose="020B0604020202020204" pitchFamily="34" charset="0"/>
              <a:buChar char="•"/>
            </a:pPr>
            <a:r>
              <a:rPr lang="en-US" sz="2400" b="1" dirty="0"/>
              <a:t>There are two dental options to choose from </a:t>
            </a:r>
          </a:p>
          <a:p>
            <a:endParaRPr lang="en-US" b="1" dirty="0">
              <a:solidFill>
                <a:srgbClr val="000000"/>
              </a:solidFill>
              <a:latin typeface="Aptos" panose="020B0004020202020204" pitchFamily="34" charset="0"/>
              <a:cs typeface="Calibri" panose="020F0502020204030204" pitchFamily="34" charset="0"/>
            </a:endParaRPr>
          </a:p>
          <a:p>
            <a:pPr marL="285750" indent="-285750">
              <a:buFont typeface="Arial" panose="020B0604020202020204" pitchFamily="34" charset="0"/>
              <a:buChar char="•"/>
            </a:pPr>
            <a:r>
              <a:rPr lang="en-US" sz="2400" b="1" dirty="0"/>
              <a:t>You must choose one of the options that best suits you and your family for dental coverage for 2024, either the Base plan or the Buy-up plan</a:t>
            </a:r>
          </a:p>
          <a:p>
            <a:pPr marL="285750" indent="-285750">
              <a:buFont typeface="Arial" panose="020B0604020202020204" pitchFamily="34" charset="0"/>
              <a:buChar char="•"/>
            </a:pPr>
            <a:endParaRPr lang="en-US" sz="2400" b="1" u="sng" dirty="0"/>
          </a:p>
          <a:p>
            <a:pPr marL="285750" indent="-285750">
              <a:buFont typeface="Arial" panose="020B0604020202020204" pitchFamily="34" charset="0"/>
              <a:buChar char="•"/>
            </a:pPr>
            <a:r>
              <a:rPr lang="en-US" sz="2400" b="1" dirty="0"/>
              <a:t>Remember it is always to your advantage to use a Guardian participating dentist.</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Using a participating dentist means less out of pocket costs for services</a:t>
            </a:r>
          </a:p>
          <a:p>
            <a:endParaRPr lang="en-US" sz="2400" b="1" dirty="0"/>
          </a:p>
          <a:p>
            <a:pPr marL="285750" indent="-285750">
              <a:buFont typeface="Arial" panose="020B0604020202020204" pitchFamily="34" charset="0"/>
              <a:buChar char="•"/>
            </a:pPr>
            <a:r>
              <a:rPr lang="en-US" sz="2400" b="1" dirty="0">
                <a:highlight>
                  <a:srgbClr val="FBFBFB"/>
                </a:highlight>
              </a:rPr>
              <a:t>Visit </a:t>
            </a:r>
            <a:r>
              <a:rPr lang="en-US" sz="2400" b="1" dirty="0">
                <a:highlight>
                  <a:srgbClr val="FBFBFB"/>
                </a:highlight>
                <a:hlinkClick r:id="rId4">
                  <a:extLst>
                    <a:ext uri="{A12FA001-AC4F-418D-AE19-62706E023703}">
                      <ahyp:hlinkClr xmlns:ahyp="http://schemas.microsoft.com/office/drawing/2018/hyperlinkcolor" val="tx"/>
                    </a:ext>
                  </a:extLst>
                </a:hlinkClick>
              </a:rPr>
              <a:t>www.guardiananytime</a:t>
            </a:r>
            <a:r>
              <a:rPr lang="en-US" sz="2400" b="1" dirty="0">
                <a:highlight>
                  <a:srgbClr val="FBFBFB"/>
                </a:highlight>
              </a:rPr>
              <a:t> for a list of participating dentists</a:t>
            </a:r>
          </a:p>
          <a:p>
            <a:pPr marL="285750" indent="-285750">
              <a:buFont typeface="Arial" panose="020B0604020202020204" pitchFamily="34" charset="0"/>
              <a:buChar char="•"/>
            </a:pPr>
            <a:endParaRPr lang="en-US" sz="2400" b="1" dirty="0">
              <a:highlight>
                <a:srgbClr val="FBFBFB"/>
              </a:highlight>
            </a:endParaRPr>
          </a:p>
          <a:p>
            <a:pPr marL="285750" indent="-285750">
              <a:buFont typeface="Arial" panose="020B0604020202020204" pitchFamily="34" charset="0"/>
              <a:buChar char="•"/>
            </a:pPr>
            <a:r>
              <a:rPr lang="en-US" sz="2400" b="1" dirty="0">
                <a:highlight>
                  <a:srgbClr val="FBFBFB"/>
                </a:highlight>
              </a:rPr>
              <a:t>Network is the Dental Guard Preferred</a:t>
            </a:r>
          </a:p>
          <a:p>
            <a:pPr marL="285750" indent="-285750">
              <a:buFont typeface="Arial" panose="020B0604020202020204" pitchFamily="34" charset="0"/>
              <a:buChar char="•"/>
            </a:pPr>
            <a:endParaRPr lang="en-US" sz="2400" b="1" dirty="0">
              <a:highlight>
                <a:srgbClr val="FFFF00"/>
              </a:highlight>
            </a:endParaRPr>
          </a:p>
        </p:txBody>
      </p:sp>
      <p:graphicFrame>
        <p:nvGraphicFramePr>
          <p:cNvPr id="9" name="Table 8">
            <a:extLst>
              <a:ext uri="{FF2B5EF4-FFF2-40B4-BE49-F238E27FC236}">
                <a16:creationId xmlns:a16="http://schemas.microsoft.com/office/drawing/2014/main" id="{6298D4C1-A838-24E6-5E5A-CC46C60E7DE1}"/>
              </a:ext>
            </a:extLst>
          </p:cNvPr>
          <p:cNvGraphicFramePr>
            <a:graphicFrameLocks noGrp="1"/>
          </p:cNvGraphicFramePr>
          <p:nvPr>
            <p:extLst>
              <p:ext uri="{D42A27DB-BD31-4B8C-83A1-F6EECF244321}">
                <p14:modId xmlns:p14="http://schemas.microsoft.com/office/powerpoint/2010/main" val="3778034570"/>
              </p:ext>
            </p:extLst>
          </p:nvPr>
        </p:nvGraphicFramePr>
        <p:xfrm>
          <a:off x="244476" y="1886689"/>
          <a:ext cx="10880724" cy="5602605"/>
        </p:xfrm>
        <a:graphic>
          <a:graphicData uri="http://schemas.openxmlformats.org/drawingml/2006/table">
            <a:tbl>
              <a:tblPr/>
              <a:tblGrid>
                <a:gridCol w="3880199">
                  <a:extLst>
                    <a:ext uri="{9D8B030D-6E8A-4147-A177-3AD203B41FA5}">
                      <a16:colId xmlns:a16="http://schemas.microsoft.com/office/drawing/2014/main" val="2791755328"/>
                    </a:ext>
                  </a:extLst>
                </a:gridCol>
                <a:gridCol w="3772415">
                  <a:extLst>
                    <a:ext uri="{9D8B030D-6E8A-4147-A177-3AD203B41FA5}">
                      <a16:colId xmlns:a16="http://schemas.microsoft.com/office/drawing/2014/main" val="4254263927"/>
                    </a:ext>
                  </a:extLst>
                </a:gridCol>
                <a:gridCol w="3228110">
                  <a:extLst>
                    <a:ext uri="{9D8B030D-6E8A-4147-A177-3AD203B41FA5}">
                      <a16:colId xmlns:a16="http://schemas.microsoft.com/office/drawing/2014/main" val="4214143556"/>
                    </a:ext>
                  </a:extLst>
                </a:gridCol>
              </a:tblGrid>
              <a:tr h="0">
                <a:tc gridSpan="3">
                  <a:txBody>
                    <a:bodyPr/>
                    <a:lstStyle/>
                    <a:p>
                      <a:pPr algn="ctr" fontAlgn="ctr"/>
                      <a:r>
                        <a:rPr lang="en-US" sz="1400" b="1" i="0" u="none" strike="noStrike">
                          <a:solidFill>
                            <a:srgbClr val="FFFFFF"/>
                          </a:solidFill>
                          <a:effectLst/>
                          <a:latin typeface="+mj-lt"/>
                        </a:rPr>
                        <a:t>Guardian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285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4671808"/>
                  </a:ext>
                </a:extLst>
              </a:tr>
              <a:tr h="183515">
                <a:tc>
                  <a:txBody>
                    <a:bodyPr/>
                    <a:lstStyle/>
                    <a:p>
                      <a:pPr algn="ctr" fontAlgn="ctr"/>
                      <a:r>
                        <a:rPr lang="en-US" sz="1400" b="1" i="0" u="none" strike="noStrike">
                          <a:solidFill>
                            <a:srgbClr val="FFFFFF"/>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855"/>
                    </a:solidFill>
                  </a:tcPr>
                </a:tc>
                <a:tc>
                  <a:txBody>
                    <a:bodyPr/>
                    <a:lstStyle/>
                    <a:p>
                      <a:pPr algn="ctr" fontAlgn="ctr"/>
                      <a:r>
                        <a:rPr lang="en-US" sz="1400" b="1" i="0" u="none" strike="noStrike">
                          <a:solidFill>
                            <a:srgbClr val="FFFFFF"/>
                          </a:solidFill>
                          <a:effectLst/>
                          <a:latin typeface="+mj-lt"/>
                        </a:rPr>
                        <a:t>Base Plan</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02855"/>
                    </a:solidFill>
                  </a:tcPr>
                </a:tc>
                <a:tc>
                  <a:txBody>
                    <a:bodyPr/>
                    <a:lstStyle/>
                    <a:p>
                      <a:pPr algn="ctr" fontAlgn="ctr"/>
                      <a:r>
                        <a:rPr lang="en-US" sz="1400" b="1" i="0" u="none" strike="noStrike">
                          <a:solidFill>
                            <a:srgbClr val="FFFFFF"/>
                          </a:solidFill>
                          <a:effectLst/>
                          <a:latin typeface="+mj-lt"/>
                        </a:rPr>
                        <a:t>Buy-up Plan</a:t>
                      </a:r>
                    </a:p>
                  </a:txBody>
                  <a:tcPr marL="9525" marR="9525" marT="9525"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2855"/>
                    </a:solidFill>
                  </a:tcPr>
                </a:tc>
                <a:extLst>
                  <a:ext uri="{0D108BD9-81ED-4DB2-BD59-A6C34878D82A}">
                    <a16:rowId xmlns:a16="http://schemas.microsoft.com/office/drawing/2014/main" val="3660498462"/>
                  </a:ext>
                </a:extLst>
              </a:tr>
              <a:tr h="190500">
                <a:tc>
                  <a:txBody>
                    <a:bodyPr/>
                    <a:lstStyle/>
                    <a:p>
                      <a:pPr algn="l"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mj-lt"/>
                        </a:rPr>
                        <a:t>In-Network and Out-of-Network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mj-lt"/>
                        </a:rPr>
                        <a:t>In-Network and Out-of-Network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909594"/>
                  </a:ext>
                </a:extLst>
              </a:tr>
              <a:tr h="190500">
                <a:tc>
                  <a:txBody>
                    <a:bodyPr/>
                    <a:lstStyle/>
                    <a:p>
                      <a:pPr algn="l" fontAlgn="ctr"/>
                      <a:r>
                        <a:rPr lang="en-US" sz="1400" b="1" i="0" u="none" strike="noStrike">
                          <a:solidFill>
                            <a:srgbClr val="000000"/>
                          </a:solidFill>
                          <a:effectLst/>
                          <a:latin typeface="+mj-lt"/>
                        </a:rPr>
                        <a:t>Class/Type I - Preventive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404396503"/>
                  </a:ext>
                </a:extLst>
              </a:tr>
              <a:tr h="190500">
                <a:tc>
                  <a:txBody>
                    <a:bodyPr/>
                    <a:lstStyle/>
                    <a:p>
                      <a:pPr algn="r" fontAlgn="ctr"/>
                      <a:r>
                        <a:rPr lang="en-US" sz="1400" b="0" i="1" u="none" strike="noStrike">
                          <a:solidFill>
                            <a:srgbClr val="000000"/>
                          </a:solidFill>
                          <a:effectLst/>
                          <a:latin typeface="+mj-lt"/>
                        </a:rPr>
                        <a:t>Initial/Routine Oral Exams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en-US" sz="1400" b="0" i="0" u="none" strike="noStrike">
                          <a:solidFill>
                            <a:srgbClr val="000000"/>
                          </a:solidFill>
                          <a:effectLst/>
                          <a:latin typeface="+mj-lt"/>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400" b="0" i="0" u="none" strike="noStrike">
                          <a:solidFill>
                            <a:srgbClr val="000000"/>
                          </a:solidFill>
                          <a:effectLst/>
                          <a:latin typeface="+mj-lt"/>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591651"/>
                  </a:ext>
                </a:extLst>
              </a:tr>
              <a:tr h="190500">
                <a:tc>
                  <a:txBody>
                    <a:bodyPr/>
                    <a:lstStyle/>
                    <a:p>
                      <a:pPr algn="r" fontAlgn="ctr"/>
                      <a:r>
                        <a:rPr lang="en-US" sz="1400" b="0" i="1" u="none" strike="noStrike">
                          <a:solidFill>
                            <a:srgbClr val="000000"/>
                          </a:solidFill>
                          <a:effectLst/>
                          <a:latin typeface="+mj-lt"/>
                        </a:rPr>
                        <a:t>X-Rays &amp; Cleaning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92202329"/>
                  </a:ext>
                </a:extLst>
              </a:tr>
              <a:tr h="190500">
                <a:tc>
                  <a:txBody>
                    <a:bodyPr/>
                    <a:lstStyle/>
                    <a:p>
                      <a:pPr algn="r" fontAlgn="ctr"/>
                      <a:r>
                        <a:rPr lang="en-US" sz="1400" b="0" i="1" u="none" strike="noStrike">
                          <a:solidFill>
                            <a:srgbClr val="000000"/>
                          </a:solidFill>
                          <a:effectLst/>
                          <a:latin typeface="+mj-lt"/>
                        </a:rPr>
                        <a:t>Fluoride Treatment &amp; Sealants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27985455"/>
                  </a:ext>
                </a:extLst>
              </a:tr>
              <a:tr h="190500">
                <a:tc>
                  <a:txBody>
                    <a:bodyPr/>
                    <a:lstStyle/>
                    <a:p>
                      <a:pPr algn="l" fontAlgn="ctr"/>
                      <a:r>
                        <a:rPr lang="en-US" sz="1400" b="1" i="0" u="none" strike="noStrike">
                          <a:solidFill>
                            <a:srgbClr val="000000"/>
                          </a:solidFill>
                          <a:effectLst/>
                          <a:latin typeface="+mj-lt"/>
                        </a:rPr>
                        <a:t>Class/Type II - Basic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dirty="0">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1647357085"/>
                  </a:ext>
                </a:extLst>
              </a:tr>
              <a:tr h="0">
                <a:tc>
                  <a:txBody>
                    <a:bodyPr/>
                    <a:lstStyle/>
                    <a:p>
                      <a:pPr algn="r" fontAlgn="ctr"/>
                      <a:r>
                        <a:rPr lang="en-US" sz="1400" b="0" i="1" u="none" strike="noStrike">
                          <a:solidFill>
                            <a:srgbClr val="000000"/>
                          </a:solidFill>
                          <a:effectLst/>
                          <a:latin typeface="+mj-lt"/>
                        </a:rPr>
                        <a:t>Fillings, General Anesthetics, Simple Extractions, Oral Surgery, Periodontics &amp; Endodontics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75%</a:t>
                      </a:r>
                      <a:br>
                        <a:rPr lang="en-US" sz="1400" b="0" i="0" u="none" strike="noStrike">
                          <a:solidFill>
                            <a:srgbClr val="000000"/>
                          </a:solidFill>
                          <a:effectLst/>
                          <a:latin typeface="+mj-lt"/>
                        </a:rPr>
                      </a:br>
                      <a:r>
                        <a:rPr lang="en-US" sz="1400" b="0" i="0" u="none" strike="noStrike">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100%</a:t>
                      </a:r>
                      <a:br>
                        <a:rPr lang="en-US" sz="1400" b="0" i="0" u="none" strike="noStrike">
                          <a:solidFill>
                            <a:srgbClr val="000000"/>
                          </a:solidFill>
                          <a:effectLst/>
                          <a:latin typeface="+mj-lt"/>
                        </a:rPr>
                      </a:br>
                      <a:r>
                        <a:rPr lang="en-US" sz="1400" b="0" i="0" u="none" strike="noStrike">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272271"/>
                  </a:ext>
                </a:extLst>
              </a:tr>
              <a:tr h="190500">
                <a:tc>
                  <a:txBody>
                    <a:bodyPr/>
                    <a:lstStyle/>
                    <a:p>
                      <a:pPr algn="l" fontAlgn="ctr"/>
                      <a:r>
                        <a:rPr lang="en-US" sz="1400" b="1" i="0" u="none" strike="noStrike">
                          <a:solidFill>
                            <a:srgbClr val="000000"/>
                          </a:solidFill>
                          <a:effectLst/>
                          <a:latin typeface="+mj-lt"/>
                        </a:rPr>
                        <a:t>Class/Type III -Major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680076642"/>
                  </a:ext>
                </a:extLst>
              </a:tr>
              <a:tr h="183515">
                <a:tc>
                  <a:txBody>
                    <a:bodyPr/>
                    <a:lstStyle/>
                    <a:p>
                      <a:pPr algn="r" fontAlgn="ctr"/>
                      <a:r>
                        <a:rPr lang="en-US" sz="1400" b="0" i="1" u="none" strike="noStrike">
                          <a:solidFill>
                            <a:srgbClr val="000000"/>
                          </a:solidFill>
                          <a:effectLst/>
                          <a:latin typeface="+mj-lt"/>
                        </a:rPr>
                        <a:t>Crowns and Restorations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en-US" sz="1400" b="0" i="0" u="none" strike="noStrike">
                          <a:solidFill>
                            <a:srgbClr val="000000"/>
                          </a:solidFill>
                          <a:effectLst/>
                          <a:latin typeface="+mj-lt"/>
                        </a:rPr>
                        <a:t>Not Covered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400" b="0" i="0" u="none" strike="noStrike">
                          <a:solidFill>
                            <a:srgbClr val="000000"/>
                          </a:solidFill>
                          <a:effectLst/>
                          <a:latin typeface="+mj-lt"/>
                        </a:rPr>
                        <a:t>50%</a:t>
                      </a:r>
                      <a:br>
                        <a:rPr lang="en-US" sz="1400" b="0" i="0" u="none" strike="noStrike">
                          <a:solidFill>
                            <a:srgbClr val="000000"/>
                          </a:solidFill>
                          <a:effectLst/>
                          <a:latin typeface="+mj-lt"/>
                        </a:rPr>
                      </a:br>
                      <a:r>
                        <a:rPr lang="en-US" sz="1400" b="0" i="0" u="none" strike="noStrike">
                          <a:solidFill>
                            <a:srgbClr val="000000"/>
                          </a:solidFill>
                          <a:effectLst/>
                          <a:latin typeface="+mj-lt"/>
                        </a:rPr>
                        <a:t>Subject to Annual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299307"/>
                  </a:ext>
                </a:extLst>
              </a:tr>
              <a:tr h="190500">
                <a:tc>
                  <a:txBody>
                    <a:bodyPr/>
                    <a:lstStyle/>
                    <a:p>
                      <a:pPr algn="r" fontAlgn="ctr"/>
                      <a:r>
                        <a:rPr lang="en-US" sz="1400" b="0" i="1" u="none" strike="noStrike">
                          <a:solidFill>
                            <a:srgbClr val="000000"/>
                          </a:solidFill>
                          <a:effectLst/>
                          <a:latin typeface="+mj-lt"/>
                        </a:rPr>
                        <a:t>Full or Partial Removable Dentures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3217452"/>
                  </a:ext>
                </a:extLst>
              </a:tr>
              <a:tr h="190500">
                <a:tc>
                  <a:txBody>
                    <a:bodyPr/>
                    <a:lstStyle/>
                    <a:p>
                      <a:pPr algn="r" fontAlgn="ctr"/>
                      <a:r>
                        <a:rPr lang="en-US" sz="1400" b="0" i="1" u="none" strike="noStrike">
                          <a:solidFill>
                            <a:srgbClr val="000000"/>
                          </a:solidFill>
                          <a:effectLst/>
                          <a:latin typeface="+mj-lt"/>
                        </a:rPr>
                        <a:t>Fixed Bridgework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08790246"/>
                  </a:ext>
                </a:extLst>
              </a:tr>
              <a:tr h="190500">
                <a:tc>
                  <a:txBody>
                    <a:bodyPr/>
                    <a:lstStyle/>
                    <a:p>
                      <a:pPr algn="l" fontAlgn="ctr"/>
                      <a:r>
                        <a:rPr lang="en-US" sz="1400" b="1" i="0" u="none" strike="noStrike">
                          <a:solidFill>
                            <a:srgbClr val="000000"/>
                          </a:solidFill>
                          <a:effectLst/>
                          <a:latin typeface="+mj-lt"/>
                        </a:rPr>
                        <a:t>Class/Type IV - Orthodontia Services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961813700"/>
                  </a:ext>
                </a:extLst>
              </a:tr>
              <a:tr h="190500">
                <a:tc>
                  <a:txBody>
                    <a:bodyPr/>
                    <a:lstStyle/>
                    <a:p>
                      <a:pPr algn="r" fontAlgn="ctr"/>
                      <a:r>
                        <a:rPr lang="en-US" sz="1400" b="0" i="1" u="none" strike="noStrike">
                          <a:solidFill>
                            <a:srgbClr val="000000"/>
                          </a:solidFill>
                          <a:effectLst/>
                          <a:latin typeface="+mj-lt"/>
                        </a:rPr>
                        <a:t>Children to age 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Not Covered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274887"/>
                  </a:ext>
                </a:extLst>
              </a:tr>
              <a:tr h="190500">
                <a:tc>
                  <a:txBody>
                    <a:bodyPr/>
                    <a:lstStyle/>
                    <a:p>
                      <a:pPr algn="l" fontAlgn="ctr"/>
                      <a:r>
                        <a:rPr lang="en-US" sz="1400" b="1" i="0" u="none" strike="noStrike">
                          <a:solidFill>
                            <a:srgbClr val="000000"/>
                          </a:solidFill>
                          <a:effectLst/>
                          <a:latin typeface="+mj-lt"/>
                        </a:rPr>
                        <a:t>Deductibles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318455939"/>
                  </a:ext>
                </a:extLst>
              </a:tr>
              <a:tr h="485775">
                <a:tc>
                  <a:txBody>
                    <a:bodyPr/>
                    <a:lstStyle/>
                    <a:p>
                      <a:pPr algn="r" fontAlgn="ctr"/>
                      <a:r>
                        <a:rPr lang="en-US" sz="1400" b="1" i="1" u="none" strike="noStrike">
                          <a:solidFill>
                            <a:srgbClr val="000000"/>
                          </a:solidFill>
                          <a:effectLst/>
                          <a:latin typeface="+mj-lt"/>
                        </a:rPr>
                        <a:t>Single</a:t>
                      </a:r>
                      <a:r>
                        <a:rPr lang="en-US" sz="1400" b="0" i="1" u="none" strike="noStrike">
                          <a:solidFill>
                            <a:srgbClr val="000000"/>
                          </a:solidFill>
                          <a:effectLst/>
                          <a:latin typeface="+mj-lt"/>
                        </a:rPr>
                        <a:t>- 1 x annual deductible                                                                     </a:t>
                      </a:r>
                      <a:r>
                        <a:rPr lang="en-US" sz="1400" b="1" i="1" u="none" strike="noStrike">
                          <a:solidFill>
                            <a:srgbClr val="000000"/>
                          </a:solidFill>
                          <a:effectLst/>
                          <a:latin typeface="+mj-lt"/>
                        </a:rPr>
                        <a:t>   Family</a:t>
                      </a:r>
                      <a:r>
                        <a:rPr lang="en-US" sz="1400" b="0" i="1" u="none" strike="noStrike">
                          <a:solidFill>
                            <a:srgbClr val="000000"/>
                          </a:solidFill>
                          <a:effectLst/>
                          <a:latin typeface="+mj-lt"/>
                        </a:rPr>
                        <a:t>- 3 x annual per person deductible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Single $50</a:t>
                      </a:r>
                      <a:br>
                        <a:rPr lang="en-US" sz="1400" b="0" i="0" u="none" strike="noStrike">
                          <a:solidFill>
                            <a:srgbClr val="000000"/>
                          </a:solidFill>
                          <a:effectLst/>
                          <a:latin typeface="+mj-lt"/>
                        </a:rPr>
                      </a:br>
                      <a:r>
                        <a:rPr lang="en-US" sz="1400" b="0" i="0" u="none" strike="noStrike">
                          <a:solidFill>
                            <a:srgbClr val="000000"/>
                          </a:solidFill>
                          <a:effectLst/>
                          <a:latin typeface="+mj-lt"/>
                        </a:rPr>
                        <a:t>Family $150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Single $50</a:t>
                      </a:r>
                      <a:br>
                        <a:rPr lang="en-US" sz="1400" b="0" i="0" u="none" strike="noStrike">
                          <a:solidFill>
                            <a:srgbClr val="000000"/>
                          </a:solidFill>
                          <a:effectLst/>
                          <a:latin typeface="+mj-lt"/>
                        </a:rPr>
                      </a:br>
                      <a:r>
                        <a:rPr lang="en-US" sz="1400" b="0" i="0" u="none" strike="noStrike">
                          <a:solidFill>
                            <a:srgbClr val="000000"/>
                          </a:solidFill>
                          <a:effectLst/>
                          <a:latin typeface="+mj-lt"/>
                        </a:rPr>
                        <a:t>Family $150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651560"/>
                  </a:ext>
                </a:extLst>
              </a:tr>
              <a:tr h="190500">
                <a:tc>
                  <a:txBody>
                    <a:bodyPr/>
                    <a:lstStyle/>
                    <a:p>
                      <a:pPr algn="l" fontAlgn="ctr"/>
                      <a:r>
                        <a:rPr lang="en-US" sz="1400" b="1" i="0" u="none" strike="noStrike">
                          <a:solidFill>
                            <a:srgbClr val="000000"/>
                          </a:solidFill>
                          <a:effectLst/>
                          <a:latin typeface="+mj-lt"/>
                        </a:rPr>
                        <a:t>Maximums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1400" b="1" i="0" u="none" strike="noStrike">
                          <a:solidFill>
                            <a:srgbClr val="000000"/>
                          </a:solidFill>
                          <a:effectLst/>
                          <a:latin typeface="+mj-lt"/>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714442653"/>
                  </a:ext>
                </a:extLst>
              </a:tr>
              <a:tr h="190500">
                <a:tc>
                  <a:txBody>
                    <a:bodyPr/>
                    <a:lstStyle/>
                    <a:p>
                      <a:pPr algn="r" fontAlgn="ctr"/>
                      <a:r>
                        <a:rPr lang="en-US" sz="1400" b="0" i="1" u="none" strike="noStrike">
                          <a:solidFill>
                            <a:srgbClr val="000000"/>
                          </a:solidFill>
                          <a:effectLst/>
                          <a:latin typeface="+mj-lt"/>
                        </a:rPr>
                        <a:t>Calendar Year per individual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mj-lt"/>
                        </a:rPr>
                        <a:t>$1,000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$2,000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9675973"/>
                  </a:ext>
                </a:extLst>
              </a:tr>
              <a:tr h="190500">
                <a:tc>
                  <a:txBody>
                    <a:bodyPr/>
                    <a:lstStyle/>
                    <a:p>
                      <a:pPr algn="r" fontAlgn="ctr"/>
                      <a:r>
                        <a:rPr lang="en-US" sz="1400" b="0" i="1" u="none" strike="noStrike">
                          <a:solidFill>
                            <a:srgbClr val="000000"/>
                          </a:solidFill>
                          <a:effectLst/>
                          <a:latin typeface="+mj-lt"/>
                        </a:rPr>
                        <a:t>Classes Subject to Annual Max</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1400" b="0" i="0" u="none" strike="noStrike">
                          <a:solidFill>
                            <a:srgbClr val="000000"/>
                          </a:solidFill>
                          <a:effectLst/>
                          <a:latin typeface="+mj-lt"/>
                        </a:rPr>
                        <a:t>II &amp; III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90527424"/>
                  </a:ext>
                </a:extLst>
              </a:tr>
              <a:tr h="190500">
                <a:tc>
                  <a:txBody>
                    <a:bodyPr/>
                    <a:lstStyle/>
                    <a:p>
                      <a:pPr algn="r" fontAlgn="ctr"/>
                      <a:r>
                        <a:rPr lang="en-US" sz="1400" b="0" i="1" u="none" strike="noStrike">
                          <a:solidFill>
                            <a:srgbClr val="000000"/>
                          </a:solidFill>
                          <a:effectLst/>
                          <a:latin typeface="+mj-lt"/>
                        </a:rPr>
                        <a:t>Lifetime (Orthodontia)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None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j-lt"/>
                        </a:rPr>
                        <a:t>$1,500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753485"/>
                  </a:ext>
                </a:extLst>
              </a:tr>
              <a:tr h="190500">
                <a:tc>
                  <a:txBody>
                    <a:bodyPr/>
                    <a:lstStyle/>
                    <a:p>
                      <a:pPr algn="l" fontAlgn="ctr"/>
                      <a:r>
                        <a:rPr lang="en-US" sz="1400" b="1" i="0" u="none" strike="noStrike">
                          <a:solidFill>
                            <a:srgbClr val="000000"/>
                          </a:solidFill>
                          <a:effectLst/>
                          <a:latin typeface="+mj-lt"/>
                        </a:rPr>
                        <a:t>Maximum Contract Allowance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a:solidFill>
                            <a:srgbClr val="000000"/>
                          </a:solidFill>
                          <a:effectLst/>
                          <a:latin typeface="+mj-lt"/>
                        </a:rPr>
                        <a:t>Fee Schedule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a:solidFill>
                            <a:srgbClr val="000000"/>
                          </a:solidFill>
                          <a:effectLst/>
                          <a:latin typeface="+mj-lt"/>
                        </a:rPr>
                        <a:t>Fee Schedule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017751565"/>
                  </a:ext>
                </a:extLst>
              </a:tr>
              <a:tr h="200025">
                <a:tc>
                  <a:txBody>
                    <a:bodyPr/>
                    <a:lstStyle/>
                    <a:p>
                      <a:pPr algn="l" fontAlgn="ctr"/>
                      <a:r>
                        <a:rPr lang="en-US" sz="1400" b="1" i="0" u="none" strike="noStrike" dirty="0">
                          <a:solidFill>
                            <a:srgbClr val="000000"/>
                          </a:solidFill>
                          <a:effectLst/>
                          <a:latin typeface="+mj-lt"/>
                        </a:rPr>
                        <a:t>Dependent 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effectLst/>
                          <a:latin typeface="+mj-lt"/>
                        </a:rPr>
                        <a:t>26/26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57440335"/>
                  </a:ext>
                </a:extLst>
              </a:tr>
            </a:tbl>
          </a:graphicData>
        </a:graphic>
      </p:graphicFrame>
      <p:sp>
        <p:nvSpPr>
          <p:cNvPr id="10" name="TextBox 9">
            <a:extLst>
              <a:ext uri="{FF2B5EF4-FFF2-40B4-BE49-F238E27FC236}">
                <a16:creationId xmlns:a16="http://schemas.microsoft.com/office/drawing/2014/main" id="{6F03A31E-C0B5-B5B5-F255-0DE1A0C71B53}"/>
              </a:ext>
            </a:extLst>
          </p:cNvPr>
          <p:cNvSpPr txBox="1"/>
          <p:nvPr/>
        </p:nvSpPr>
        <p:spPr>
          <a:xfrm>
            <a:off x="1373401" y="8035632"/>
            <a:ext cx="8828058" cy="369332"/>
          </a:xfrm>
          <a:prstGeom prst="rect">
            <a:avLst/>
          </a:prstGeom>
          <a:noFill/>
        </p:spPr>
        <p:txBody>
          <a:bodyPr wrap="none" rtlCol="0">
            <a:spAutoFit/>
          </a:bodyPr>
          <a:lstStyle/>
          <a:p>
            <a:r>
              <a:rPr lang="en-US" b="1" dirty="0"/>
              <a:t>Employees who enroll in the dental plan will receive a Guardian Dental ID card</a:t>
            </a:r>
          </a:p>
        </p:txBody>
      </p:sp>
      <p:pic>
        <p:nvPicPr>
          <p:cNvPr id="26" name="Audio 25">
            <a:hlinkClick r:id="" action="ppaction://media"/>
            <a:extLst>
              <a:ext uri="{FF2B5EF4-FFF2-40B4-BE49-F238E27FC236}">
                <a16:creationId xmlns:a16="http://schemas.microsoft.com/office/drawing/2014/main" id="{3ED25807-E1B8-5586-1635-97CD23F15FB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017706773"/>
      </p:ext>
    </p:extLst>
  </p:cSld>
  <p:clrMapOvr>
    <a:masterClrMapping/>
  </p:clrMapOvr>
  <mc:AlternateContent xmlns:mc="http://schemas.openxmlformats.org/markup-compatibility/2006">
    <mc:Choice xmlns:p14="http://schemas.microsoft.com/office/powerpoint/2010/main" Requires="p14">
      <p:transition spd="slow" p14:dur="2000" advTm="119336"/>
    </mc:Choice>
    <mc:Fallback>
      <p:transition spd="slow" advTm="11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43127-9005-406F-AEAC-F28CD2ECFA20}"/>
              </a:ext>
            </a:extLst>
          </p:cNvPr>
          <p:cNvPicPr>
            <a:picLocks noChangeAspect="1"/>
          </p:cNvPicPr>
          <p:nvPr/>
        </p:nvPicPr>
        <p:blipFill>
          <a:blip r:embed="rId4"/>
          <a:stretch>
            <a:fillRect/>
          </a:stretch>
        </p:blipFill>
        <p:spPr>
          <a:xfrm>
            <a:off x="430723" y="1641000"/>
            <a:ext cx="12856190" cy="7553577"/>
          </a:xfrm>
          <a:prstGeom prst="rect">
            <a:avLst/>
          </a:prstGeom>
        </p:spPr>
      </p:pic>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a:xfrm>
            <a:off x="12628880" y="9322646"/>
            <a:ext cx="4023359" cy="535517"/>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cs typeface="+mn-cs"/>
              </a:rPr>
              <a:t> BROWN &amp; BROWN  |  </a:t>
            </a:r>
            <a:fld id="{0BDBB283-31B7-430F-95E5-02359FF226F2}" type="slidenum">
              <a:rPr lang="en-US" sz="1200" smtClean="0">
                <a:solidFill>
                  <a:schemeClr val="tx1">
                    <a:tint val="75000"/>
                  </a:schemeClr>
                </a:solidFill>
                <a:latin typeface="+mn-lt"/>
                <a:cs typeface="+mn-cs"/>
              </a:rPr>
              <a:pPr defTabSz="914400">
                <a:spcAft>
                  <a:spcPts val="600"/>
                </a:spcAft>
              </a:pPr>
              <a:t>11</a:t>
            </a:fld>
            <a:endParaRPr lang="en-US" sz="1200">
              <a:solidFill>
                <a:schemeClr val="tx1">
                  <a:tint val="75000"/>
                </a:schemeClr>
              </a:solidFill>
              <a:latin typeface="+mn-lt"/>
              <a:cs typeface="+mn-cs"/>
            </a:endParaRPr>
          </a:p>
        </p:txBody>
      </p:sp>
      <p:sp>
        <p:nvSpPr>
          <p:cNvPr id="8" name="Title 7">
            <a:extLst>
              <a:ext uri="{FF2B5EF4-FFF2-40B4-BE49-F238E27FC236}">
                <a16:creationId xmlns:a16="http://schemas.microsoft.com/office/drawing/2014/main" id="{9A17F580-9FDE-43E6-B947-ABACA420F074}"/>
              </a:ext>
            </a:extLst>
          </p:cNvPr>
          <p:cNvSpPr>
            <a:spLocks noGrp="1"/>
          </p:cNvSpPr>
          <p:nvPr>
            <p:ph type="title"/>
          </p:nvPr>
        </p:nvSpPr>
        <p:spPr/>
        <p:txBody>
          <a:bodyPr/>
          <a:lstStyle/>
          <a:p>
            <a:r>
              <a:rPr lang="en-US" dirty="0"/>
              <a:t>2024 VSP Plan Designs</a:t>
            </a:r>
          </a:p>
        </p:txBody>
      </p:sp>
      <p:sp>
        <p:nvSpPr>
          <p:cNvPr id="9" name="TextBox 8">
            <a:extLst>
              <a:ext uri="{FF2B5EF4-FFF2-40B4-BE49-F238E27FC236}">
                <a16:creationId xmlns:a16="http://schemas.microsoft.com/office/drawing/2014/main" id="{869D4F46-58AC-4FA9-80CF-C0875AA6380B}"/>
              </a:ext>
            </a:extLst>
          </p:cNvPr>
          <p:cNvSpPr txBox="1"/>
          <p:nvPr/>
        </p:nvSpPr>
        <p:spPr>
          <a:xfrm>
            <a:off x="13577376" y="2970964"/>
            <a:ext cx="3873501" cy="4893647"/>
          </a:xfrm>
          <a:prstGeom prst="rect">
            <a:avLst/>
          </a:prstGeom>
          <a:noFill/>
          <a:ln w="12700">
            <a:solidFill>
              <a:srgbClr val="FF0000"/>
            </a:solidFill>
          </a:ln>
        </p:spPr>
        <p:txBody>
          <a:bodyPr wrap="square" rtlCol="0">
            <a:spAutoFit/>
          </a:bodyPr>
          <a:lstStyle/>
          <a:p>
            <a:pPr marL="285750" indent="-285750">
              <a:buFont typeface="Arial" panose="020B0604020202020204" pitchFamily="34" charset="0"/>
              <a:buChar char="•"/>
            </a:pPr>
            <a:r>
              <a:rPr lang="en-US" sz="2400" b="1" u="sng" dirty="0">
                <a:solidFill>
                  <a:srgbClr val="FF0000"/>
                </a:solidFill>
              </a:rPr>
              <a:t>Remember</a:t>
            </a:r>
            <a:r>
              <a:rPr lang="en-US" sz="2400" b="1" dirty="0">
                <a:solidFill>
                  <a:srgbClr val="FF0000"/>
                </a:solidFill>
              </a:rPr>
              <a:t> it is always to your advantage to use a VSP participating provider</a:t>
            </a:r>
          </a:p>
          <a:p>
            <a:pPr marL="285750" indent="-285750">
              <a:buFont typeface="Arial" panose="020B0604020202020204" pitchFamily="34" charset="0"/>
              <a:buChar char="•"/>
            </a:pPr>
            <a:endParaRPr lang="en-US" sz="2400" b="1" dirty="0">
              <a:solidFill>
                <a:srgbClr val="FF0000"/>
              </a:solidFill>
            </a:endParaRPr>
          </a:p>
          <a:p>
            <a:pPr marL="285750" indent="-285750">
              <a:buFont typeface="Arial" panose="020B0604020202020204" pitchFamily="34" charset="0"/>
              <a:buChar char="•"/>
            </a:pPr>
            <a:r>
              <a:rPr lang="en-US" sz="2400" b="1" dirty="0">
                <a:solidFill>
                  <a:srgbClr val="FF0000"/>
                </a:solidFill>
              </a:rPr>
              <a:t>Using a participating provider means less out of pocket costs for services</a:t>
            </a:r>
          </a:p>
          <a:p>
            <a:endParaRPr lang="en-US" sz="2400" b="1" dirty="0">
              <a:solidFill>
                <a:srgbClr val="FF0000"/>
              </a:solidFill>
            </a:endParaRPr>
          </a:p>
          <a:p>
            <a:pPr marL="285750" indent="-285750">
              <a:buFont typeface="Arial" panose="020B0604020202020204" pitchFamily="34" charset="0"/>
              <a:buChar char="•"/>
            </a:pPr>
            <a:r>
              <a:rPr lang="en-US" sz="2400" b="1" dirty="0">
                <a:solidFill>
                  <a:srgbClr val="FF0000"/>
                </a:solidFill>
              </a:rPr>
              <a:t>Visit </a:t>
            </a:r>
            <a:r>
              <a:rPr lang="en-US" sz="2400" b="1" dirty="0">
                <a:solidFill>
                  <a:srgbClr val="FF0000"/>
                </a:solidFill>
                <a:hlinkClick r:id="rId5"/>
              </a:rPr>
              <a:t>www.vsp.com</a:t>
            </a:r>
            <a:r>
              <a:rPr lang="en-US" sz="2400" b="1" dirty="0">
                <a:solidFill>
                  <a:srgbClr val="FF0000"/>
                </a:solidFill>
              </a:rPr>
              <a:t> for a  participating list of providers</a:t>
            </a:r>
          </a:p>
        </p:txBody>
      </p:sp>
      <p:pic>
        <p:nvPicPr>
          <p:cNvPr id="31" name="Audio 30">
            <a:hlinkClick r:id="" action="ppaction://media"/>
            <a:extLst>
              <a:ext uri="{FF2B5EF4-FFF2-40B4-BE49-F238E27FC236}">
                <a16:creationId xmlns:a16="http://schemas.microsoft.com/office/drawing/2014/main" id="{A95EAA30-2CB7-D4D9-3D9B-556F928FA4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997967214"/>
      </p:ext>
    </p:extLst>
  </p:cSld>
  <p:clrMapOvr>
    <a:masterClrMapping/>
  </p:clrMapOvr>
  <mc:AlternateContent xmlns:mc="http://schemas.openxmlformats.org/markup-compatibility/2006">
    <mc:Choice xmlns:p14="http://schemas.microsoft.com/office/powerpoint/2010/main" Requires="p14">
      <p:transition spd="slow" p14:dur="2000" advTm="48308"/>
    </mc:Choice>
    <mc:Fallback>
      <p:transition spd="slow" advTm="4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569660"/>
            <a:chOff x="2053403" y="4421469"/>
            <a:chExt cx="11225184" cy="1569660"/>
          </a:xfrm>
        </p:grpSpPr>
        <p:sp>
          <p:nvSpPr>
            <p:cNvPr id="13" name="Rectangle 12">
              <a:extLst>
                <a:ext uri="{FF2B5EF4-FFF2-40B4-BE49-F238E27FC236}">
                  <a16:creationId xmlns:a16="http://schemas.microsoft.com/office/drawing/2014/main" id="{E7365212-568A-4F9E-97C9-A61ED0378658}"/>
                </a:ext>
              </a:extLst>
            </p:cNvPr>
            <p:cNvSpPr/>
            <p:nvPr/>
          </p:nvSpPr>
          <p:spPr>
            <a:xfrm>
              <a:off x="3962450" y="4421469"/>
              <a:ext cx="9316137" cy="156966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Health Reimbursement &amp; Flexible Spending Accounts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03</a:t>
              </a:r>
            </a:p>
          </p:txBody>
        </p:sp>
      </p:grpSp>
      <p:pic>
        <p:nvPicPr>
          <p:cNvPr id="25" name="Audio 24">
            <a:hlinkClick r:id="" action="ppaction://media"/>
            <a:extLst>
              <a:ext uri="{FF2B5EF4-FFF2-40B4-BE49-F238E27FC236}">
                <a16:creationId xmlns:a16="http://schemas.microsoft.com/office/drawing/2014/main" id="{9AD9A64B-7ACA-DEA6-3D35-558BE27F0B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26679402"/>
      </p:ext>
    </p:extLst>
  </p:cSld>
  <p:clrMapOvr>
    <a:masterClrMapping/>
  </p:clrMapOvr>
  <mc:AlternateContent xmlns:mc="http://schemas.openxmlformats.org/markup-compatibility/2006">
    <mc:Choice xmlns:p14="http://schemas.microsoft.com/office/powerpoint/2010/main" Requires="p14">
      <p:transition spd="slow" p14:dur="2000" advTm="6495"/>
    </mc:Choice>
    <mc:Fallback>
      <p:transition spd="slow" advTm="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2024 Health Reimbursement Account</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77500" lnSpcReduction="20000"/>
          </a:bodyPr>
          <a:lstStyle/>
          <a:p>
            <a:pPr>
              <a:spcAft>
                <a:spcPts val="600"/>
              </a:spcAft>
              <a:buFont typeface="Wingdings" panose="05000000000000000000" pitchFamily="2" charset="2"/>
              <a:buChar char="Ø"/>
            </a:pPr>
            <a:r>
              <a:rPr lang="en-US" altLang="en-US" sz="4400" dirty="0">
                <a:solidFill>
                  <a:srgbClr val="293873"/>
                </a:solidFill>
                <a:cs typeface="Arial" charset="0"/>
              </a:rPr>
              <a:t>Administered through P&amp;A Group</a:t>
            </a:r>
          </a:p>
          <a:p>
            <a:pPr>
              <a:spcAft>
                <a:spcPts val="600"/>
              </a:spcAft>
              <a:buFont typeface="Wingdings" panose="05000000000000000000" pitchFamily="2" charset="2"/>
              <a:buChar char="Ø"/>
            </a:pPr>
            <a:r>
              <a:rPr lang="en-US" altLang="en-US" sz="4400" dirty="0">
                <a:solidFill>
                  <a:srgbClr val="293873"/>
                </a:solidFill>
                <a:cs typeface="Arial" charset="0"/>
              </a:rPr>
              <a:t>Allows you to pay for </a:t>
            </a:r>
            <a:r>
              <a:rPr lang="en-US" altLang="en-US" sz="4400" dirty="0">
                <a:solidFill>
                  <a:srgbClr val="FF0000"/>
                </a:solidFill>
                <a:cs typeface="Arial" charset="0"/>
              </a:rPr>
              <a:t>deductible expenses only</a:t>
            </a:r>
          </a:p>
          <a:p>
            <a:pPr>
              <a:spcAft>
                <a:spcPts val="600"/>
              </a:spcAft>
              <a:buFont typeface="Wingdings" panose="05000000000000000000" pitchFamily="2" charset="2"/>
              <a:buChar char="Ø"/>
            </a:pPr>
            <a:r>
              <a:rPr lang="en-US" altLang="en-US" sz="4400" dirty="0">
                <a:solidFill>
                  <a:srgbClr val="293873"/>
                </a:solidFill>
                <a:cs typeface="Arial" charset="0"/>
              </a:rPr>
              <a:t>100% employer funded - amount funded is non-taxable to you</a:t>
            </a:r>
          </a:p>
          <a:p>
            <a:pPr>
              <a:spcAft>
                <a:spcPts val="600"/>
              </a:spcAft>
              <a:buFont typeface="Wingdings" panose="05000000000000000000" pitchFamily="2" charset="2"/>
              <a:buChar char="Ø"/>
            </a:pPr>
            <a:r>
              <a:rPr lang="en-US" altLang="en-US" sz="4400" dirty="0">
                <a:solidFill>
                  <a:srgbClr val="293873"/>
                </a:solidFill>
                <a:cs typeface="Arial" charset="0"/>
              </a:rPr>
              <a:t>HRA funds reimburse qualified expenses for you, your spouse and any dependents covered by the health plan</a:t>
            </a:r>
          </a:p>
          <a:p>
            <a:pPr>
              <a:lnSpc>
                <a:spcPct val="120000"/>
              </a:lnSpc>
              <a:spcAft>
                <a:spcPts val="600"/>
              </a:spcAft>
              <a:buFont typeface="Wingdings" panose="05000000000000000000" pitchFamily="2" charset="2"/>
              <a:buChar char="Ø"/>
            </a:pPr>
            <a:r>
              <a:rPr lang="en-US" altLang="en-US" sz="4400" dirty="0">
                <a:solidFill>
                  <a:srgbClr val="293873"/>
                </a:solidFill>
                <a:cs typeface="Arial" charset="0"/>
              </a:rPr>
              <a:t>Out of pocket medical deductible expenses are reimbursed to you for all three (3) of the 2024 Medical Plans offered</a:t>
            </a:r>
            <a:endParaRPr lang="en-US" altLang="en-US" sz="3600" b="1" dirty="0">
              <a:solidFill>
                <a:srgbClr val="FF0000"/>
              </a:solidFill>
              <a:cs typeface="Arial" charset="0"/>
            </a:endParaRPr>
          </a:p>
          <a:p>
            <a:pPr>
              <a:spcAft>
                <a:spcPts val="600"/>
              </a:spcAft>
              <a:buFont typeface="Wingdings" panose="05000000000000000000" pitchFamily="2" charset="2"/>
              <a:buChar char="Ø"/>
            </a:pPr>
            <a:r>
              <a:rPr lang="en-US" altLang="en-US" sz="4400" dirty="0">
                <a:solidFill>
                  <a:srgbClr val="293873"/>
                </a:solidFill>
                <a:cs typeface="Arial" charset="0"/>
              </a:rPr>
              <a:t>Your employer funds dollars into your HRA in order to help offset larger expenses you may incur</a:t>
            </a:r>
            <a:endParaRPr lang="en-US" altLang="en-US" sz="5400" dirty="0">
              <a:solidFill>
                <a:srgbClr val="293873"/>
              </a:solidFill>
              <a:cs typeface="Arial" charset="0"/>
            </a:endParaRPr>
          </a:p>
          <a:p>
            <a:pPr marL="0" indent="0" algn="ctr">
              <a:spcBef>
                <a:spcPts val="0"/>
              </a:spcBef>
              <a:spcAft>
                <a:spcPts val="600"/>
              </a:spcAft>
              <a:buClr>
                <a:srgbClr val="293873"/>
              </a:buClr>
              <a:buFont typeface="Arial" panose="020B0604020202020204" pitchFamily="34" charset="0"/>
              <a:buNone/>
            </a:pPr>
            <a:endParaRPr lang="en-US" altLang="en-US" sz="5400" dirty="0">
              <a:solidFill>
                <a:srgbClr val="293873"/>
              </a:solidFill>
              <a:cs typeface="Arial" charset="0"/>
            </a:endParaRPr>
          </a:p>
          <a:p>
            <a:pPr marL="0" indent="0">
              <a:spcBef>
                <a:spcPts val="0"/>
              </a:spcBef>
              <a:spcAft>
                <a:spcPts val="600"/>
              </a:spcAft>
              <a:buClr>
                <a:srgbClr val="293873"/>
              </a:buClr>
              <a:buFont typeface="Arial" panose="020B0604020202020204" pitchFamily="34" charset="0"/>
              <a:buNone/>
            </a:pPr>
            <a:r>
              <a:rPr lang="en-US" altLang="en-US" sz="5400" dirty="0">
                <a:solidFill>
                  <a:srgbClr val="293873"/>
                </a:solidFill>
                <a:cs typeface="Arial" charset="0"/>
              </a:rPr>
              <a:t>           </a:t>
            </a:r>
            <a:r>
              <a:rPr lang="en-US" altLang="en-US" sz="5400" u="sng" dirty="0">
                <a:solidFill>
                  <a:srgbClr val="293873"/>
                </a:solidFill>
                <a:cs typeface="Arial" charset="0"/>
              </a:rPr>
              <a:t>Heritage Ministries will fund your HRA Account up to:</a:t>
            </a:r>
          </a:p>
          <a:p>
            <a:pPr marL="0" indent="0" algn="ctr">
              <a:spcBef>
                <a:spcPts val="0"/>
              </a:spcBef>
              <a:spcAft>
                <a:spcPts val="600"/>
              </a:spcAft>
              <a:buClr>
                <a:srgbClr val="293873"/>
              </a:buClr>
              <a:buFont typeface="Arial" panose="020B0604020202020204" pitchFamily="34" charset="0"/>
              <a:buNone/>
            </a:pPr>
            <a:r>
              <a:rPr lang="en-US" altLang="en-US" sz="5400" b="1" dirty="0">
                <a:solidFill>
                  <a:srgbClr val="293873"/>
                </a:solidFill>
                <a:cs typeface="Arial" charset="0"/>
              </a:rPr>
              <a:t>		</a:t>
            </a:r>
          </a:p>
          <a:p>
            <a:pPr marL="0" indent="0" algn="ctr">
              <a:spcBef>
                <a:spcPts val="0"/>
              </a:spcBef>
              <a:spcAft>
                <a:spcPts val="600"/>
              </a:spcAft>
              <a:buClr>
                <a:srgbClr val="293873"/>
              </a:buClr>
              <a:buFont typeface="Arial" panose="020B0604020202020204" pitchFamily="34" charset="0"/>
              <a:buNone/>
            </a:pPr>
            <a:r>
              <a:rPr lang="en-US" altLang="en-US" sz="5400" b="1" dirty="0">
                <a:solidFill>
                  <a:srgbClr val="293873"/>
                </a:solidFill>
                <a:cs typeface="Arial" charset="0"/>
              </a:rPr>
              <a:t>                                      </a:t>
            </a:r>
            <a:r>
              <a:rPr lang="en-US" altLang="en-US" sz="5400" b="1" dirty="0">
                <a:solidFill>
                  <a:srgbClr val="FF0000"/>
                </a:solidFill>
                <a:cs typeface="Arial" charset="0"/>
              </a:rPr>
              <a:t>$400 Single / $600 Family</a:t>
            </a: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13</a:t>
            </a:fld>
            <a:endParaRPr lang="en-US" dirty="0"/>
          </a:p>
        </p:txBody>
      </p:sp>
      <p:sp>
        <p:nvSpPr>
          <p:cNvPr id="5" name="TextBox 4">
            <a:extLst>
              <a:ext uri="{FF2B5EF4-FFF2-40B4-BE49-F238E27FC236}">
                <a16:creationId xmlns:a16="http://schemas.microsoft.com/office/drawing/2014/main" id="{9FFC48BD-AD7F-41F1-A53E-57D8C1143B7B}"/>
              </a:ext>
            </a:extLst>
          </p:cNvPr>
          <p:cNvSpPr txBox="1"/>
          <p:nvPr/>
        </p:nvSpPr>
        <p:spPr>
          <a:xfrm>
            <a:off x="2882686" y="7911247"/>
            <a:ext cx="3564610" cy="1384995"/>
          </a:xfrm>
          <a:prstGeom prst="rect">
            <a:avLst/>
          </a:prstGeom>
          <a:noFill/>
        </p:spPr>
        <p:txBody>
          <a:bodyPr wrap="square" rtlCol="0">
            <a:spAutoFit/>
          </a:bodyPr>
          <a:lstStyle/>
          <a:p>
            <a:r>
              <a:rPr lang="en-US" sz="2800" b="1" dirty="0">
                <a:solidFill>
                  <a:srgbClr val="FF0000"/>
                </a:solidFill>
              </a:rPr>
              <a:t>To Help Offset </a:t>
            </a:r>
          </a:p>
          <a:p>
            <a:r>
              <a:rPr lang="en-US" sz="2800" b="1" dirty="0">
                <a:solidFill>
                  <a:srgbClr val="FF0000"/>
                </a:solidFill>
              </a:rPr>
              <a:t>Your Deductible</a:t>
            </a:r>
          </a:p>
          <a:p>
            <a:r>
              <a:rPr lang="en-US" sz="2800" b="1" dirty="0">
                <a:solidFill>
                  <a:srgbClr val="FF0000"/>
                </a:solidFill>
              </a:rPr>
              <a:t> Expenses Only</a:t>
            </a:r>
          </a:p>
        </p:txBody>
      </p:sp>
      <p:sp>
        <p:nvSpPr>
          <p:cNvPr id="7" name="Arrow: Right 6">
            <a:extLst>
              <a:ext uri="{FF2B5EF4-FFF2-40B4-BE49-F238E27FC236}">
                <a16:creationId xmlns:a16="http://schemas.microsoft.com/office/drawing/2014/main" id="{35781158-D179-44EA-8DEE-E726D318C660}"/>
              </a:ext>
            </a:extLst>
          </p:cNvPr>
          <p:cNvSpPr/>
          <p:nvPr/>
        </p:nvSpPr>
        <p:spPr>
          <a:xfrm>
            <a:off x="6168326" y="8352944"/>
            <a:ext cx="1828800" cy="501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C8608A-650F-BB8D-322E-45AEC787D23A}"/>
              </a:ext>
            </a:extLst>
          </p:cNvPr>
          <p:cNvSpPr txBox="1"/>
          <p:nvPr/>
        </p:nvSpPr>
        <p:spPr>
          <a:xfrm>
            <a:off x="2658291" y="9560085"/>
            <a:ext cx="11265584" cy="477054"/>
          </a:xfrm>
          <a:prstGeom prst="rect">
            <a:avLst/>
          </a:prstGeom>
          <a:noFill/>
        </p:spPr>
        <p:txBody>
          <a:bodyPr wrap="none" rtlCol="0">
            <a:spAutoFit/>
          </a:bodyPr>
          <a:lstStyle/>
          <a:p>
            <a:r>
              <a:rPr lang="en-US" sz="2500" b="1" i="1" dirty="0">
                <a:solidFill>
                  <a:srgbClr val="FF0000"/>
                </a:solidFill>
                <a:effectLst/>
                <a:latin typeface="Aptos" panose="020B0004020202020204" pitchFamily="34" charset="0"/>
                <a:ea typeface="Times New Roman" panose="02020603050405020304" pitchFamily="18" charset="0"/>
                <a:cs typeface="Calibri" panose="020F0502020204030204" pitchFamily="34" charset="0"/>
              </a:rPr>
              <a:t>Important:   HRA Contributions are </a:t>
            </a:r>
            <a:r>
              <a:rPr lang="en-US" sz="2500" b="1" i="1" u="sng" dirty="0">
                <a:solidFill>
                  <a:srgbClr val="FF0000"/>
                </a:solidFill>
                <a:effectLst/>
                <a:latin typeface="Aptos" panose="020B0004020202020204" pitchFamily="34" charset="0"/>
                <a:ea typeface="Times New Roman" panose="02020603050405020304" pitchFamily="18" charset="0"/>
                <a:cs typeface="Calibri" panose="020F0502020204030204" pitchFamily="34" charset="0"/>
              </a:rPr>
              <a:t>prorated</a:t>
            </a:r>
            <a:r>
              <a:rPr lang="en-US" sz="2500" b="1" i="1" dirty="0">
                <a:solidFill>
                  <a:srgbClr val="FF0000"/>
                </a:solidFill>
                <a:effectLst/>
                <a:latin typeface="Aptos" panose="020B0004020202020204" pitchFamily="34" charset="0"/>
                <a:ea typeface="Times New Roman" panose="02020603050405020304" pitchFamily="18" charset="0"/>
                <a:cs typeface="Calibri" panose="020F0502020204030204" pitchFamily="34" charset="0"/>
              </a:rPr>
              <a:t> when you start benefits mid-year</a:t>
            </a:r>
            <a:endParaRPr lang="en-US" sz="2500" b="1" i="1" dirty="0">
              <a:solidFill>
                <a:srgbClr val="FF0000"/>
              </a:solidFill>
            </a:endParaRPr>
          </a:p>
        </p:txBody>
      </p:sp>
      <p:pic>
        <p:nvPicPr>
          <p:cNvPr id="20" name="Audio 19">
            <a:hlinkClick r:id="" action="ppaction://media"/>
            <a:extLst>
              <a:ext uri="{FF2B5EF4-FFF2-40B4-BE49-F238E27FC236}">
                <a16:creationId xmlns:a16="http://schemas.microsoft.com/office/drawing/2014/main" id="{C7C5F77E-9E03-2B92-779C-264C3C4CF6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671396059"/>
      </p:ext>
    </p:extLst>
  </p:cSld>
  <p:clrMapOvr>
    <a:masterClrMapping/>
  </p:clrMapOvr>
  <mc:AlternateContent xmlns:mc="http://schemas.openxmlformats.org/markup-compatibility/2006">
    <mc:Choice xmlns:p14="http://schemas.microsoft.com/office/powerpoint/2010/main" Requires="p14">
      <p:transition spd="slow" p14:dur="2000" advTm="72879"/>
    </mc:Choice>
    <mc:Fallback>
      <p:transition spd="slow" advTm="7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highlight>
                  <a:srgbClr val="FBFBFB"/>
                </a:highlight>
              </a:rPr>
              <a:t>2024 Flexible Spending Account (FSA)</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92500" lnSpcReduction="20000"/>
          </a:bodyPr>
          <a:lstStyle/>
          <a:p>
            <a:pPr marL="285750" lvl="1" indent="-285750">
              <a:spcBef>
                <a:spcPts val="0"/>
              </a:spcBef>
              <a:spcAft>
                <a:spcPts val="600"/>
              </a:spcAft>
              <a:buFont typeface="Wingdings" panose="05000000000000000000" pitchFamily="2" charset="2"/>
              <a:buChar char="Ø"/>
              <a:defRPr/>
            </a:pPr>
            <a:r>
              <a:rPr lang="en-US" sz="3900" dirty="0">
                <a:solidFill>
                  <a:srgbClr val="002060"/>
                </a:solidFill>
              </a:rPr>
              <a:t>Administered by P&amp;A Group</a:t>
            </a:r>
          </a:p>
          <a:p>
            <a:pPr marL="0" lvl="1" indent="0">
              <a:spcBef>
                <a:spcPts val="0"/>
              </a:spcBef>
              <a:spcAft>
                <a:spcPts val="600"/>
              </a:spcAft>
              <a:buClr>
                <a:srgbClr val="293873"/>
              </a:buClr>
              <a:buNone/>
              <a:defRPr/>
            </a:pPr>
            <a:endParaRPr lang="en-US" sz="3900" dirty="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dirty="0">
                <a:solidFill>
                  <a:srgbClr val="002060"/>
                </a:solidFill>
              </a:rPr>
              <a:t>A Healthcare FSA is for expenses not covered by medical, vision, and dental plans, such as dental and optical care, prescription drugs, certain over-the-counter (OTC) drugs, health and dental deductibles, co-payments, etc. </a:t>
            </a:r>
          </a:p>
          <a:p>
            <a:pPr marL="0" lvl="1" indent="0">
              <a:spcBef>
                <a:spcPts val="0"/>
              </a:spcBef>
              <a:spcAft>
                <a:spcPts val="600"/>
              </a:spcAft>
              <a:buClr>
                <a:srgbClr val="293873"/>
              </a:buClr>
              <a:buNone/>
              <a:defRPr/>
            </a:pPr>
            <a:endParaRPr lang="en-US" sz="3900" dirty="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dirty="0">
                <a:solidFill>
                  <a:srgbClr val="002060"/>
                </a:solidFill>
              </a:rPr>
              <a:t>A pretax, employee funded spending account, ensuring a low-cost way to enhance employee benefits. </a:t>
            </a:r>
          </a:p>
          <a:p>
            <a:pPr marL="285750" lvl="1" indent="-285750">
              <a:spcBef>
                <a:spcPts val="0"/>
              </a:spcBef>
              <a:spcAft>
                <a:spcPts val="600"/>
              </a:spcAft>
              <a:buFont typeface="Wingdings" panose="05000000000000000000" pitchFamily="2" charset="2"/>
              <a:buChar char="Ø"/>
              <a:defRPr/>
            </a:pPr>
            <a:endParaRPr lang="en-US" sz="3900" dirty="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dirty="0">
                <a:solidFill>
                  <a:srgbClr val="002060"/>
                </a:solidFill>
              </a:rPr>
              <a:t>The maximum election for 2024 will be </a:t>
            </a:r>
            <a:r>
              <a:rPr lang="en-US" sz="3900" dirty="0">
                <a:solidFill>
                  <a:srgbClr val="FF0000"/>
                </a:solidFill>
                <a:highlight>
                  <a:srgbClr val="FBFBFB"/>
                </a:highlight>
              </a:rPr>
              <a:t>$3,200 </a:t>
            </a:r>
            <a:r>
              <a:rPr lang="en-US" sz="3900" dirty="0">
                <a:solidFill>
                  <a:srgbClr val="002060"/>
                </a:solidFill>
              </a:rPr>
              <a:t>for 2024. </a:t>
            </a:r>
          </a:p>
          <a:p>
            <a:pPr marL="285750" lvl="1" indent="-285750">
              <a:spcBef>
                <a:spcPts val="0"/>
              </a:spcBef>
              <a:spcAft>
                <a:spcPts val="600"/>
              </a:spcAft>
              <a:buClr>
                <a:srgbClr val="293873"/>
              </a:buClr>
              <a:buFont typeface="Wingdings" panose="05000000000000000000" pitchFamily="2" charset="2"/>
              <a:buChar char="Ø"/>
              <a:defRPr/>
            </a:pPr>
            <a:endParaRPr lang="en-US" sz="3900" dirty="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dirty="0">
                <a:solidFill>
                  <a:srgbClr val="002060"/>
                </a:solidFill>
              </a:rPr>
              <a:t>Unused Healthcare FSA funds may carryover to the following plan year, </a:t>
            </a:r>
            <a:r>
              <a:rPr lang="en-US" sz="3900" dirty="0">
                <a:solidFill>
                  <a:schemeClr val="accent1">
                    <a:lumMod val="75000"/>
                  </a:schemeClr>
                </a:solidFill>
              </a:rPr>
              <a:t>up to the IRS carryover annual max (2024 max in $640), </a:t>
            </a:r>
            <a:r>
              <a:rPr lang="en-US" sz="3900" dirty="0">
                <a:solidFill>
                  <a:srgbClr val="002060"/>
                </a:solidFill>
              </a:rPr>
              <a:t>if enrolled.</a:t>
            </a:r>
          </a:p>
          <a:p>
            <a:pPr marL="285750" lvl="1" indent="-285750">
              <a:spcBef>
                <a:spcPts val="0"/>
              </a:spcBef>
              <a:spcAft>
                <a:spcPts val="600"/>
              </a:spcAft>
              <a:buFont typeface="Wingdings" panose="05000000000000000000" pitchFamily="2" charset="2"/>
              <a:buChar char="Ø"/>
              <a:defRPr/>
            </a:pPr>
            <a:endParaRPr lang="en-US" sz="4000" dirty="0"/>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 </a:t>
            </a: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14</a:t>
            </a:fld>
            <a:endParaRPr lang="en-US" dirty="0"/>
          </a:p>
        </p:txBody>
      </p:sp>
      <p:pic>
        <p:nvPicPr>
          <p:cNvPr id="18" name="Audio 17">
            <a:hlinkClick r:id="" action="ppaction://media"/>
            <a:extLst>
              <a:ext uri="{FF2B5EF4-FFF2-40B4-BE49-F238E27FC236}">
                <a16:creationId xmlns:a16="http://schemas.microsoft.com/office/drawing/2014/main" id="{EC94D192-BD48-086B-EB4D-F84D7FFB38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585746283"/>
      </p:ext>
    </p:extLst>
  </p:cSld>
  <p:clrMapOvr>
    <a:masterClrMapping/>
  </p:clrMapOvr>
  <mc:AlternateContent xmlns:mc="http://schemas.openxmlformats.org/markup-compatibility/2006">
    <mc:Choice xmlns:p14="http://schemas.microsoft.com/office/powerpoint/2010/main" Requires="p14">
      <p:transition spd="slow" p14:dur="2000" advTm="62645"/>
    </mc:Choice>
    <mc:Fallback>
      <p:transition spd="slow" advTm="6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2024 Dependent Care FSA</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77500" lnSpcReduction="20000"/>
          </a:bodyPr>
          <a:lstStyle/>
          <a:p>
            <a:pPr marL="285750" indent="-285750">
              <a:buFont typeface="Wingdings" panose="05000000000000000000" pitchFamily="2" charset="2"/>
              <a:buChar char="Ø"/>
            </a:pPr>
            <a:r>
              <a:rPr lang="en-US" sz="3900" dirty="0">
                <a:solidFill>
                  <a:srgbClr val="002060"/>
                </a:solidFill>
              </a:rPr>
              <a:t>Administered by P&amp;A Group</a:t>
            </a:r>
          </a:p>
          <a:p>
            <a:endParaRPr lang="en-US" sz="3900" dirty="0">
              <a:solidFill>
                <a:srgbClr val="002060"/>
              </a:solidFill>
            </a:endParaRPr>
          </a:p>
          <a:p>
            <a:pPr marL="285750" indent="-285750">
              <a:buFont typeface="Wingdings" panose="05000000000000000000" pitchFamily="2" charset="2"/>
              <a:buChar char="Ø"/>
            </a:pPr>
            <a:r>
              <a:rPr lang="en-US" sz="3900" dirty="0">
                <a:solidFill>
                  <a:srgbClr val="002060"/>
                </a:solidFill>
              </a:rPr>
              <a:t>Dependent Care Account (DCA). A DCA is for expenses for the care of dependents allowing an employee (or an employee and their spouse) to work or to attend school fulltime. </a:t>
            </a:r>
          </a:p>
          <a:p>
            <a:endParaRPr lang="en-US" sz="3900" dirty="0">
              <a:solidFill>
                <a:srgbClr val="002060"/>
              </a:solidFill>
            </a:endParaRPr>
          </a:p>
          <a:p>
            <a:pPr marL="285750" indent="-285750">
              <a:buFont typeface="Wingdings" panose="05000000000000000000" pitchFamily="2" charset="2"/>
              <a:buChar char="Ø"/>
            </a:pPr>
            <a:r>
              <a:rPr lang="en-US" sz="3900" dirty="0">
                <a:solidFill>
                  <a:srgbClr val="002060"/>
                </a:solidFill>
              </a:rPr>
              <a:t>Eligible expenses include pre-school &amp; nursery school program, day care, after school programs, etc. </a:t>
            </a:r>
          </a:p>
          <a:p>
            <a:pPr marL="285750" indent="-285750">
              <a:buFont typeface="Wingdings" panose="05000000000000000000" pitchFamily="2" charset="2"/>
              <a:buChar char="Ø"/>
            </a:pPr>
            <a:endParaRPr lang="en-US" sz="3900" dirty="0">
              <a:solidFill>
                <a:srgbClr val="002060"/>
              </a:solidFill>
            </a:endParaRPr>
          </a:p>
          <a:p>
            <a:pPr marL="285750" indent="-285750">
              <a:buFont typeface="Wingdings" panose="05000000000000000000" pitchFamily="2" charset="2"/>
              <a:buChar char="Ø"/>
            </a:pPr>
            <a:r>
              <a:rPr lang="en-US" sz="3900" dirty="0">
                <a:solidFill>
                  <a:srgbClr val="002060"/>
                </a:solidFill>
              </a:rPr>
              <a:t>The minimum election is </a:t>
            </a:r>
            <a:r>
              <a:rPr lang="en-US" sz="3900" dirty="0">
                <a:solidFill>
                  <a:srgbClr val="FF0000"/>
                </a:solidFill>
              </a:rPr>
              <a:t>$250 </a:t>
            </a:r>
            <a:r>
              <a:rPr lang="en-US" sz="3900" dirty="0">
                <a:solidFill>
                  <a:srgbClr val="002060"/>
                </a:solidFill>
              </a:rPr>
              <a:t>per calendar year. </a:t>
            </a:r>
          </a:p>
          <a:p>
            <a:pPr marL="285750" indent="-285750">
              <a:buFont typeface="Wingdings" panose="05000000000000000000" pitchFamily="2" charset="2"/>
              <a:buChar char="Ø"/>
            </a:pPr>
            <a:endParaRPr lang="en-US" sz="3900" dirty="0">
              <a:solidFill>
                <a:srgbClr val="002060"/>
              </a:solidFill>
            </a:endParaRPr>
          </a:p>
          <a:p>
            <a:pPr marL="285750" indent="-285750">
              <a:buFont typeface="Wingdings" panose="05000000000000000000" pitchFamily="2" charset="2"/>
              <a:buChar char="Ø"/>
            </a:pPr>
            <a:r>
              <a:rPr lang="en-US" sz="3900" dirty="0">
                <a:solidFill>
                  <a:srgbClr val="002060"/>
                </a:solidFill>
              </a:rPr>
              <a:t>The maximum election is </a:t>
            </a:r>
            <a:r>
              <a:rPr lang="en-US" sz="3900" dirty="0">
                <a:solidFill>
                  <a:srgbClr val="FF0000"/>
                </a:solidFill>
              </a:rPr>
              <a:t>$5,000 </a:t>
            </a:r>
            <a:r>
              <a:rPr lang="en-US" sz="3900" dirty="0">
                <a:solidFill>
                  <a:srgbClr val="002060"/>
                </a:solidFill>
              </a:rPr>
              <a:t>per calendar year</a:t>
            </a:r>
          </a:p>
          <a:p>
            <a:pPr marL="285750" indent="-285750">
              <a:buFont typeface="Wingdings" panose="05000000000000000000" pitchFamily="2" charset="2"/>
              <a:buChar char="Ø"/>
            </a:pPr>
            <a:endParaRPr lang="en-US" sz="3900" dirty="0">
              <a:solidFill>
                <a:srgbClr val="002060"/>
              </a:solidFill>
            </a:endParaRPr>
          </a:p>
          <a:p>
            <a:pPr marL="285750" indent="-285750">
              <a:buFont typeface="Wingdings" panose="05000000000000000000" pitchFamily="2" charset="2"/>
              <a:buChar char="Ø"/>
            </a:pPr>
            <a:r>
              <a:rPr lang="en-US" sz="3900" dirty="0">
                <a:solidFill>
                  <a:srgbClr val="002060"/>
                </a:solidFill>
              </a:rPr>
              <a:t>No carryover is allowed with Dependent Care FSA per the IRS, it is a use it or lose it benefit.</a:t>
            </a:r>
          </a:p>
          <a:p>
            <a:pPr marL="285750" indent="-285750">
              <a:buFont typeface="Wingdings" panose="05000000000000000000" pitchFamily="2" charset="2"/>
              <a:buChar char="Ø"/>
            </a:pPr>
            <a:endParaRPr lang="en-US" sz="3900" dirty="0">
              <a:solidFill>
                <a:srgbClr val="002060"/>
              </a:solidFill>
            </a:endParaRP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15</a:t>
            </a:fld>
            <a:endParaRPr lang="en-US" dirty="0"/>
          </a:p>
        </p:txBody>
      </p:sp>
      <p:pic>
        <p:nvPicPr>
          <p:cNvPr id="14" name="Audio 13">
            <a:hlinkClick r:id="" action="ppaction://media"/>
            <a:extLst>
              <a:ext uri="{FF2B5EF4-FFF2-40B4-BE49-F238E27FC236}">
                <a16:creationId xmlns:a16="http://schemas.microsoft.com/office/drawing/2014/main" id="{7B277BCB-1B14-48CA-86BE-23E52B07EE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68915647"/>
      </p:ext>
    </p:extLst>
  </p:cSld>
  <p:clrMapOvr>
    <a:masterClrMapping/>
  </p:clrMapOvr>
  <mc:AlternateContent xmlns:mc="http://schemas.openxmlformats.org/markup-compatibility/2006">
    <mc:Choice xmlns:p14="http://schemas.microsoft.com/office/powerpoint/2010/main" Requires="p14">
      <p:transition spd="slow" p14:dur="2000" advTm="61971"/>
    </mc:Choice>
    <mc:Fallback>
      <p:transition spd="slow" advTm="6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362149"/>
            <a:chOff x="2053403" y="4421469"/>
            <a:chExt cx="11225184"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Ancillary Coverages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04</a:t>
              </a:r>
            </a:p>
          </p:txBody>
        </p:sp>
      </p:grpSp>
      <p:pic>
        <p:nvPicPr>
          <p:cNvPr id="7" name="Audio 6">
            <a:hlinkClick r:id="" action="ppaction://media"/>
            <a:extLst>
              <a:ext uri="{FF2B5EF4-FFF2-40B4-BE49-F238E27FC236}">
                <a16:creationId xmlns:a16="http://schemas.microsoft.com/office/drawing/2014/main" id="{52FDCF94-35EB-60CA-DA7D-028C2AE02F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800184357"/>
      </p:ext>
    </p:extLst>
  </p:cSld>
  <p:clrMapOvr>
    <a:masterClrMapping/>
  </p:clrMapOvr>
  <mc:AlternateContent xmlns:mc="http://schemas.openxmlformats.org/markup-compatibility/2006">
    <mc:Choice xmlns:p14="http://schemas.microsoft.com/office/powerpoint/2010/main" Requires="p14">
      <p:transition spd="slow" p14:dur="2000" advTm="4105"/>
    </mc:Choice>
    <mc:Fallback>
      <p:transition spd="slow" advTm="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normAutofit/>
          </a:bodyPr>
          <a:lstStyle/>
          <a:p>
            <a:r>
              <a:rPr lang="en-US" dirty="0"/>
              <a:t>Basic Life / AD&amp;D &amp; Supplemental Offerings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285750" indent="-285750">
              <a:lnSpc>
                <a:spcPct val="110000"/>
              </a:lnSpc>
              <a:spcBef>
                <a:spcPts val="600"/>
              </a:spcBef>
              <a:buFont typeface="Wingdings" panose="05000000000000000000" pitchFamily="2" charset="2"/>
              <a:buChar char="Ø"/>
            </a:pPr>
            <a:endParaRPr lang="en-US" sz="3600" dirty="0">
              <a:solidFill>
                <a:srgbClr val="002060"/>
              </a:solidFill>
            </a:endParaRPr>
          </a:p>
          <a:p>
            <a:pPr marL="285750" indent="-285750">
              <a:lnSpc>
                <a:spcPct val="110000"/>
              </a:lnSpc>
              <a:spcBef>
                <a:spcPts val="600"/>
              </a:spcBef>
              <a:buFont typeface="Wingdings" panose="05000000000000000000" pitchFamily="2" charset="2"/>
              <a:buChar char="Ø"/>
            </a:pPr>
            <a:r>
              <a:rPr lang="en-US" sz="3600" b="1" dirty="0">
                <a:solidFill>
                  <a:srgbClr val="002060"/>
                </a:solidFill>
              </a:rPr>
              <a:t>BASIC LIFE INSURANCE </a:t>
            </a:r>
            <a:r>
              <a:rPr lang="en-US" sz="3600" dirty="0">
                <a:solidFill>
                  <a:srgbClr val="002060"/>
                </a:solidFill>
              </a:rPr>
              <a:t>- Heritage Ministries offers all eligible employees a Basic Life and Accidental Death and Dismemberment Insurance policy through Guardian. This policy is at no cost to the employee. </a:t>
            </a:r>
          </a:p>
          <a:p>
            <a:endParaRPr lang="en-US" sz="3600" dirty="0"/>
          </a:p>
          <a:p>
            <a:pPr marL="285750" indent="-285750">
              <a:lnSpc>
                <a:spcPct val="110000"/>
              </a:lnSpc>
              <a:spcBef>
                <a:spcPts val="600"/>
              </a:spcBef>
              <a:buFont typeface="Wingdings" panose="05000000000000000000" pitchFamily="2" charset="2"/>
              <a:buChar char="Ø"/>
            </a:pPr>
            <a:r>
              <a:rPr lang="en-US" sz="3600" b="1" dirty="0">
                <a:solidFill>
                  <a:srgbClr val="002060"/>
                </a:solidFill>
              </a:rPr>
              <a:t>SUPPLEMENTAL LIFE INSURANCE </a:t>
            </a:r>
            <a:r>
              <a:rPr lang="en-US" sz="3600" dirty="0">
                <a:solidFill>
                  <a:srgbClr val="002060"/>
                </a:solidFill>
              </a:rPr>
              <a:t>- Heritage Ministries also offers employees the option of purchasing Supplemental Life and Accidental Death and Dismemberment Insurance through Guardian. This may be purchased for employee, employee’s spouse, or children.</a:t>
            </a: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17</a:t>
            </a:fld>
            <a:endParaRPr lang="en-US" dirty="0"/>
          </a:p>
        </p:txBody>
      </p:sp>
      <p:pic>
        <p:nvPicPr>
          <p:cNvPr id="10" name="Audio 9">
            <a:hlinkClick r:id="" action="ppaction://media"/>
            <a:extLst>
              <a:ext uri="{FF2B5EF4-FFF2-40B4-BE49-F238E27FC236}">
                <a16:creationId xmlns:a16="http://schemas.microsoft.com/office/drawing/2014/main" id="{B7116FD9-49B1-965F-162D-9E32C20911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069174986"/>
      </p:ext>
    </p:extLst>
  </p:cSld>
  <p:clrMapOvr>
    <a:masterClrMapping/>
  </p:clrMapOvr>
  <mc:AlternateContent xmlns:mc="http://schemas.openxmlformats.org/markup-compatibility/2006">
    <mc:Choice xmlns:p14="http://schemas.microsoft.com/office/powerpoint/2010/main" Requires="p14">
      <p:transition spd="slow" p14:dur="2000" advTm="33674"/>
    </mc:Choice>
    <mc:Fallback>
      <p:transition spd="slow" advTm="33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Voluntary Short-Term and Long-Term Disability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0" indent="0">
              <a:buNone/>
            </a:pPr>
            <a:endParaRPr lang="en-US" sz="3600" dirty="0">
              <a:solidFill>
                <a:srgbClr val="FF0000"/>
              </a:solidFill>
            </a:endParaRPr>
          </a:p>
          <a:p>
            <a:pPr marL="285750" indent="-285750">
              <a:buFont typeface="Wingdings" panose="05000000000000000000" pitchFamily="2" charset="2"/>
              <a:buChar char="Ø"/>
            </a:pPr>
            <a:r>
              <a:rPr lang="en-US" sz="3600" b="1" dirty="0">
                <a:solidFill>
                  <a:srgbClr val="002060"/>
                </a:solidFill>
              </a:rPr>
              <a:t>VOLUNTARY SHORT-TERM DISABILITY </a:t>
            </a:r>
            <a:r>
              <a:rPr lang="en-US" sz="3600" dirty="0">
                <a:solidFill>
                  <a:srgbClr val="002060"/>
                </a:solidFill>
              </a:rPr>
              <a:t>Heritage Ministries offers all eligible employees the ability to purchase voluntary coverages at a reduced rate. Short Term Disability covers short term illness or injury. </a:t>
            </a:r>
            <a:r>
              <a:rPr lang="en-US" sz="3600" dirty="0">
                <a:solidFill>
                  <a:srgbClr val="FF0000"/>
                </a:solidFill>
              </a:rPr>
              <a:t>The benefit pays 60% of wages up to $1,000 per week.</a:t>
            </a:r>
            <a:r>
              <a:rPr lang="en-US" sz="3600" dirty="0"/>
              <a:t> </a:t>
            </a:r>
            <a:r>
              <a:rPr lang="en-US" sz="3600" dirty="0">
                <a:solidFill>
                  <a:srgbClr val="002060"/>
                </a:solidFill>
              </a:rPr>
              <a:t>Duration of the benefit is up to 26 weeks.</a:t>
            </a:r>
            <a:r>
              <a:rPr lang="en-US" sz="3600" dirty="0"/>
              <a:t> </a:t>
            </a:r>
          </a:p>
          <a:p>
            <a:pPr marL="285750" indent="-285750">
              <a:buFont typeface="Wingdings" panose="05000000000000000000" pitchFamily="2" charset="2"/>
              <a:buChar char="Ø"/>
            </a:pPr>
            <a:endParaRPr lang="en-US" sz="3600" dirty="0"/>
          </a:p>
          <a:p>
            <a:pPr marL="285750" indent="-285750">
              <a:buFont typeface="Wingdings" panose="05000000000000000000" pitchFamily="2" charset="2"/>
              <a:buChar char="Ø"/>
            </a:pPr>
            <a:r>
              <a:rPr lang="en-US" sz="3600" b="1" dirty="0">
                <a:solidFill>
                  <a:srgbClr val="002060"/>
                </a:solidFill>
              </a:rPr>
              <a:t>VOLUNTARY LONG-TERM DISABILITY </a:t>
            </a:r>
            <a:r>
              <a:rPr lang="en-US" sz="3600" dirty="0">
                <a:solidFill>
                  <a:srgbClr val="002060"/>
                </a:solidFill>
              </a:rPr>
              <a:t>coverage picks up where Short-Term Disability ends. The benefit pays</a:t>
            </a:r>
            <a:r>
              <a:rPr lang="en-US" sz="3600" dirty="0"/>
              <a:t> </a:t>
            </a:r>
            <a:r>
              <a:rPr lang="en-US" sz="3600" dirty="0">
                <a:solidFill>
                  <a:srgbClr val="FF0000"/>
                </a:solidFill>
              </a:rPr>
              <a:t>60% of wages, capped at $6,000 per month.</a:t>
            </a: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18</a:t>
            </a:fld>
            <a:endParaRPr lang="en-US" dirty="0"/>
          </a:p>
        </p:txBody>
      </p:sp>
      <p:pic>
        <p:nvPicPr>
          <p:cNvPr id="6" name="Picture 5">
            <a:extLst>
              <a:ext uri="{FF2B5EF4-FFF2-40B4-BE49-F238E27FC236}">
                <a16:creationId xmlns:a16="http://schemas.microsoft.com/office/drawing/2014/main" id="{D6C11493-48EC-48F9-ADAA-18DB25DA7EE0}"/>
              </a:ext>
            </a:extLst>
          </p:cNvPr>
          <p:cNvPicPr>
            <a:picLocks noChangeAspect="1"/>
          </p:cNvPicPr>
          <p:nvPr/>
        </p:nvPicPr>
        <p:blipFill>
          <a:blip r:embed="rId4"/>
          <a:stretch>
            <a:fillRect/>
          </a:stretch>
        </p:blipFill>
        <p:spPr>
          <a:xfrm>
            <a:off x="1343659" y="9595489"/>
            <a:ext cx="13090798" cy="422833"/>
          </a:xfrm>
          <a:prstGeom prst="rect">
            <a:avLst/>
          </a:prstGeom>
        </p:spPr>
      </p:pic>
      <p:pic>
        <p:nvPicPr>
          <p:cNvPr id="15" name="Audio 14">
            <a:hlinkClick r:id="" action="ppaction://media"/>
            <a:extLst>
              <a:ext uri="{FF2B5EF4-FFF2-40B4-BE49-F238E27FC236}">
                <a16:creationId xmlns:a16="http://schemas.microsoft.com/office/drawing/2014/main" id="{820F2A4B-C9C6-0B0D-C4C4-5C9D6F01F57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713416897"/>
      </p:ext>
    </p:extLst>
  </p:cSld>
  <p:clrMapOvr>
    <a:masterClrMapping/>
  </p:clrMapOvr>
  <mc:AlternateContent xmlns:mc="http://schemas.openxmlformats.org/markup-compatibility/2006">
    <mc:Choice xmlns:p14="http://schemas.microsoft.com/office/powerpoint/2010/main" Requires="p14">
      <p:transition spd="slow" p14:dur="2000" advTm="42259"/>
    </mc:Choice>
    <mc:Fallback>
      <p:transition spd="slow" advTm="4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a:xfrm>
            <a:off x="956168" y="411875"/>
            <a:ext cx="16252331" cy="977413"/>
          </a:xfrm>
        </p:spPr>
        <p:txBody>
          <a:bodyPr>
            <a:normAutofit fontScale="90000"/>
          </a:bodyPr>
          <a:lstStyle/>
          <a:p>
            <a:r>
              <a:rPr lang="en-US" dirty="0"/>
              <a:t>Voluntary Accident, Critical Illness &amp; Hospital Indemnity Programs- Offered by Guardian</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a:xfrm>
            <a:off x="956169" y="1862680"/>
            <a:ext cx="15696072" cy="865022"/>
          </a:xfrm>
        </p:spPr>
        <p:txBody>
          <a:bodyPr/>
          <a:lstStyle/>
          <a:p>
            <a:pPr>
              <a:buFont typeface="Wingdings" panose="05000000000000000000" pitchFamily="2" charset="2"/>
              <a:buChar char="Ø"/>
            </a:pPr>
            <a:r>
              <a:rPr lang="en-US" dirty="0"/>
              <a:t>Great way to be reimbursed for out-of-pocket expenses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19</a:t>
            </a:fld>
            <a:endParaRPr lang="en-US" dirty="0"/>
          </a:p>
        </p:txBody>
      </p:sp>
      <p:graphicFrame>
        <p:nvGraphicFramePr>
          <p:cNvPr id="5" name="Table 4">
            <a:extLst>
              <a:ext uri="{FF2B5EF4-FFF2-40B4-BE49-F238E27FC236}">
                <a16:creationId xmlns:a16="http://schemas.microsoft.com/office/drawing/2014/main" id="{F499D47B-DD63-4B96-95F5-3E437B76315E}"/>
              </a:ext>
            </a:extLst>
          </p:cNvPr>
          <p:cNvGraphicFramePr>
            <a:graphicFrameLocks noGrp="1"/>
          </p:cNvGraphicFramePr>
          <p:nvPr>
            <p:extLst>
              <p:ext uri="{D42A27DB-BD31-4B8C-83A1-F6EECF244321}">
                <p14:modId xmlns:p14="http://schemas.microsoft.com/office/powerpoint/2010/main" val="271555867"/>
              </p:ext>
            </p:extLst>
          </p:nvPr>
        </p:nvGraphicFramePr>
        <p:xfrm>
          <a:off x="956169" y="2557221"/>
          <a:ext cx="15317051" cy="6637728"/>
        </p:xfrm>
        <a:graphic>
          <a:graphicData uri="http://schemas.openxmlformats.org/drawingml/2006/table">
            <a:tbl>
              <a:tblPr firstRow="1" bandRow="1"/>
              <a:tblGrid>
                <a:gridCol w="5085632">
                  <a:extLst>
                    <a:ext uri="{9D8B030D-6E8A-4147-A177-3AD203B41FA5}">
                      <a16:colId xmlns:a16="http://schemas.microsoft.com/office/drawing/2014/main" val="20001"/>
                    </a:ext>
                  </a:extLst>
                </a:gridCol>
                <a:gridCol w="10231419">
                  <a:extLst>
                    <a:ext uri="{9D8B030D-6E8A-4147-A177-3AD203B41FA5}">
                      <a16:colId xmlns:a16="http://schemas.microsoft.com/office/drawing/2014/main" val="20002"/>
                    </a:ext>
                  </a:extLst>
                </a:gridCol>
              </a:tblGrid>
              <a:tr h="459204">
                <a:tc>
                  <a:txBody>
                    <a:bodyPr/>
                    <a:lstStyle>
                      <a:lvl1pPr marL="0" algn="l" defTabSz="1341150" rtl="0" eaLnBrk="1" latinLnBrk="0" hangingPunct="1">
                        <a:defRPr sz="2640" b="1" kern="1200">
                          <a:solidFill>
                            <a:schemeClr val="lt1"/>
                          </a:solidFill>
                          <a:latin typeface="Arial" panose="020B0604020202020204"/>
                        </a:defRPr>
                      </a:lvl1pPr>
                      <a:lvl2pPr marL="670575" algn="l" defTabSz="1341150" rtl="0" eaLnBrk="1" latinLnBrk="0" hangingPunct="1">
                        <a:defRPr sz="2640" b="1" kern="1200">
                          <a:solidFill>
                            <a:schemeClr val="lt1"/>
                          </a:solidFill>
                          <a:latin typeface="Arial" panose="020B0604020202020204"/>
                        </a:defRPr>
                      </a:lvl2pPr>
                      <a:lvl3pPr marL="1341150" algn="l" defTabSz="1341150" rtl="0" eaLnBrk="1" latinLnBrk="0" hangingPunct="1">
                        <a:defRPr sz="2640" b="1" kern="1200">
                          <a:solidFill>
                            <a:schemeClr val="lt1"/>
                          </a:solidFill>
                          <a:latin typeface="Arial" panose="020B0604020202020204"/>
                        </a:defRPr>
                      </a:lvl3pPr>
                      <a:lvl4pPr marL="2011726" algn="l" defTabSz="1341150" rtl="0" eaLnBrk="1" latinLnBrk="0" hangingPunct="1">
                        <a:defRPr sz="2640" b="1" kern="1200">
                          <a:solidFill>
                            <a:schemeClr val="lt1"/>
                          </a:solidFill>
                          <a:latin typeface="Arial" panose="020B0604020202020204"/>
                        </a:defRPr>
                      </a:lvl4pPr>
                      <a:lvl5pPr marL="2682301" algn="l" defTabSz="1341150" rtl="0" eaLnBrk="1" latinLnBrk="0" hangingPunct="1">
                        <a:defRPr sz="2640" b="1" kern="1200">
                          <a:solidFill>
                            <a:schemeClr val="lt1"/>
                          </a:solidFill>
                          <a:latin typeface="Arial" panose="020B0604020202020204"/>
                        </a:defRPr>
                      </a:lvl5pPr>
                      <a:lvl6pPr marL="3352876" algn="l" defTabSz="1341150" rtl="0" eaLnBrk="1" latinLnBrk="0" hangingPunct="1">
                        <a:defRPr sz="2640" b="1" kern="1200">
                          <a:solidFill>
                            <a:schemeClr val="lt1"/>
                          </a:solidFill>
                          <a:latin typeface="Arial" panose="020B0604020202020204"/>
                        </a:defRPr>
                      </a:lvl6pPr>
                      <a:lvl7pPr marL="4023451" algn="l" defTabSz="1341150" rtl="0" eaLnBrk="1" latinLnBrk="0" hangingPunct="1">
                        <a:defRPr sz="2640" b="1" kern="1200">
                          <a:solidFill>
                            <a:schemeClr val="lt1"/>
                          </a:solidFill>
                          <a:latin typeface="Arial" panose="020B0604020202020204"/>
                        </a:defRPr>
                      </a:lvl7pPr>
                      <a:lvl8pPr marL="4694027" algn="l" defTabSz="1341150" rtl="0" eaLnBrk="1" latinLnBrk="0" hangingPunct="1">
                        <a:defRPr sz="2640" b="1" kern="1200">
                          <a:solidFill>
                            <a:schemeClr val="lt1"/>
                          </a:solidFill>
                          <a:latin typeface="Arial" panose="020B0604020202020204"/>
                        </a:defRPr>
                      </a:lvl8pPr>
                      <a:lvl9pPr marL="5364602" algn="l" defTabSz="1341150" rtl="0" eaLnBrk="1" latinLnBrk="0" hangingPunct="1">
                        <a:defRPr sz="2640" b="1" kern="1200">
                          <a:solidFill>
                            <a:schemeClr val="lt1"/>
                          </a:solidFill>
                          <a:latin typeface="Arial" panose="020B0604020202020204"/>
                        </a:defRPr>
                      </a:lvl9pPr>
                    </a:lstStyle>
                    <a:p>
                      <a:pPr algn="ctr"/>
                      <a:r>
                        <a:rPr lang="en-US" sz="2800" b="1" i="0" u="none" strike="noStrike" kern="1200" baseline="0" dirty="0">
                          <a:solidFill>
                            <a:srgbClr val="213261"/>
                          </a:solidFill>
                          <a:latin typeface="+mn-lt"/>
                          <a:ea typeface="+mn-ea"/>
                          <a:cs typeface="+mn-cs"/>
                        </a:rPr>
                        <a:t>Plan</a:t>
                      </a:r>
                      <a:endParaRPr lang="en-US" sz="2800" b="0" i="0" u="none" strike="noStrike" kern="1200" baseline="0" dirty="0">
                        <a:solidFill>
                          <a:srgbClr val="213261"/>
                        </a:solidFill>
                        <a:latin typeface="+mn-lt"/>
                        <a:ea typeface="+mn-ea"/>
                        <a:cs typeface="+mn-cs"/>
                      </a:endParaRP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b="1" kern="1200">
                          <a:solidFill>
                            <a:schemeClr val="lt1"/>
                          </a:solidFill>
                          <a:latin typeface="Arial" panose="020B0604020202020204"/>
                        </a:defRPr>
                      </a:lvl1pPr>
                      <a:lvl2pPr marL="670575" algn="l" defTabSz="1341150" rtl="0" eaLnBrk="1" latinLnBrk="0" hangingPunct="1">
                        <a:defRPr sz="2640" b="1" kern="1200">
                          <a:solidFill>
                            <a:schemeClr val="lt1"/>
                          </a:solidFill>
                          <a:latin typeface="Arial" panose="020B0604020202020204"/>
                        </a:defRPr>
                      </a:lvl2pPr>
                      <a:lvl3pPr marL="1341150" algn="l" defTabSz="1341150" rtl="0" eaLnBrk="1" latinLnBrk="0" hangingPunct="1">
                        <a:defRPr sz="2640" b="1" kern="1200">
                          <a:solidFill>
                            <a:schemeClr val="lt1"/>
                          </a:solidFill>
                          <a:latin typeface="Arial" panose="020B0604020202020204"/>
                        </a:defRPr>
                      </a:lvl3pPr>
                      <a:lvl4pPr marL="2011726" algn="l" defTabSz="1341150" rtl="0" eaLnBrk="1" latinLnBrk="0" hangingPunct="1">
                        <a:defRPr sz="2640" b="1" kern="1200">
                          <a:solidFill>
                            <a:schemeClr val="lt1"/>
                          </a:solidFill>
                          <a:latin typeface="Arial" panose="020B0604020202020204"/>
                        </a:defRPr>
                      </a:lvl4pPr>
                      <a:lvl5pPr marL="2682301" algn="l" defTabSz="1341150" rtl="0" eaLnBrk="1" latinLnBrk="0" hangingPunct="1">
                        <a:defRPr sz="2640" b="1" kern="1200">
                          <a:solidFill>
                            <a:schemeClr val="lt1"/>
                          </a:solidFill>
                          <a:latin typeface="Arial" panose="020B0604020202020204"/>
                        </a:defRPr>
                      </a:lvl5pPr>
                      <a:lvl6pPr marL="3352876" algn="l" defTabSz="1341150" rtl="0" eaLnBrk="1" latinLnBrk="0" hangingPunct="1">
                        <a:defRPr sz="2640" b="1" kern="1200">
                          <a:solidFill>
                            <a:schemeClr val="lt1"/>
                          </a:solidFill>
                          <a:latin typeface="Arial" panose="020B0604020202020204"/>
                        </a:defRPr>
                      </a:lvl6pPr>
                      <a:lvl7pPr marL="4023451" algn="l" defTabSz="1341150" rtl="0" eaLnBrk="1" latinLnBrk="0" hangingPunct="1">
                        <a:defRPr sz="2640" b="1" kern="1200">
                          <a:solidFill>
                            <a:schemeClr val="lt1"/>
                          </a:solidFill>
                          <a:latin typeface="Arial" panose="020B0604020202020204"/>
                        </a:defRPr>
                      </a:lvl7pPr>
                      <a:lvl8pPr marL="4694027" algn="l" defTabSz="1341150" rtl="0" eaLnBrk="1" latinLnBrk="0" hangingPunct="1">
                        <a:defRPr sz="2640" b="1" kern="1200">
                          <a:solidFill>
                            <a:schemeClr val="lt1"/>
                          </a:solidFill>
                          <a:latin typeface="Arial" panose="020B0604020202020204"/>
                        </a:defRPr>
                      </a:lvl8pPr>
                      <a:lvl9pPr marL="5364602" algn="l" defTabSz="1341150" rtl="0" eaLnBrk="1" latinLnBrk="0" hangingPunct="1">
                        <a:defRPr sz="2640" b="1" kern="1200">
                          <a:solidFill>
                            <a:schemeClr val="lt1"/>
                          </a:solidFill>
                          <a:latin typeface="Arial" panose="020B0604020202020204"/>
                        </a:defRPr>
                      </a:lvl9pPr>
                    </a:lstStyle>
                    <a:p>
                      <a:pPr algn="ctr"/>
                      <a:r>
                        <a:rPr lang="en-US" sz="2800" b="1" i="0" u="none" strike="noStrike" kern="1200" baseline="0" dirty="0">
                          <a:solidFill>
                            <a:srgbClr val="213261"/>
                          </a:solidFill>
                          <a:latin typeface="+mn-lt"/>
                          <a:ea typeface="+mn-ea"/>
                          <a:cs typeface="+mn-cs"/>
                        </a:rPr>
                        <a:t>Benefit</a:t>
                      </a:r>
                      <a:r>
                        <a:rPr lang="en-US" sz="2800" b="0" i="0" u="none" strike="noStrike" kern="1200" baseline="0" dirty="0">
                          <a:solidFill>
                            <a:srgbClr val="213261"/>
                          </a:solidFill>
                          <a:latin typeface="+mn-lt"/>
                          <a:ea typeface="+mn-ea"/>
                          <a:cs typeface="+mn-cs"/>
                        </a:rPr>
                        <a:t>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2928">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a:solidFill>
                            <a:srgbClr val="213261"/>
                          </a:solidFill>
                          <a:latin typeface="+mn-lt"/>
                          <a:ea typeface="+mn-ea"/>
                          <a:cs typeface="+mn-cs"/>
                        </a:rPr>
                        <a:t>Accident 	</a:t>
                      </a:r>
                    </a:p>
                    <a:p>
                      <a:r>
                        <a:rPr lang="en-US" sz="2800" b="0" i="0" u="none" strike="noStrike" kern="1200" baseline="0">
                          <a:solidFill>
                            <a:srgbClr val="213261"/>
                          </a:solidFill>
                          <a:latin typeface="+mn-lt"/>
                          <a:ea typeface="+mn-ea"/>
                          <a:cs typeface="+mn-cs"/>
                        </a:rPr>
                        <a:t>(self, spouse or child(ren) coverage options)</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dirty="0">
                          <a:solidFill>
                            <a:srgbClr val="213261"/>
                          </a:solidFill>
                          <a:latin typeface="+mn-lt"/>
                          <a:ea typeface="+mn-ea"/>
                          <a:cs typeface="+mn-cs"/>
                        </a:rPr>
                        <a:t>Accident Insurance can pay a set benefit amount based on the type of injury you have and the type of treatment you need. It covers accidents that occur on or off the job. And it includes a range of incidents, from common injuries to more serious events. </a:t>
                      </a:r>
                      <a:r>
                        <a:rPr lang="en-US" sz="2800" b="0" i="0" u="none" strike="noStrike" kern="1200" baseline="0" dirty="0">
                          <a:solidFill>
                            <a:srgbClr val="FF0000"/>
                          </a:solidFill>
                          <a:latin typeface="+mn-lt"/>
                          <a:ea typeface="+mn-ea"/>
                          <a:cs typeface="+mn-cs"/>
                        </a:rPr>
                        <a:t>High and Low Plans are available.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78892">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dirty="0">
                          <a:solidFill>
                            <a:srgbClr val="213261"/>
                          </a:solidFill>
                          <a:latin typeface="+mn-lt"/>
                          <a:ea typeface="+mn-ea"/>
                          <a:cs typeface="+mn-cs"/>
                        </a:rPr>
                        <a:t>Critical Illness </a:t>
                      </a:r>
                    </a:p>
                    <a:p>
                      <a:r>
                        <a:rPr lang="en-US" sz="2800" b="0" i="0" u="none" strike="noStrike" kern="1200" baseline="0" dirty="0">
                          <a:solidFill>
                            <a:srgbClr val="213261"/>
                          </a:solidFill>
                          <a:latin typeface="+mn-lt"/>
                          <a:ea typeface="+mn-ea"/>
                          <a:cs typeface="+mn-cs"/>
                        </a:rPr>
                        <a:t>(self/child(ren) and spouse coverage options)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dirty="0">
                          <a:solidFill>
                            <a:srgbClr val="213261"/>
                          </a:solidFill>
                          <a:latin typeface="+mn-lt"/>
                          <a:ea typeface="+mn-ea"/>
                          <a:cs typeface="+mn-cs"/>
                        </a:rPr>
                        <a:t>If you’re diagnosed with an illness that is covered by this insurance, you can receive a benefit payment in one lump sum. You can use the money however you want.</a:t>
                      </a:r>
                    </a:p>
                    <a:p>
                      <a:r>
                        <a:rPr lang="en-US" sz="2800" b="0" i="0" u="none" strike="noStrike" kern="1200" baseline="0" dirty="0">
                          <a:solidFill>
                            <a:srgbClr val="FF0000"/>
                          </a:solidFill>
                          <a:latin typeface="+mn-lt"/>
                          <a:ea typeface="+mn-ea"/>
                          <a:cs typeface="+mn-cs"/>
                        </a:rPr>
                        <a:t>Choice of $15,000 or $30,000 of Coverage for Employee</a:t>
                      </a:r>
                    </a:p>
                    <a:p>
                      <a:r>
                        <a:rPr lang="en-US" sz="2800" b="0" i="0" u="none" strike="noStrike" kern="1200" baseline="0" dirty="0">
                          <a:solidFill>
                            <a:srgbClr val="FF0000"/>
                          </a:solidFill>
                          <a:latin typeface="+mn-lt"/>
                          <a:ea typeface="+mn-ea"/>
                          <a:cs typeface="+mn-cs"/>
                        </a:rPr>
                        <a:t>Spousal and child coverage is 50% of employee amount</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146786">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a:solidFill>
                            <a:srgbClr val="213261"/>
                          </a:solidFill>
                          <a:latin typeface="+mn-lt"/>
                          <a:ea typeface="+mn-ea"/>
                          <a:cs typeface="+mn-cs"/>
                        </a:rPr>
                        <a:t>Hospital Indemnity</a:t>
                      </a:r>
                    </a:p>
                    <a:p>
                      <a:r>
                        <a:rPr lang="en-US" sz="2800" b="0" i="0" u="none" strike="noStrike" kern="1200" baseline="0">
                          <a:solidFill>
                            <a:srgbClr val="213261"/>
                          </a:solidFill>
                          <a:latin typeface="+mn-lt"/>
                          <a:ea typeface="+mn-ea"/>
                          <a:cs typeface="+mn-cs"/>
                        </a:rPr>
                        <a:t>(Self/child(ren) and spouse option)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dirty="0">
                          <a:solidFill>
                            <a:srgbClr val="213261"/>
                          </a:solidFill>
                          <a:latin typeface="+mn-lt"/>
                          <a:ea typeface="+mn-ea"/>
                          <a:cs typeface="+mn-cs"/>
                        </a:rPr>
                        <a:t>A cash benefit when you are admitted to a hospital due to sickness or injury as well as days of confinement. </a:t>
                      </a:r>
                      <a:r>
                        <a:rPr lang="en-US" sz="2800" b="0" i="0" u="none" strike="noStrike" kern="1200" baseline="0" dirty="0">
                          <a:solidFill>
                            <a:srgbClr val="FF0000"/>
                          </a:solidFill>
                          <a:latin typeface="+mn-lt"/>
                          <a:ea typeface="+mn-ea"/>
                          <a:cs typeface="+mn-cs"/>
                        </a:rPr>
                        <a:t>High and Low Plans are available</a:t>
                      </a:r>
                      <a:r>
                        <a:rPr lang="en-US" sz="2800" b="0" i="0" u="none" strike="noStrike" kern="1200" baseline="0" dirty="0">
                          <a:solidFill>
                            <a:srgbClr val="213261"/>
                          </a:solidFill>
                          <a:latin typeface="+mn-lt"/>
                          <a:ea typeface="+mn-ea"/>
                          <a:cs typeface="+mn-cs"/>
                        </a:rPr>
                        <a:t>.</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1049465"/>
                  </a:ext>
                </a:extLst>
              </a:tr>
            </a:tbl>
          </a:graphicData>
        </a:graphic>
      </p:graphicFrame>
      <p:pic>
        <p:nvPicPr>
          <p:cNvPr id="6" name="Picture 5">
            <a:extLst>
              <a:ext uri="{FF2B5EF4-FFF2-40B4-BE49-F238E27FC236}">
                <a16:creationId xmlns:a16="http://schemas.microsoft.com/office/drawing/2014/main" id="{54AA637B-18F2-4960-B0B2-830CEB3490B9}"/>
              </a:ext>
            </a:extLst>
          </p:cNvPr>
          <p:cNvPicPr>
            <a:picLocks noChangeAspect="1"/>
          </p:cNvPicPr>
          <p:nvPr/>
        </p:nvPicPr>
        <p:blipFill>
          <a:blip r:embed="rId4"/>
          <a:stretch>
            <a:fillRect/>
          </a:stretch>
        </p:blipFill>
        <p:spPr>
          <a:xfrm>
            <a:off x="1343659" y="9595489"/>
            <a:ext cx="13090798" cy="422833"/>
          </a:xfrm>
          <a:prstGeom prst="rect">
            <a:avLst/>
          </a:prstGeom>
        </p:spPr>
      </p:pic>
      <p:pic>
        <p:nvPicPr>
          <p:cNvPr id="27" name="Audio 26">
            <a:hlinkClick r:id="" action="ppaction://media"/>
            <a:extLst>
              <a:ext uri="{FF2B5EF4-FFF2-40B4-BE49-F238E27FC236}">
                <a16:creationId xmlns:a16="http://schemas.microsoft.com/office/drawing/2014/main" id="{297FDE59-E13E-764E-9C8B-C2FC314216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017699151"/>
      </p:ext>
    </p:extLst>
  </p:cSld>
  <p:clrMapOvr>
    <a:masterClrMapping/>
  </p:clrMapOvr>
  <mc:AlternateContent xmlns:mc="http://schemas.openxmlformats.org/markup-compatibility/2006">
    <mc:Choice xmlns:p14="http://schemas.microsoft.com/office/powerpoint/2010/main" Requires="p14">
      <p:transition spd="slow" p14:dur="2000" advTm="80958"/>
    </mc:Choice>
    <mc:Fallback>
      <p:transition spd="slow" advTm="8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B2EC01-DF27-4029-B1A2-9785453A97DB}"/>
              </a:ext>
            </a:extLst>
          </p:cNvPr>
          <p:cNvSpPr>
            <a:spLocks noGrp="1"/>
          </p:cNvSpPr>
          <p:nvPr>
            <p:ph type="sldNum" sz="quarter" idx="12"/>
          </p:nvPr>
        </p:nvSpPr>
        <p:spPr/>
        <p:txBody>
          <a:bodyPr/>
          <a:lstStyle/>
          <a:p>
            <a:r>
              <a:rPr lang="en-US"/>
              <a:t> BROWN &amp; BROWN  |  </a:t>
            </a:r>
            <a:fld id="{0BDBB283-31B7-430F-95E5-02359FF226F2}" type="slidenum">
              <a:rPr lang="en-US" smtClean="0"/>
              <a:pPr/>
              <a:t>2</a:t>
            </a:fld>
            <a:endParaRPr lang="en-US" dirty="0"/>
          </a:p>
        </p:txBody>
      </p:sp>
      <p:sp>
        <p:nvSpPr>
          <p:cNvPr id="4" name="Rectangle 3">
            <a:extLst>
              <a:ext uri="{FF2B5EF4-FFF2-40B4-BE49-F238E27FC236}">
                <a16:creationId xmlns:a16="http://schemas.microsoft.com/office/drawing/2014/main" id="{E9615124-BF52-4959-8B92-922293659289}"/>
              </a:ext>
            </a:extLst>
          </p:cNvPr>
          <p:cNvSpPr/>
          <p:nvPr/>
        </p:nvSpPr>
        <p:spPr>
          <a:xfrm rot="10800000">
            <a:off x="1" y="0"/>
            <a:ext cx="6468594" cy="9386047"/>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music&#10;&#10;Description automatically generated">
            <a:extLst>
              <a:ext uri="{FF2B5EF4-FFF2-40B4-BE49-F238E27FC236}">
                <a16:creationId xmlns:a16="http://schemas.microsoft.com/office/drawing/2014/main" id="{C911D899-B3C8-45A2-9AAE-DF023CB28070}"/>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l="41703" b="9468"/>
          <a:stretch/>
        </p:blipFill>
        <p:spPr>
          <a:xfrm flipH="1">
            <a:off x="0" y="0"/>
            <a:ext cx="6145306" cy="6359787"/>
          </a:xfrm>
          <a:prstGeom prst="rect">
            <a:avLst/>
          </a:prstGeom>
        </p:spPr>
      </p:pic>
      <p:sp>
        <p:nvSpPr>
          <p:cNvPr id="6" name="TextBox 5">
            <a:extLst>
              <a:ext uri="{FF2B5EF4-FFF2-40B4-BE49-F238E27FC236}">
                <a16:creationId xmlns:a16="http://schemas.microsoft.com/office/drawing/2014/main" id="{92D62F08-A0AC-4923-8DE1-AFD3036C2D5C}"/>
              </a:ext>
            </a:extLst>
          </p:cNvPr>
          <p:cNvSpPr txBox="1"/>
          <p:nvPr/>
        </p:nvSpPr>
        <p:spPr>
          <a:xfrm>
            <a:off x="9713222" y="1402802"/>
            <a:ext cx="6585217" cy="461666"/>
          </a:xfrm>
          <a:prstGeom prst="rect">
            <a:avLst/>
          </a:prstGeom>
          <a:noFill/>
        </p:spPr>
        <p:txBody>
          <a:bodyPr wrap="square" rtlCol="0" anchor="ctr">
            <a:spAutoFit/>
          </a:bodyPr>
          <a:lstStyle/>
          <a:p>
            <a:r>
              <a:rPr lang="en-US" sz="2400" b="1" dirty="0">
                <a:solidFill>
                  <a:schemeClr val="accent6"/>
                </a:solidFill>
                <a:latin typeface="Arial" panose="020B0604020202020204" pitchFamily="34" charset="0"/>
                <a:cs typeface="Arial" panose="020B0604020202020204" pitchFamily="34" charset="0"/>
              </a:rPr>
              <a:t>Enrollment Summary</a:t>
            </a:r>
          </a:p>
        </p:txBody>
      </p:sp>
      <p:sp>
        <p:nvSpPr>
          <p:cNvPr id="7" name="TextBox 6">
            <a:extLst>
              <a:ext uri="{FF2B5EF4-FFF2-40B4-BE49-F238E27FC236}">
                <a16:creationId xmlns:a16="http://schemas.microsoft.com/office/drawing/2014/main" id="{41C7AFB1-5BAF-438A-8C71-8009A3190570}"/>
              </a:ext>
            </a:extLst>
          </p:cNvPr>
          <p:cNvSpPr txBox="1"/>
          <p:nvPr/>
        </p:nvSpPr>
        <p:spPr>
          <a:xfrm>
            <a:off x="9713224" y="3009542"/>
            <a:ext cx="6585217" cy="461666"/>
          </a:xfrm>
          <a:prstGeom prst="rect">
            <a:avLst/>
          </a:prstGeom>
          <a:noFill/>
        </p:spPr>
        <p:txBody>
          <a:bodyPr wrap="square" rtlCol="0" anchor="ctr">
            <a:spAutoFit/>
          </a:bodyPr>
          <a:lstStyle/>
          <a:p>
            <a:r>
              <a:rPr lang="en-US" sz="2400" b="1" dirty="0">
                <a:solidFill>
                  <a:schemeClr val="accent6"/>
                </a:solidFill>
                <a:latin typeface="Arial" panose="020B0604020202020204" pitchFamily="34" charset="0"/>
                <a:cs typeface="Arial" panose="020B0604020202020204" pitchFamily="34" charset="0"/>
              </a:rPr>
              <a:t>2024 Medical, Dental and Vision Plans</a:t>
            </a:r>
          </a:p>
        </p:txBody>
      </p:sp>
      <p:sp>
        <p:nvSpPr>
          <p:cNvPr id="8" name="TextBox 7">
            <a:extLst>
              <a:ext uri="{FF2B5EF4-FFF2-40B4-BE49-F238E27FC236}">
                <a16:creationId xmlns:a16="http://schemas.microsoft.com/office/drawing/2014/main" id="{BF9EA56C-70A1-4571-BE12-7DA0D0A4BCB2}"/>
              </a:ext>
            </a:extLst>
          </p:cNvPr>
          <p:cNvSpPr txBox="1"/>
          <p:nvPr/>
        </p:nvSpPr>
        <p:spPr>
          <a:xfrm>
            <a:off x="9713223" y="4535741"/>
            <a:ext cx="6585217" cy="830997"/>
          </a:xfrm>
          <a:prstGeom prst="rect">
            <a:avLst/>
          </a:prstGeom>
          <a:noFill/>
        </p:spPr>
        <p:txBody>
          <a:bodyPr wrap="square" rtlCol="0" anchor="ctr">
            <a:spAutoFit/>
          </a:bodyPr>
          <a:lstStyle/>
          <a:p>
            <a:r>
              <a:rPr lang="en-US" sz="2400" b="1" dirty="0">
                <a:solidFill>
                  <a:schemeClr val="accent6"/>
                </a:solidFill>
                <a:latin typeface="Arial" panose="020B0604020202020204" pitchFamily="34" charset="0"/>
                <a:cs typeface="Arial" panose="020B0604020202020204" pitchFamily="34" charset="0"/>
              </a:rPr>
              <a:t>Health Reimbursement &amp; Flexible Spending Accounts</a:t>
            </a:r>
          </a:p>
        </p:txBody>
      </p:sp>
      <p:sp>
        <p:nvSpPr>
          <p:cNvPr id="9" name="TextBox 8">
            <a:extLst>
              <a:ext uri="{FF2B5EF4-FFF2-40B4-BE49-F238E27FC236}">
                <a16:creationId xmlns:a16="http://schemas.microsoft.com/office/drawing/2014/main" id="{0535FC81-F8AA-4DE6-952E-AE2F61A5AD92}"/>
              </a:ext>
            </a:extLst>
          </p:cNvPr>
          <p:cNvSpPr txBox="1"/>
          <p:nvPr/>
        </p:nvSpPr>
        <p:spPr>
          <a:xfrm>
            <a:off x="9713223" y="6399999"/>
            <a:ext cx="6585217" cy="461666"/>
          </a:xfrm>
          <a:prstGeom prst="rect">
            <a:avLst/>
          </a:prstGeom>
          <a:noFill/>
        </p:spPr>
        <p:txBody>
          <a:bodyPr wrap="square" rtlCol="0" anchor="ctr">
            <a:spAutoFit/>
          </a:bodyPr>
          <a:lstStyle/>
          <a:p>
            <a:r>
              <a:rPr lang="en-US" sz="2400" b="1" dirty="0">
                <a:solidFill>
                  <a:schemeClr val="accent6"/>
                </a:solidFill>
                <a:latin typeface="Arial" panose="020B0604020202020204" pitchFamily="34" charset="0"/>
                <a:cs typeface="Arial" panose="020B0604020202020204" pitchFamily="34" charset="0"/>
              </a:rPr>
              <a:t>Ancillary Coverages</a:t>
            </a:r>
          </a:p>
        </p:txBody>
      </p:sp>
      <p:sp>
        <p:nvSpPr>
          <p:cNvPr id="10" name="Rectangle: Diagonal Corners Rounded 9">
            <a:extLst>
              <a:ext uri="{FF2B5EF4-FFF2-40B4-BE49-F238E27FC236}">
                <a16:creationId xmlns:a16="http://schemas.microsoft.com/office/drawing/2014/main" id="{6CEA0494-74EC-45EE-BF76-2B3EF2584582}"/>
              </a:ext>
            </a:extLst>
          </p:cNvPr>
          <p:cNvSpPr/>
          <p:nvPr/>
        </p:nvSpPr>
        <p:spPr>
          <a:xfrm>
            <a:off x="8265243" y="1219200"/>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dirty="0">
                <a:latin typeface="Arial" panose="020B0604020202020204" pitchFamily="34" charset="0"/>
                <a:cs typeface="Arial" panose="020B0604020202020204" pitchFamily="34" charset="0"/>
              </a:rPr>
              <a:t>1</a:t>
            </a:r>
          </a:p>
        </p:txBody>
      </p:sp>
      <p:sp>
        <p:nvSpPr>
          <p:cNvPr id="11" name="Rectangle: Diagonal Corners Rounded 10">
            <a:extLst>
              <a:ext uri="{FF2B5EF4-FFF2-40B4-BE49-F238E27FC236}">
                <a16:creationId xmlns:a16="http://schemas.microsoft.com/office/drawing/2014/main" id="{3EF89974-9C8A-4EA8-A265-9CDF5F7BFE90}"/>
              </a:ext>
            </a:extLst>
          </p:cNvPr>
          <p:cNvSpPr/>
          <p:nvPr/>
        </p:nvSpPr>
        <p:spPr>
          <a:xfrm>
            <a:off x="8265243" y="2827735"/>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dirty="0">
                <a:latin typeface="Arial" panose="020B0604020202020204" pitchFamily="34" charset="0"/>
                <a:cs typeface="Arial" panose="020B0604020202020204" pitchFamily="34" charset="0"/>
              </a:rPr>
              <a:t>2</a:t>
            </a:r>
          </a:p>
        </p:txBody>
      </p:sp>
      <p:sp>
        <p:nvSpPr>
          <p:cNvPr id="12" name="Rectangle: Diagonal Corners Rounded 11">
            <a:extLst>
              <a:ext uri="{FF2B5EF4-FFF2-40B4-BE49-F238E27FC236}">
                <a16:creationId xmlns:a16="http://schemas.microsoft.com/office/drawing/2014/main" id="{7F8E7E3A-9EFC-49A8-A10A-190DF3A49A2D}"/>
              </a:ext>
            </a:extLst>
          </p:cNvPr>
          <p:cNvSpPr/>
          <p:nvPr/>
        </p:nvSpPr>
        <p:spPr>
          <a:xfrm>
            <a:off x="8265243" y="4511080"/>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dirty="0">
                <a:latin typeface="Arial" panose="020B0604020202020204" pitchFamily="34" charset="0"/>
                <a:cs typeface="Arial" panose="020B0604020202020204" pitchFamily="34" charset="0"/>
              </a:rPr>
              <a:t>3</a:t>
            </a:r>
          </a:p>
        </p:txBody>
      </p:sp>
      <p:sp>
        <p:nvSpPr>
          <p:cNvPr id="13" name="Rectangle: Diagonal Corners Rounded 12">
            <a:extLst>
              <a:ext uri="{FF2B5EF4-FFF2-40B4-BE49-F238E27FC236}">
                <a16:creationId xmlns:a16="http://schemas.microsoft.com/office/drawing/2014/main" id="{D3F3A462-8BD5-41C3-8DA3-A22309B81236}"/>
              </a:ext>
            </a:extLst>
          </p:cNvPr>
          <p:cNvSpPr/>
          <p:nvPr/>
        </p:nvSpPr>
        <p:spPr>
          <a:xfrm>
            <a:off x="8265243" y="6203882"/>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dirty="0">
                <a:latin typeface="Arial" panose="020B0604020202020204" pitchFamily="34" charset="0"/>
                <a:cs typeface="Arial" panose="020B0604020202020204" pitchFamily="34" charset="0"/>
              </a:rPr>
              <a:t>4</a:t>
            </a:r>
          </a:p>
        </p:txBody>
      </p:sp>
      <p:pic>
        <p:nvPicPr>
          <p:cNvPr id="14" name="Graphic 13" descr="Circle with left arrow outline">
            <a:extLst>
              <a:ext uri="{FF2B5EF4-FFF2-40B4-BE49-F238E27FC236}">
                <a16:creationId xmlns:a16="http://schemas.microsoft.com/office/drawing/2014/main" id="{70742C19-5C8C-449A-8F89-356E085B4D9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4260" y="6972110"/>
            <a:ext cx="1492815" cy="1492815"/>
          </a:xfrm>
          <a:prstGeom prst="rect">
            <a:avLst/>
          </a:prstGeom>
        </p:spPr>
      </p:pic>
      <p:sp>
        <p:nvSpPr>
          <p:cNvPr id="2" name="Title 1">
            <a:extLst>
              <a:ext uri="{FF2B5EF4-FFF2-40B4-BE49-F238E27FC236}">
                <a16:creationId xmlns:a16="http://schemas.microsoft.com/office/drawing/2014/main" id="{C12BBCBB-137F-4522-A39E-DBC86D9ADBBA}"/>
              </a:ext>
            </a:extLst>
          </p:cNvPr>
          <p:cNvSpPr>
            <a:spLocks noGrp="1"/>
          </p:cNvSpPr>
          <p:nvPr>
            <p:ph type="title"/>
          </p:nvPr>
        </p:nvSpPr>
        <p:spPr>
          <a:xfrm>
            <a:off x="814261" y="1219200"/>
            <a:ext cx="5331046" cy="2513149"/>
          </a:xfrm>
        </p:spPr>
        <p:txBody>
          <a:bodyPr>
            <a:normAutofit/>
          </a:bodyPr>
          <a:lstStyle/>
          <a:p>
            <a:r>
              <a:rPr lang="en-US" dirty="0">
                <a:solidFill>
                  <a:schemeClr val="bg1"/>
                </a:solidFill>
              </a:rPr>
              <a:t>Presentation</a:t>
            </a:r>
            <a:br>
              <a:rPr lang="en-US" dirty="0">
                <a:solidFill>
                  <a:schemeClr val="bg1"/>
                </a:solidFill>
              </a:rPr>
            </a:br>
            <a:r>
              <a:rPr lang="en-US" dirty="0">
                <a:solidFill>
                  <a:schemeClr val="bg1"/>
                </a:solidFill>
              </a:rPr>
              <a:t>Agenda</a:t>
            </a:r>
          </a:p>
        </p:txBody>
      </p:sp>
      <p:sp>
        <p:nvSpPr>
          <p:cNvPr id="15" name="Rectangle: Diagonal Corners Rounded 14">
            <a:extLst>
              <a:ext uri="{FF2B5EF4-FFF2-40B4-BE49-F238E27FC236}">
                <a16:creationId xmlns:a16="http://schemas.microsoft.com/office/drawing/2014/main" id="{A67700DB-D696-4C4D-A3D1-A1986E892CF8}"/>
              </a:ext>
            </a:extLst>
          </p:cNvPr>
          <p:cNvSpPr/>
          <p:nvPr/>
        </p:nvSpPr>
        <p:spPr>
          <a:xfrm>
            <a:off x="8265243" y="7887227"/>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en-US" sz="3200" b="1" dirty="0">
                <a:latin typeface="Arial" panose="020B0604020202020204" pitchFamily="34" charset="0"/>
                <a:cs typeface="Arial" panose="020B0604020202020204" pitchFamily="34" charset="0"/>
              </a:rPr>
              <a:t>5</a:t>
            </a:r>
            <a:endParaRPr lang="id-ID" sz="32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59471C9-615A-4435-92DA-8F88F3A10112}"/>
              </a:ext>
            </a:extLst>
          </p:cNvPr>
          <p:cNvSpPr txBox="1"/>
          <p:nvPr/>
        </p:nvSpPr>
        <p:spPr>
          <a:xfrm>
            <a:off x="9713222" y="8038011"/>
            <a:ext cx="6585217" cy="461666"/>
          </a:xfrm>
          <a:prstGeom prst="rect">
            <a:avLst/>
          </a:prstGeom>
          <a:noFill/>
        </p:spPr>
        <p:txBody>
          <a:bodyPr wrap="square" rtlCol="0" anchor="ctr">
            <a:spAutoFit/>
          </a:bodyPr>
          <a:lstStyle/>
          <a:p>
            <a:r>
              <a:rPr lang="en-US" sz="2400" b="1" dirty="0">
                <a:solidFill>
                  <a:schemeClr val="accent6"/>
                </a:solidFill>
                <a:latin typeface="Arial" panose="020B0604020202020204" pitchFamily="34" charset="0"/>
                <a:cs typeface="Arial" panose="020B0604020202020204" pitchFamily="34" charset="0"/>
              </a:rPr>
              <a:t>Next Steps</a:t>
            </a:r>
          </a:p>
        </p:txBody>
      </p:sp>
      <p:pic>
        <p:nvPicPr>
          <p:cNvPr id="22" name="Audio 21">
            <a:hlinkClick r:id="" action="ppaction://media"/>
            <a:extLst>
              <a:ext uri="{FF2B5EF4-FFF2-40B4-BE49-F238E27FC236}">
                <a16:creationId xmlns:a16="http://schemas.microsoft.com/office/drawing/2014/main" id="{B0CE2786-3DC8-436D-4240-E52809CAA37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397149755"/>
      </p:ext>
    </p:extLst>
  </p:cSld>
  <p:clrMapOvr>
    <a:masterClrMapping/>
  </p:clrMapOvr>
  <mc:AlternateContent xmlns:mc="http://schemas.openxmlformats.org/markup-compatibility/2006">
    <mc:Choice xmlns:p14="http://schemas.microsoft.com/office/powerpoint/2010/main" Requires="p14">
      <p:transition spd="slow" p14:dur="2000" advTm="19472"/>
    </mc:Choice>
    <mc:Fallback>
      <p:transition spd="slow" advTm="1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362149"/>
            <a:chOff x="2053403" y="4421469"/>
            <a:chExt cx="11225184"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4800" b="1" dirty="0">
                  <a:solidFill>
                    <a:schemeClr val="bg1"/>
                  </a:solidFill>
                  <a:latin typeface="Arial" panose="020B0604020202020204" pitchFamily="34" charset="0"/>
                  <a:cs typeface="Arial" panose="020B0604020202020204" pitchFamily="34" charset="0"/>
                </a:rPr>
                <a:t>Next St</a:t>
              </a: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eps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05</a:t>
              </a:r>
            </a:p>
          </p:txBody>
        </p:sp>
      </p:grpSp>
      <p:pic>
        <p:nvPicPr>
          <p:cNvPr id="21" name="Audio 20">
            <a:hlinkClick r:id="" action="ppaction://media"/>
            <a:extLst>
              <a:ext uri="{FF2B5EF4-FFF2-40B4-BE49-F238E27FC236}">
                <a16:creationId xmlns:a16="http://schemas.microsoft.com/office/drawing/2014/main" id="{8EEAB6D8-D561-6CA6-D471-8FA174E5661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2853036497"/>
      </p:ext>
    </p:extLst>
  </p:cSld>
  <p:clrMapOvr>
    <a:masterClrMapping/>
  </p:clrMapOvr>
  <mc:AlternateContent xmlns:mc="http://schemas.openxmlformats.org/markup-compatibility/2006">
    <mc:Choice xmlns:p14="http://schemas.microsoft.com/office/powerpoint/2010/main" Requires="p14">
      <p:transition spd="slow" p14:dur="2000" advTm="2463"/>
    </mc:Choice>
    <mc:Fallback>
      <p:transition spd="slow" advTm="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2024 Enrollment Considerations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55000" lnSpcReduction="20000"/>
          </a:bodyPr>
          <a:lstStyle/>
          <a:p>
            <a:pPr marL="0" indent="0">
              <a:buFont typeface="Arial" panose="020B0604020202020204" pitchFamily="34" charset="0"/>
              <a:buNone/>
            </a:pPr>
            <a:r>
              <a:rPr lang="en-US" b="1" dirty="0">
                <a:solidFill>
                  <a:srgbClr val="213261"/>
                </a:solidFill>
              </a:rPr>
              <a:t>What tools do I have available to be a better consumer?</a:t>
            </a:r>
          </a:p>
          <a:p>
            <a:pPr>
              <a:buFont typeface="Wingdings" panose="05000000000000000000" pitchFamily="2" charset="2"/>
              <a:buChar char="Ø"/>
            </a:pPr>
            <a:r>
              <a:rPr lang="en-US" sz="4400" dirty="0">
                <a:solidFill>
                  <a:srgbClr val="213261"/>
                </a:solidFill>
              </a:rPr>
              <a:t>Flexible Spending Accounts – current known expenses / future unknown expenses</a:t>
            </a:r>
          </a:p>
          <a:p>
            <a:pPr>
              <a:buFont typeface="Wingdings" panose="05000000000000000000" pitchFamily="2" charset="2"/>
              <a:buChar char="Ø"/>
            </a:pPr>
            <a:r>
              <a:rPr lang="en-US" sz="4400" dirty="0">
                <a:solidFill>
                  <a:srgbClr val="213261"/>
                </a:solidFill>
              </a:rPr>
              <a:t>Pay for expenses using pre-tax dollars</a:t>
            </a:r>
          </a:p>
          <a:p>
            <a:pPr>
              <a:buFont typeface="Wingdings" panose="05000000000000000000" pitchFamily="2" charset="2"/>
              <a:buChar char="Ø"/>
            </a:pPr>
            <a:r>
              <a:rPr lang="en-US" sz="4400" dirty="0">
                <a:solidFill>
                  <a:srgbClr val="213261"/>
                </a:solidFill>
              </a:rPr>
              <a:t>Hospital Payment plans for large expenses </a:t>
            </a:r>
          </a:p>
          <a:p>
            <a:pPr>
              <a:buFont typeface="Wingdings" panose="05000000000000000000" pitchFamily="2" charset="2"/>
              <a:buChar char="Ø"/>
            </a:pPr>
            <a:r>
              <a:rPr lang="en-US" sz="4400" dirty="0">
                <a:solidFill>
                  <a:srgbClr val="213261"/>
                </a:solidFill>
              </a:rPr>
              <a:t>Screenings / flu shots</a:t>
            </a:r>
          </a:p>
          <a:p>
            <a:pPr>
              <a:buFont typeface="Wingdings" panose="05000000000000000000" pitchFamily="2" charset="2"/>
              <a:buChar char="Ø"/>
            </a:pPr>
            <a:r>
              <a:rPr lang="en-US" sz="4400" dirty="0">
                <a:solidFill>
                  <a:srgbClr val="213261"/>
                </a:solidFill>
              </a:rPr>
              <a:t>Preventative care</a:t>
            </a:r>
          </a:p>
          <a:p>
            <a:pPr>
              <a:buFont typeface="Wingdings" panose="05000000000000000000" pitchFamily="2" charset="2"/>
              <a:buChar char="Ø"/>
            </a:pPr>
            <a:r>
              <a:rPr lang="en-US" sz="4400" dirty="0">
                <a:solidFill>
                  <a:srgbClr val="213261"/>
                </a:solidFill>
              </a:rPr>
              <a:t>Carrier / hospital and prescription web tools</a:t>
            </a:r>
          </a:p>
          <a:p>
            <a:pPr>
              <a:buFont typeface="Wingdings" panose="05000000000000000000" pitchFamily="2" charset="2"/>
              <a:buChar char="Ø"/>
            </a:pPr>
            <a:r>
              <a:rPr lang="en-US" sz="4400" dirty="0">
                <a:solidFill>
                  <a:srgbClr val="213261"/>
                </a:solidFill>
              </a:rPr>
              <a:t>In network providers</a:t>
            </a:r>
          </a:p>
          <a:p>
            <a:pPr marL="0" indent="0">
              <a:buFont typeface="Arial" panose="020B0604020202020204" pitchFamily="34" charset="0"/>
              <a:buNone/>
            </a:pPr>
            <a:endParaRPr lang="en-US" sz="4000" dirty="0">
              <a:solidFill>
                <a:srgbClr val="213261"/>
              </a:solidFill>
            </a:endParaRPr>
          </a:p>
          <a:p>
            <a:pPr marL="0" indent="0">
              <a:buFont typeface="Arial" panose="020B0604020202020204" pitchFamily="34" charset="0"/>
              <a:buNone/>
            </a:pPr>
            <a:r>
              <a:rPr lang="en-US" b="1" dirty="0">
                <a:solidFill>
                  <a:srgbClr val="213261"/>
                </a:solidFill>
              </a:rPr>
              <a:t>Putting it all together:</a:t>
            </a:r>
            <a:endParaRPr lang="en-US" sz="4000" b="1" dirty="0">
              <a:solidFill>
                <a:srgbClr val="213261"/>
              </a:solidFill>
            </a:endParaRPr>
          </a:p>
          <a:p>
            <a:pPr>
              <a:buFont typeface="Wingdings" panose="05000000000000000000" pitchFamily="2" charset="2"/>
              <a:buChar char="Ø"/>
            </a:pPr>
            <a:r>
              <a:rPr lang="en-US" sz="4000" dirty="0">
                <a:solidFill>
                  <a:srgbClr val="213261"/>
                </a:solidFill>
              </a:rPr>
              <a:t> </a:t>
            </a:r>
            <a:r>
              <a:rPr lang="en-US" sz="4400" dirty="0">
                <a:solidFill>
                  <a:srgbClr val="213261"/>
                </a:solidFill>
              </a:rPr>
              <a:t>Paycheck costs</a:t>
            </a:r>
          </a:p>
          <a:p>
            <a:pPr>
              <a:buFont typeface="Wingdings" panose="05000000000000000000" pitchFamily="2" charset="2"/>
              <a:buChar char="Ø"/>
            </a:pPr>
            <a:r>
              <a:rPr lang="en-US" sz="4400" dirty="0">
                <a:solidFill>
                  <a:srgbClr val="213261"/>
                </a:solidFill>
              </a:rPr>
              <a:t> Known expenses</a:t>
            </a:r>
          </a:p>
          <a:p>
            <a:pPr>
              <a:buFont typeface="Wingdings" panose="05000000000000000000" pitchFamily="2" charset="2"/>
              <a:buChar char="Ø"/>
            </a:pPr>
            <a:r>
              <a:rPr lang="en-US" sz="4400" dirty="0">
                <a:solidFill>
                  <a:srgbClr val="213261"/>
                </a:solidFill>
              </a:rPr>
              <a:t> Planning for the unknown</a:t>
            </a:r>
          </a:p>
          <a:p>
            <a:pPr>
              <a:buFont typeface="Wingdings" panose="05000000000000000000" pitchFamily="2" charset="2"/>
              <a:buChar char="Ø"/>
            </a:pPr>
            <a:r>
              <a:rPr lang="en-US" sz="4400" dirty="0">
                <a:solidFill>
                  <a:srgbClr val="213261"/>
                </a:solidFill>
              </a:rPr>
              <a:t> Saving for the future</a:t>
            </a:r>
          </a:p>
          <a:p>
            <a:pPr>
              <a:buFont typeface="Wingdings" panose="05000000000000000000" pitchFamily="2" charset="2"/>
              <a:buChar char="Ø"/>
            </a:pPr>
            <a:r>
              <a:rPr lang="en-US" sz="4400" dirty="0">
                <a:solidFill>
                  <a:srgbClr val="213261"/>
                </a:solidFill>
              </a:rPr>
              <a:t> Paying for Services without paying taxes</a:t>
            </a:r>
          </a:p>
          <a:p>
            <a:pPr>
              <a:buFont typeface="Wingdings" panose="05000000000000000000" pitchFamily="2" charset="2"/>
              <a:buChar char="Ø"/>
            </a:pPr>
            <a:r>
              <a:rPr lang="en-US" sz="4400" dirty="0">
                <a:solidFill>
                  <a:srgbClr val="213261"/>
                </a:solidFill>
              </a:rPr>
              <a:t> Other Health Plan Choices – Spouse coverage? Government Programs?</a:t>
            </a: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73" b="0" i="0" u="none" strike="noStrike" kern="1200" cap="none" spc="10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 BROWN &amp; BROWN  |  </a:t>
            </a:r>
            <a:fld id="{0BDBB283-31B7-430F-95E5-02359FF226F2}" type="slidenum">
              <a:rPr kumimoji="0" lang="en-US" sz="1173" b="0" i="0" u="none" strike="noStrike" kern="1200" cap="none" spc="100" normalizeH="0" baseline="0" noProof="0" smtClean="0">
                <a:ln>
                  <a:noFill/>
                </a:ln>
                <a:solidFill>
                  <a:srgbClr val="6D6E7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173" b="0" i="0" u="none" strike="noStrike" kern="1200" cap="none" spc="10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186F1E5A-0EFE-524C-B756-6BCCA9615C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829382102"/>
      </p:ext>
    </p:extLst>
  </p:cSld>
  <p:clrMapOvr>
    <a:masterClrMapping/>
  </p:clrMapOvr>
  <mc:AlternateContent xmlns:mc="http://schemas.openxmlformats.org/markup-compatibility/2006">
    <mc:Choice xmlns:p14="http://schemas.microsoft.com/office/powerpoint/2010/main" Requires="p14">
      <p:transition spd="slow" p14:dur="2000" advTm="68111"/>
    </mc:Choice>
    <mc:Fallback>
      <p:transition spd="slow" advTm="6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a:xfrm>
            <a:off x="432486" y="1653675"/>
            <a:ext cx="16392474" cy="6542045"/>
          </a:xfrm>
        </p:spPr>
        <p:txBody>
          <a:bodyPr>
            <a:normAutofit/>
          </a:bodyPr>
          <a:lstStyle/>
          <a:p>
            <a:pPr>
              <a:spcBef>
                <a:spcPts val="600"/>
              </a:spcBef>
              <a:buFont typeface="Wingdings" panose="05000000000000000000" pitchFamily="2" charset="2"/>
              <a:buChar char="ü"/>
              <a:defRPr/>
            </a:pPr>
            <a:r>
              <a:rPr lang="en-US" sz="3200" dirty="0">
                <a:solidFill>
                  <a:srgbClr val="002D55"/>
                </a:solidFill>
                <a:latin typeface="+mj-lt"/>
                <a:cs typeface="Arial" panose="020B0604020202020204" pitchFamily="34" charset="0"/>
              </a:rPr>
              <a:t>All enrollment documents are housed in Kronos. </a:t>
            </a:r>
            <a:r>
              <a:rPr lang="en-US" altLang="en-US" sz="3200" dirty="0">
                <a:solidFill>
                  <a:srgbClr val="002D55"/>
                </a:solidFill>
                <a:latin typeface="+mj-lt"/>
              </a:rPr>
              <a:t>If you need assistance logging into your Kronos account, please reference the Kronos “How To” Instructions on the </a:t>
            </a:r>
            <a:r>
              <a:rPr lang="en-US" altLang="en-US" sz="3200" dirty="0">
                <a:solidFill>
                  <a:srgbClr val="FF0000"/>
                </a:solidFill>
                <a:latin typeface="+mj-lt"/>
                <a:hlinkClick r:id="rId4">
                  <a:extLst>
                    <a:ext uri="{A12FA001-AC4F-418D-AE19-62706E023703}">
                      <ahyp:hlinkClr xmlns:ahyp="http://schemas.microsoft.com/office/drawing/2018/hyperlinkcolor" val="tx"/>
                    </a:ext>
                  </a:extLst>
                </a:hlinkClick>
              </a:rPr>
              <a:t>www.</a:t>
            </a:r>
            <a:r>
              <a:rPr lang="en-US" altLang="en-US" sz="3200" u="sng" dirty="0">
                <a:solidFill>
                  <a:srgbClr val="FF0000"/>
                </a:solidFill>
                <a:latin typeface="+mj-lt"/>
                <a:hlinkClick r:id="rId4">
                  <a:extLst>
                    <a:ext uri="{A12FA001-AC4F-418D-AE19-62706E023703}">
                      <ahyp:hlinkClr xmlns:ahyp="http://schemas.microsoft.com/office/drawing/2018/hyperlinkcolor" val="tx"/>
                    </a:ext>
                  </a:extLst>
                </a:hlinkClick>
              </a:rPr>
              <a:t>Heritage1886.org/benefits</a:t>
            </a:r>
            <a:r>
              <a:rPr lang="en-US" altLang="en-US" sz="3200" u="sng" dirty="0">
                <a:solidFill>
                  <a:srgbClr val="FF0000"/>
                </a:solidFill>
                <a:latin typeface="+mj-lt"/>
              </a:rPr>
              <a:t>  </a:t>
            </a:r>
            <a:r>
              <a:rPr lang="en-US" sz="3200" dirty="0">
                <a:solidFill>
                  <a:srgbClr val="FF0000"/>
                </a:solidFill>
                <a:latin typeface="+mj-lt"/>
                <a:cs typeface="Arial" panose="020B0604020202020204" pitchFamily="34" charset="0"/>
              </a:rPr>
              <a:t> </a:t>
            </a:r>
          </a:p>
          <a:p>
            <a:pPr>
              <a:spcBef>
                <a:spcPts val="600"/>
              </a:spcBef>
              <a:buFont typeface="Wingdings" panose="05000000000000000000" pitchFamily="2" charset="2"/>
              <a:buChar char="ü"/>
              <a:defRPr/>
            </a:pPr>
            <a:endParaRPr lang="en-US" sz="3200" dirty="0">
              <a:solidFill>
                <a:srgbClr val="FF0000"/>
              </a:solidFill>
              <a:latin typeface="+mj-lt"/>
            </a:endParaRPr>
          </a:p>
          <a:p>
            <a:pPr>
              <a:spcBef>
                <a:spcPts val="600"/>
              </a:spcBef>
              <a:buFont typeface="Wingdings" panose="05000000000000000000" pitchFamily="2" charset="2"/>
              <a:buChar char="ü"/>
              <a:defRPr/>
            </a:pPr>
            <a:r>
              <a:rPr lang="en-US" sz="3200" dirty="0">
                <a:solidFill>
                  <a:srgbClr val="002D55"/>
                </a:solidFill>
                <a:latin typeface="+mj-lt"/>
                <a:cs typeface="Arial" panose="020B0604020202020204" pitchFamily="34" charset="0"/>
              </a:rPr>
              <a:t>Benefit booklets are in your New Hire Packet.</a:t>
            </a:r>
          </a:p>
          <a:p>
            <a:pPr>
              <a:spcBef>
                <a:spcPts val="600"/>
              </a:spcBef>
              <a:buFont typeface="Wingdings" panose="05000000000000000000" pitchFamily="2" charset="2"/>
              <a:buChar char="ü"/>
              <a:defRPr/>
            </a:pPr>
            <a:endParaRPr lang="en-US" sz="3200" dirty="0">
              <a:solidFill>
                <a:srgbClr val="002D55"/>
              </a:solidFill>
              <a:latin typeface="+mj-lt"/>
            </a:endParaRPr>
          </a:p>
          <a:p>
            <a:pPr>
              <a:spcBef>
                <a:spcPts val="600"/>
              </a:spcBef>
              <a:buFont typeface="Wingdings" panose="05000000000000000000" pitchFamily="2" charset="2"/>
              <a:buChar char="ü"/>
              <a:defRPr/>
            </a:pPr>
            <a:r>
              <a:rPr lang="en-US" sz="3200" dirty="0">
                <a:solidFill>
                  <a:srgbClr val="002D55"/>
                </a:solidFill>
                <a:latin typeface="+mj-lt"/>
                <a:cs typeface="Arial" panose="020B0604020202020204" pitchFamily="34" charset="0"/>
              </a:rPr>
              <a:t>All benefits will be effective </a:t>
            </a:r>
            <a:r>
              <a:rPr lang="en-US" sz="3200" dirty="0">
                <a:solidFill>
                  <a:srgbClr val="FF0000"/>
                </a:solidFill>
                <a:latin typeface="+mj-lt"/>
                <a:cs typeface="Arial" panose="020B0604020202020204" pitchFamily="34" charset="0"/>
              </a:rPr>
              <a:t>1</a:t>
            </a:r>
            <a:r>
              <a:rPr lang="en-US" sz="3200" baseline="30000" dirty="0">
                <a:solidFill>
                  <a:srgbClr val="FF0000"/>
                </a:solidFill>
                <a:latin typeface="+mj-lt"/>
                <a:cs typeface="Arial" panose="020B0604020202020204" pitchFamily="34" charset="0"/>
              </a:rPr>
              <a:t>st</a:t>
            </a:r>
            <a:r>
              <a:rPr lang="en-US" sz="3200" dirty="0">
                <a:solidFill>
                  <a:srgbClr val="FF0000"/>
                </a:solidFill>
                <a:latin typeface="+mj-lt"/>
                <a:cs typeface="Arial" panose="020B0604020202020204" pitchFamily="34" charset="0"/>
              </a:rPr>
              <a:t> of the month following 30 days of hire</a:t>
            </a:r>
            <a:r>
              <a:rPr lang="en-US" sz="3200" dirty="0">
                <a:solidFill>
                  <a:srgbClr val="002D55"/>
                </a:solidFill>
                <a:latin typeface="+mj-lt"/>
                <a:cs typeface="Arial" panose="020B0604020202020204" pitchFamily="34" charset="0"/>
              </a:rPr>
              <a:t>.</a:t>
            </a:r>
          </a:p>
          <a:p>
            <a:pPr>
              <a:spcBef>
                <a:spcPts val="600"/>
              </a:spcBef>
              <a:buFont typeface="Wingdings" panose="05000000000000000000" pitchFamily="2" charset="2"/>
              <a:buChar char="ü"/>
              <a:defRPr/>
            </a:pPr>
            <a:endParaRPr lang="en-US" sz="3200" dirty="0">
              <a:solidFill>
                <a:srgbClr val="002D55"/>
              </a:solidFill>
              <a:latin typeface="+mj-lt"/>
              <a:cs typeface="Arial" panose="020B0604020202020204" pitchFamily="34" charset="0"/>
            </a:endParaRPr>
          </a:p>
          <a:p>
            <a:pPr marL="342900" indent="-342900">
              <a:spcBef>
                <a:spcPts val="600"/>
              </a:spcBef>
              <a:buFont typeface="Wingdings" pitchFamily="2" charset="2"/>
              <a:buChar char="Ø"/>
              <a:defRPr/>
            </a:pPr>
            <a:r>
              <a:rPr lang="en-US" sz="3200" dirty="0">
                <a:solidFill>
                  <a:srgbClr val="002D55"/>
                </a:solidFill>
                <a:latin typeface="+mj-lt"/>
                <a:cs typeface="Arial" panose="020B0604020202020204" pitchFamily="34" charset="0"/>
              </a:rPr>
              <a:t>To ensure that you receive an ID card and are enrolled in your benefit plans please complete your enrollment </a:t>
            </a:r>
            <a:r>
              <a:rPr lang="en-US" sz="3200" dirty="0">
                <a:solidFill>
                  <a:srgbClr val="FF0000"/>
                </a:solidFill>
                <a:latin typeface="+mj-lt"/>
                <a:cs typeface="Arial" panose="020B0604020202020204" pitchFamily="34" charset="0"/>
              </a:rPr>
              <a:t>2-3 weeks prior to your effective date</a:t>
            </a:r>
            <a:r>
              <a:rPr lang="en-US" sz="3200" dirty="0">
                <a:solidFill>
                  <a:srgbClr val="002D55"/>
                </a:solidFill>
                <a:latin typeface="+mj-lt"/>
                <a:cs typeface="Arial" panose="020B0604020202020204" pitchFamily="34" charset="0"/>
              </a:rPr>
              <a:t>.</a:t>
            </a:r>
          </a:p>
          <a:p>
            <a:pPr marL="342900" indent="-342900">
              <a:spcBef>
                <a:spcPts val="600"/>
              </a:spcBef>
              <a:buClr>
                <a:srgbClr val="4472C4">
                  <a:lumMod val="50000"/>
                </a:srgbClr>
              </a:buClr>
              <a:buFont typeface="Wingdings" pitchFamily="2" charset="2"/>
              <a:buChar char="Ø"/>
              <a:defRPr/>
            </a:pPr>
            <a:endParaRPr lang="en-US" sz="3200" dirty="0">
              <a:solidFill>
                <a:srgbClr val="002D55"/>
              </a:solidFill>
              <a:latin typeface="+mj-lt"/>
              <a:cs typeface="Arial" panose="020B0604020202020204" pitchFamily="34" charset="0"/>
            </a:endParaRPr>
          </a:p>
          <a:p>
            <a:pPr>
              <a:spcBef>
                <a:spcPts val="600"/>
              </a:spcBef>
              <a:buFont typeface="Wingdings" panose="05000000000000000000" pitchFamily="2" charset="2"/>
              <a:buChar char="Ø"/>
              <a:defRPr/>
            </a:pPr>
            <a:r>
              <a:rPr lang="en-US" sz="3200" dirty="0">
                <a:solidFill>
                  <a:srgbClr val="002D55"/>
                </a:solidFill>
                <a:latin typeface="+mj-lt"/>
                <a:cs typeface="Arial" panose="020B0604020202020204" pitchFamily="34" charset="0"/>
              </a:rPr>
              <a:t>Everyone needs to go through the Kronos Benefits Enrollment process to capture information for employer paid offerings. </a:t>
            </a:r>
          </a:p>
          <a:p>
            <a:pPr>
              <a:spcBef>
                <a:spcPts val="0"/>
              </a:spcBef>
              <a:spcAft>
                <a:spcPts val="600"/>
              </a:spcAft>
              <a:buFont typeface="Wingdings" panose="05000000000000000000" pitchFamily="2" charset="2"/>
              <a:buChar char="Ø"/>
              <a:defRPr/>
            </a:pPr>
            <a:endParaRPr lang="en-US" altLang="en-US" sz="3200" dirty="0">
              <a:solidFill>
                <a:srgbClr val="293873"/>
              </a:solidFill>
            </a:endParaRPr>
          </a:p>
          <a:p>
            <a:endParaRPr lang="en-US" sz="3200"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22</a:t>
            </a:fld>
            <a:endParaRPr lang="en-US" dirty="0"/>
          </a:p>
        </p:txBody>
      </p:sp>
      <p:sp>
        <p:nvSpPr>
          <p:cNvPr id="5" name="Rectangle 4">
            <a:extLst>
              <a:ext uri="{FF2B5EF4-FFF2-40B4-BE49-F238E27FC236}">
                <a16:creationId xmlns:a16="http://schemas.microsoft.com/office/drawing/2014/main" id="{86AB7DE3-28D2-47C4-A0B3-FD67189FB82E}"/>
              </a:ext>
            </a:extLst>
          </p:cNvPr>
          <p:cNvSpPr/>
          <p:nvPr/>
        </p:nvSpPr>
        <p:spPr>
          <a:xfrm>
            <a:off x="0" y="8195720"/>
            <a:ext cx="17881600" cy="863826"/>
          </a:xfrm>
          <a:prstGeom prst="rect">
            <a:avLst/>
          </a:prstGeom>
          <a:solidFill>
            <a:srgbClr val="D1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rgbClr val="002060"/>
                </a:solidFill>
              </a:rPr>
              <a:t>For questions, please contact the Heritage Benefits Team at benefits@heritage1886.org</a:t>
            </a:r>
            <a:endParaRPr lang="en-US" sz="3200" b="1" dirty="0">
              <a:solidFill>
                <a:srgbClr val="002060"/>
              </a:solidFill>
            </a:endParaRPr>
          </a:p>
        </p:txBody>
      </p:sp>
      <p:pic>
        <p:nvPicPr>
          <p:cNvPr id="18" name="Audio 17">
            <a:hlinkClick r:id="" action="ppaction://media"/>
            <a:extLst>
              <a:ext uri="{FF2B5EF4-FFF2-40B4-BE49-F238E27FC236}">
                <a16:creationId xmlns:a16="http://schemas.microsoft.com/office/drawing/2014/main" id="{A5EEBDB4-2ADE-F935-7A34-8650B7160F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884616036"/>
      </p:ext>
    </p:extLst>
  </p:cSld>
  <p:clrMapOvr>
    <a:masterClrMapping/>
  </p:clrMapOvr>
  <mc:AlternateContent xmlns:mc="http://schemas.openxmlformats.org/markup-compatibility/2006">
    <mc:Choice xmlns:p14="http://schemas.microsoft.com/office/powerpoint/2010/main" Requires="p14">
      <p:transition spd="slow" p14:dur="2000" advTm="69062"/>
    </mc:Choice>
    <mc:Fallback>
      <p:transition spd="slow" advTm="69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5CCC4B-BFE7-4888-8849-B931FEF22666}"/>
              </a:ext>
            </a:extLst>
          </p:cNvPr>
          <p:cNvSpPr/>
          <p:nvPr/>
        </p:nvSpPr>
        <p:spPr>
          <a:xfrm>
            <a:off x="0" y="0"/>
            <a:ext cx="17881599" cy="10058398"/>
          </a:xfrm>
          <a:prstGeom prst="rect">
            <a:avLst/>
          </a:prstGeom>
          <a:gradFill flip="none" rotWithShape="1">
            <a:gsLst>
              <a:gs pos="0">
                <a:schemeClr val="tx1"/>
              </a:gs>
              <a:gs pos="9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outline">
            <a:extLst>
              <a:ext uri="{FF2B5EF4-FFF2-40B4-BE49-F238E27FC236}">
                <a16:creationId xmlns:a16="http://schemas.microsoft.com/office/drawing/2014/main" id="{93F27893-F32C-403F-8B1F-8B3578F11F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128528" y="1298979"/>
            <a:ext cx="3770023" cy="3770023"/>
          </a:xfrm>
          <a:prstGeom prst="rect">
            <a:avLst/>
          </a:prstGeom>
        </p:spPr>
      </p:pic>
      <p:sp>
        <p:nvSpPr>
          <p:cNvPr id="15" name="TextBox 14">
            <a:extLst>
              <a:ext uri="{FF2B5EF4-FFF2-40B4-BE49-F238E27FC236}">
                <a16:creationId xmlns:a16="http://schemas.microsoft.com/office/drawing/2014/main" id="{77836E59-5A03-4FBF-A69A-9FA48FA78142}"/>
              </a:ext>
            </a:extLst>
          </p:cNvPr>
          <p:cNvSpPr txBox="1"/>
          <p:nvPr/>
        </p:nvSpPr>
        <p:spPr>
          <a:xfrm>
            <a:off x="4469314" y="5423880"/>
            <a:ext cx="8941524" cy="923330"/>
          </a:xfrm>
          <a:prstGeom prst="rect">
            <a:avLst/>
          </a:prstGeom>
          <a:noFill/>
        </p:spPr>
        <p:txBody>
          <a:bodyPr wrap="square">
            <a:spAutoFit/>
          </a:bodyPr>
          <a:lstStyle/>
          <a:p>
            <a:pPr marL="0" indent="0" algn="ctr" defTabSz="1341150">
              <a:spcBef>
                <a:spcPts val="1467"/>
              </a:spcBef>
              <a:buNone/>
            </a:pPr>
            <a:r>
              <a:rPr lang="en-US" sz="5400" b="1" spc="1000" dirty="0">
                <a:solidFill>
                  <a:schemeClr val="bg1"/>
                </a:solidFill>
                <a:latin typeface="Arial" panose="020B0604020202020204" pitchFamily="34" charset="0"/>
                <a:cs typeface="Arial" panose="020B0604020202020204" pitchFamily="34" charset="0"/>
              </a:rPr>
              <a:t>THANK YOU!</a:t>
            </a:r>
          </a:p>
        </p:txBody>
      </p:sp>
      <p:cxnSp>
        <p:nvCxnSpPr>
          <p:cNvPr id="10" name="Straight Connector 9">
            <a:extLst>
              <a:ext uri="{FF2B5EF4-FFF2-40B4-BE49-F238E27FC236}">
                <a16:creationId xmlns:a16="http://schemas.microsoft.com/office/drawing/2014/main" id="{D8D3F5A0-8AC0-4B0D-A28C-F7A471EB3728}"/>
              </a:ext>
            </a:extLst>
          </p:cNvPr>
          <p:cNvCxnSpPr>
            <a:cxnSpLocks/>
          </p:cNvCxnSpPr>
          <p:nvPr/>
        </p:nvCxnSpPr>
        <p:spPr>
          <a:xfrm>
            <a:off x="3597917" y="7274859"/>
            <a:ext cx="106857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96B522-44DB-4643-8FAE-AFF5B1383A97}"/>
              </a:ext>
            </a:extLst>
          </p:cNvPr>
          <p:cNvGrpSpPr/>
          <p:nvPr/>
        </p:nvGrpSpPr>
        <p:grpSpPr>
          <a:xfrm>
            <a:off x="3639805" y="7881909"/>
            <a:ext cx="11358895" cy="724557"/>
            <a:chOff x="3972383" y="8114600"/>
            <a:chExt cx="11358895" cy="724557"/>
          </a:xfrm>
        </p:grpSpPr>
        <p:pic>
          <p:nvPicPr>
            <p:cNvPr id="12" name="Picture 11">
              <a:extLst>
                <a:ext uri="{FF2B5EF4-FFF2-40B4-BE49-F238E27FC236}">
                  <a16:creationId xmlns:a16="http://schemas.microsoft.com/office/drawing/2014/main" id="{1788E10B-7327-4274-86C9-13BD32E5FB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2383" y="8205664"/>
              <a:ext cx="3988439" cy="542428"/>
            </a:xfrm>
            <a:prstGeom prst="rect">
              <a:avLst/>
            </a:prstGeom>
          </p:spPr>
        </p:pic>
        <p:sp>
          <p:nvSpPr>
            <p:cNvPr id="14" name="TextBox 13">
              <a:extLst>
                <a:ext uri="{FF2B5EF4-FFF2-40B4-BE49-F238E27FC236}">
                  <a16:creationId xmlns:a16="http://schemas.microsoft.com/office/drawing/2014/main" id="{D1AE22FD-0A83-4440-B667-C41B02C483EF}"/>
                </a:ext>
              </a:extLst>
            </p:cNvPr>
            <p:cNvSpPr txBox="1"/>
            <p:nvPr/>
          </p:nvSpPr>
          <p:spPr>
            <a:xfrm>
              <a:off x="8482256" y="8114600"/>
              <a:ext cx="6849022" cy="724557"/>
            </a:xfrm>
            <a:prstGeom prst="rect">
              <a:avLst/>
            </a:prstGeom>
            <a:noFill/>
          </p:spPr>
          <p:txBody>
            <a:bodyPr wrap="square">
              <a:spAutoFit/>
            </a:bodyPr>
            <a:lstStyle/>
            <a:p>
              <a:pPr marR="121076" defTabSz="1341150"/>
              <a:r>
                <a:rPr lang="en-US" sz="1027" i="1" dirty="0">
                  <a:solidFill>
                    <a:schemeClr val="bg1"/>
                  </a:solidFill>
                  <a:latin typeface="Arial" panose="020B0604020202020204" pitchFamily="34" charset="0"/>
                  <a:ea typeface="Century" panose="02040604050505020304" pitchFamily="18" charset="0"/>
                </a:rPr>
                <a:t>Any solicitation or invitation to discuss insurance sales or servicing is being provided at the request of </a:t>
              </a:r>
            </a:p>
            <a:p>
              <a:pPr marR="121076" defTabSz="1341150"/>
              <a:r>
                <a:rPr lang="en-US" sz="1027" i="1" dirty="0">
                  <a:solidFill>
                    <a:schemeClr val="bg1"/>
                  </a:solidFill>
                  <a:latin typeface="Arial" panose="020B0604020202020204" pitchFamily="34" charset="0"/>
                  <a:ea typeface="Century" panose="02040604050505020304" pitchFamily="18" charset="0"/>
                </a:rPr>
                <a:t>Brown &amp; Brown of New York Inc., an owned subsidiary of Brown &amp; Brown, Inc. Brown &amp; Brown of New York Inc., only provides insurance related solicitations or services to insureds or insured risks in jurisdictions where it and its individual insurance professionals are properly licensed. </a:t>
              </a:r>
              <a:endParaRPr lang="en-US" sz="1027" i="1" dirty="0">
                <a:solidFill>
                  <a:schemeClr val="bg1"/>
                </a:solidFill>
                <a:latin typeface="Times New Roman" panose="02020603050405020304" pitchFamily="18" charset="0"/>
                <a:ea typeface="Times New Roman" panose="02020603050405020304" pitchFamily="18" charset="0"/>
              </a:endParaRPr>
            </a:p>
          </p:txBody>
        </p:sp>
      </p:grpSp>
      <p:sp>
        <p:nvSpPr>
          <p:cNvPr id="17" name="TextBox 16">
            <a:extLst>
              <a:ext uri="{FF2B5EF4-FFF2-40B4-BE49-F238E27FC236}">
                <a16:creationId xmlns:a16="http://schemas.microsoft.com/office/drawing/2014/main" id="{018324BE-1B05-4502-A4FC-17445A17E89F}"/>
              </a:ext>
            </a:extLst>
          </p:cNvPr>
          <p:cNvSpPr txBox="1"/>
          <p:nvPr/>
        </p:nvSpPr>
        <p:spPr>
          <a:xfrm>
            <a:off x="4470400" y="9213515"/>
            <a:ext cx="8940800" cy="25039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5"/>
                </a:solidFill>
                <a:effectLst/>
                <a:uLnTx/>
                <a:uFillTx/>
                <a:latin typeface="Arial" panose="020B0604020202020204"/>
                <a:ea typeface="+mn-ea"/>
                <a:cs typeface="+mn-cs"/>
              </a:rPr>
              <a:t>© </a:t>
            </a:r>
            <a:fld id="{BD32C665-2EEB-4876-BE00-1ECAA866E37F}" type="datetimeyyyy">
              <a:rPr kumimoji="0" lang="en-US" sz="1000" b="0" i="0" u="none" strike="noStrike" kern="1200" cap="none" spc="0" normalizeH="0" baseline="0" noProof="0" smtClean="0">
                <a:ln>
                  <a:noFill/>
                </a:ln>
                <a:solidFill>
                  <a:schemeClr val="accent5"/>
                </a:solidFill>
                <a:effectLst/>
                <a:uLnTx/>
                <a:uFillTx/>
                <a:latin typeface="Arial" panose="020B0604020202020204"/>
                <a:ea typeface="+mn-ea"/>
                <a:cs typeface="+mn-cs"/>
              </a:rPr>
              <a:t>2023</a:t>
            </a:fld>
            <a:r>
              <a:rPr kumimoji="0" lang="en-US" sz="1000" b="0" i="0" u="none" strike="noStrike" kern="1200" cap="none" spc="0" normalizeH="0" baseline="0" noProof="0" dirty="0">
                <a:ln>
                  <a:noFill/>
                </a:ln>
                <a:solidFill>
                  <a:schemeClr val="accent5"/>
                </a:solidFill>
                <a:effectLst/>
                <a:uLnTx/>
                <a:uFillTx/>
                <a:latin typeface="Arial" panose="020B0604020202020204"/>
                <a:ea typeface="+mn-ea"/>
                <a:cs typeface="+mn-cs"/>
              </a:rPr>
              <a:t> Brown &amp; Brown. All rights reserved.</a:t>
            </a:r>
          </a:p>
        </p:txBody>
      </p:sp>
      <p:pic>
        <p:nvPicPr>
          <p:cNvPr id="13" name="Picture 12" descr="A picture containing music&#10;&#10;Description automatically generated">
            <a:extLst>
              <a:ext uri="{FF2B5EF4-FFF2-40B4-BE49-F238E27FC236}">
                <a16:creationId xmlns:a16="http://schemas.microsoft.com/office/drawing/2014/main" id="{A7E8B70E-5B8C-42A3-8E9C-7192DB44C493}"/>
              </a:ext>
            </a:extLst>
          </p:cNvPr>
          <p:cNvPicPr>
            <a:picLocks noChangeAspect="1"/>
          </p:cNvPicPr>
          <p:nvPr/>
        </p:nvPicPr>
        <p:blipFill rotWithShape="1">
          <a:blip r:embed="rId6"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spTree>
    <p:extLst>
      <p:ext uri="{BB962C8B-B14F-4D97-AF65-F5344CB8AC3E}">
        <p14:creationId xmlns:p14="http://schemas.microsoft.com/office/powerpoint/2010/main" val="1237630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17693"/>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1209686" cy="1362149"/>
            <a:chOff x="2053403" y="4421469"/>
            <a:chExt cx="11209686"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46952"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Enrollment Summary</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362149"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01</a:t>
              </a:r>
            </a:p>
          </p:txBody>
        </p:sp>
      </p:grpSp>
      <p:pic>
        <p:nvPicPr>
          <p:cNvPr id="7" name="Audio 6">
            <a:hlinkClick r:id="" action="ppaction://media"/>
            <a:extLst>
              <a:ext uri="{FF2B5EF4-FFF2-40B4-BE49-F238E27FC236}">
                <a16:creationId xmlns:a16="http://schemas.microsoft.com/office/drawing/2014/main" id="{96B82443-D9FA-99B4-381B-AD3E9C8FB7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05604937"/>
      </p:ext>
    </p:extLst>
  </p:cSld>
  <p:clrMapOvr>
    <a:masterClrMapping/>
  </p:clrMapOvr>
  <mc:AlternateContent xmlns:mc="http://schemas.openxmlformats.org/markup-compatibility/2006">
    <mc:Choice xmlns:p14="http://schemas.microsoft.com/office/powerpoint/2010/main" Requires="p14">
      <p:transition spd="slow" p14:dur="2000" advTm="3048"/>
    </mc:Choice>
    <mc:Fallback>
      <p:transition spd="slow" advTm="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important">
            <a:extLst>
              <a:ext uri="{FF2B5EF4-FFF2-40B4-BE49-F238E27FC236}">
                <a16:creationId xmlns:a16="http://schemas.microsoft.com/office/drawing/2014/main" id="{CBD6AE9A-78A6-4A94-BC48-F12F7AA79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3246" y="294468"/>
            <a:ext cx="3708995" cy="24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2024 Enrollment Summary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342900" indent="-342900">
              <a:spcBef>
                <a:spcPts val="600"/>
              </a:spcBef>
              <a:buClr>
                <a:srgbClr val="4472C4">
                  <a:lumMod val="50000"/>
                </a:srgbClr>
              </a:buClr>
              <a:buFont typeface="Wingdings" pitchFamily="2" charset="2"/>
              <a:buChar char="Ø"/>
              <a:defRPr/>
            </a:pPr>
            <a:endParaRPr lang="en-US" sz="4400" dirty="0">
              <a:solidFill>
                <a:srgbClr val="002D55"/>
              </a:solidFill>
              <a:latin typeface="+mj-lt"/>
              <a:cs typeface="Arial" panose="020B0604020202020204" pitchFamily="34" charset="0"/>
            </a:endParaRPr>
          </a:p>
          <a:p>
            <a:pPr>
              <a:spcBef>
                <a:spcPts val="600"/>
              </a:spcBef>
              <a:buFont typeface="Wingdings" panose="05000000000000000000" pitchFamily="2" charset="2"/>
              <a:buChar char="ü"/>
              <a:defRPr/>
            </a:pPr>
            <a:r>
              <a:rPr lang="en-US" sz="3200" dirty="0">
                <a:solidFill>
                  <a:srgbClr val="002D55"/>
                </a:solidFill>
                <a:latin typeface="+mj-lt"/>
                <a:cs typeface="Arial" panose="020B0604020202020204" pitchFamily="34" charset="0"/>
              </a:rPr>
              <a:t>All enrollment documents are housed in Kronos. </a:t>
            </a:r>
            <a:r>
              <a:rPr lang="en-US" altLang="en-US" sz="3200" dirty="0">
                <a:solidFill>
                  <a:srgbClr val="002D55"/>
                </a:solidFill>
                <a:latin typeface="+mj-lt"/>
              </a:rPr>
              <a:t>If you need assistance logging into your Kronos account, please reference the Kronos “How To” Instructions on the </a:t>
            </a:r>
            <a:r>
              <a:rPr lang="en-US" altLang="en-US" sz="3200" dirty="0">
                <a:solidFill>
                  <a:srgbClr val="FF0000"/>
                </a:solidFill>
                <a:latin typeface="+mj-lt"/>
                <a:hlinkClick r:id="rId5">
                  <a:extLst>
                    <a:ext uri="{A12FA001-AC4F-418D-AE19-62706E023703}">
                      <ahyp:hlinkClr xmlns:ahyp="http://schemas.microsoft.com/office/drawing/2018/hyperlinkcolor" val="tx"/>
                    </a:ext>
                  </a:extLst>
                </a:hlinkClick>
              </a:rPr>
              <a:t>www.</a:t>
            </a:r>
            <a:r>
              <a:rPr lang="en-US" altLang="en-US" sz="3200" u="sng" dirty="0">
                <a:solidFill>
                  <a:srgbClr val="FF0000"/>
                </a:solidFill>
                <a:latin typeface="+mj-lt"/>
                <a:hlinkClick r:id="rId5">
                  <a:extLst>
                    <a:ext uri="{A12FA001-AC4F-418D-AE19-62706E023703}">
                      <ahyp:hlinkClr xmlns:ahyp="http://schemas.microsoft.com/office/drawing/2018/hyperlinkcolor" val="tx"/>
                    </a:ext>
                  </a:extLst>
                </a:hlinkClick>
              </a:rPr>
              <a:t>Heritage1886.org/benefits</a:t>
            </a:r>
            <a:r>
              <a:rPr lang="en-US" altLang="en-US" sz="3200" u="sng" dirty="0">
                <a:solidFill>
                  <a:srgbClr val="FF0000"/>
                </a:solidFill>
                <a:latin typeface="+mj-lt"/>
              </a:rPr>
              <a:t>  </a:t>
            </a:r>
            <a:r>
              <a:rPr lang="en-US" sz="3200" dirty="0">
                <a:solidFill>
                  <a:srgbClr val="FF0000"/>
                </a:solidFill>
                <a:latin typeface="+mj-lt"/>
                <a:cs typeface="Arial" panose="020B0604020202020204" pitchFamily="34" charset="0"/>
              </a:rPr>
              <a:t> </a:t>
            </a:r>
          </a:p>
          <a:p>
            <a:pPr>
              <a:spcBef>
                <a:spcPts val="600"/>
              </a:spcBef>
              <a:buFont typeface="Wingdings" panose="05000000000000000000" pitchFamily="2" charset="2"/>
              <a:buChar char="ü"/>
              <a:defRPr/>
            </a:pPr>
            <a:endParaRPr lang="en-US" sz="3200" dirty="0">
              <a:solidFill>
                <a:srgbClr val="FF0000"/>
              </a:solidFill>
              <a:latin typeface="+mj-lt"/>
            </a:endParaRPr>
          </a:p>
          <a:p>
            <a:pPr>
              <a:spcBef>
                <a:spcPts val="600"/>
              </a:spcBef>
              <a:buFont typeface="Wingdings" panose="05000000000000000000" pitchFamily="2" charset="2"/>
              <a:buChar char="ü"/>
              <a:defRPr/>
            </a:pPr>
            <a:r>
              <a:rPr lang="en-US" sz="3200" dirty="0">
                <a:solidFill>
                  <a:srgbClr val="002D55"/>
                </a:solidFill>
                <a:latin typeface="+mj-lt"/>
                <a:cs typeface="Arial" panose="020B0604020202020204" pitchFamily="34" charset="0"/>
              </a:rPr>
              <a:t>Benefit booklets are in your New Hire Packet.</a:t>
            </a:r>
          </a:p>
          <a:p>
            <a:pPr>
              <a:spcBef>
                <a:spcPts val="600"/>
              </a:spcBef>
              <a:buFont typeface="Wingdings" panose="05000000000000000000" pitchFamily="2" charset="2"/>
              <a:buChar char="ü"/>
              <a:defRPr/>
            </a:pPr>
            <a:endParaRPr lang="en-US" sz="3200" dirty="0">
              <a:solidFill>
                <a:srgbClr val="002D55"/>
              </a:solidFill>
              <a:latin typeface="+mj-lt"/>
            </a:endParaRPr>
          </a:p>
          <a:p>
            <a:pPr>
              <a:spcBef>
                <a:spcPts val="600"/>
              </a:spcBef>
              <a:buFont typeface="Wingdings" panose="05000000000000000000" pitchFamily="2" charset="2"/>
              <a:buChar char="ü"/>
              <a:defRPr/>
            </a:pPr>
            <a:r>
              <a:rPr lang="en-US" sz="3200" dirty="0">
                <a:solidFill>
                  <a:srgbClr val="002D55"/>
                </a:solidFill>
                <a:latin typeface="+mj-lt"/>
                <a:cs typeface="Arial" panose="020B0604020202020204" pitchFamily="34" charset="0"/>
              </a:rPr>
              <a:t>All benefits will be effective </a:t>
            </a:r>
            <a:r>
              <a:rPr lang="en-US" sz="3200" dirty="0">
                <a:solidFill>
                  <a:srgbClr val="FF0000"/>
                </a:solidFill>
                <a:latin typeface="+mj-lt"/>
                <a:cs typeface="Arial" panose="020B0604020202020204" pitchFamily="34" charset="0"/>
              </a:rPr>
              <a:t>1</a:t>
            </a:r>
            <a:r>
              <a:rPr lang="en-US" sz="3200" baseline="30000" dirty="0">
                <a:solidFill>
                  <a:srgbClr val="FF0000"/>
                </a:solidFill>
                <a:latin typeface="+mj-lt"/>
                <a:cs typeface="Arial" panose="020B0604020202020204" pitchFamily="34" charset="0"/>
              </a:rPr>
              <a:t>st</a:t>
            </a:r>
            <a:r>
              <a:rPr lang="en-US" sz="3200" dirty="0">
                <a:solidFill>
                  <a:srgbClr val="FF0000"/>
                </a:solidFill>
                <a:latin typeface="+mj-lt"/>
                <a:cs typeface="Arial" panose="020B0604020202020204" pitchFamily="34" charset="0"/>
              </a:rPr>
              <a:t> of the month following 30 days of hire</a:t>
            </a:r>
            <a:r>
              <a:rPr lang="en-US" sz="3200" dirty="0">
                <a:solidFill>
                  <a:srgbClr val="002D55"/>
                </a:solidFill>
                <a:latin typeface="+mj-lt"/>
                <a:cs typeface="Arial" panose="020B0604020202020204" pitchFamily="34" charset="0"/>
              </a:rPr>
              <a:t>.</a:t>
            </a:r>
          </a:p>
          <a:p>
            <a:pPr>
              <a:spcBef>
                <a:spcPts val="600"/>
              </a:spcBef>
              <a:buFont typeface="Wingdings" panose="05000000000000000000" pitchFamily="2" charset="2"/>
              <a:buChar char="ü"/>
              <a:defRPr/>
            </a:pPr>
            <a:endParaRPr lang="en-US" sz="3200" dirty="0">
              <a:solidFill>
                <a:srgbClr val="002D55"/>
              </a:solidFill>
              <a:latin typeface="+mj-lt"/>
              <a:cs typeface="Arial" panose="020B0604020202020204" pitchFamily="34" charset="0"/>
            </a:endParaRPr>
          </a:p>
          <a:p>
            <a:pPr marL="342900" indent="-342900">
              <a:spcBef>
                <a:spcPts val="600"/>
              </a:spcBef>
              <a:buFont typeface="Wingdings" pitchFamily="2" charset="2"/>
              <a:buChar char="Ø"/>
              <a:defRPr/>
            </a:pPr>
            <a:r>
              <a:rPr lang="en-US" sz="3200" dirty="0">
                <a:solidFill>
                  <a:srgbClr val="002D55"/>
                </a:solidFill>
                <a:latin typeface="+mj-lt"/>
                <a:cs typeface="Arial" panose="020B0604020202020204" pitchFamily="34" charset="0"/>
              </a:rPr>
              <a:t>To ensure that you receive an ID card and are enrolled in your benefit plans please complete your enrollment </a:t>
            </a:r>
            <a:r>
              <a:rPr lang="en-US" sz="3200" dirty="0">
                <a:solidFill>
                  <a:srgbClr val="FF0000"/>
                </a:solidFill>
                <a:latin typeface="+mj-lt"/>
                <a:cs typeface="Arial" panose="020B0604020202020204" pitchFamily="34" charset="0"/>
              </a:rPr>
              <a:t>2-3 weeks prior to your effective date</a:t>
            </a:r>
            <a:r>
              <a:rPr lang="en-US" sz="3200" dirty="0">
                <a:solidFill>
                  <a:srgbClr val="002D55"/>
                </a:solidFill>
                <a:latin typeface="+mj-lt"/>
                <a:cs typeface="Arial" panose="020B0604020202020204" pitchFamily="34" charset="0"/>
              </a:rPr>
              <a:t>.</a:t>
            </a:r>
          </a:p>
          <a:p>
            <a:pPr marL="342900" indent="-342900">
              <a:spcBef>
                <a:spcPts val="600"/>
              </a:spcBef>
              <a:buClr>
                <a:srgbClr val="4472C4">
                  <a:lumMod val="50000"/>
                </a:srgbClr>
              </a:buClr>
              <a:buFont typeface="Wingdings" pitchFamily="2" charset="2"/>
              <a:buChar char="Ø"/>
              <a:defRPr/>
            </a:pPr>
            <a:endParaRPr lang="en-US" sz="3200" dirty="0">
              <a:solidFill>
                <a:srgbClr val="002D55"/>
              </a:solidFill>
              <a:latin typeface="+mj-lt"/>
              <a:cs typeface="Arial" panose="020B0604020202020204" pitchFamily="34" charset="0"/>
            </a:endParaRPr>
          </a:p>
          <a:p>
            <a:pPr>
              <a:spcBef>
                <a:spcPts val="600"/>
              </a:spcBef>
              <a:buFont typeface="Wingdings" panose="05000000000000000000" pitchFamily="2" charset="2"/>
              <a:buChar char="Ø"/>
              <a:defRPr/>
            </a:pPr>
            <a:r>
              <a:rPr lang="en-US" sz="3200" dirty="0">
                <a:solidFill>
                  <a:srgbClr val="002D55"/>
                </a:solidFill>
                <a:latin typeface="+mj-lt"/>
                <a:cs typeface="Arial" panose="020B0604020202020204" pitchFamily="34" charset="0"/>
              </a:rPr>
              <a:t>Everyone needs to go through the Kronos Benefits Enrollment process to capture information for employer paid offerings. </a:t>
            </a:r>
          </a:p>
          <a:p>
            <a:pPr>
              <a:spcBef>
                <a:spcPts val="600"/>
              </a:spcBef>
              <a:buFont typeface="Wingdings" panose="05000000000000000000" pitchFamily="2" charset="2"/>
              <a:buChar char="ü"/>
              <a:defRPr/>
            </a:pPr>
            <a:endParaRPr lang="en-US" sz="3200" dirty="0">
              <a:solidFill>
                <a:srgbClr val="002D55"/>
              </a:solidFill>
              <a:latin typeface="+mj-lt"/>
              <a:cs typeface="Arial" panose="020B0604020202020204" pitchFamily="34" charset="0"/>
            </a:endParaRPr>
          </a:p>
          <a:p>
            <a:pPr>
              <a:spcBef>
                <a:spcPts val="600"/>
              </a:spcBef>
              <a:buFont typeface="Wingdings" panose="05000000000000000000" pitchFamily="2" charset="2"/>
              <a:buChar char="ü"/>
              <a:defRPr/>
            </a:pPr>
            <a:endParaRPr lang="en-US" sz="3200" dirty="0">
              <a:solidFill>
                <a:srgbClr val="FF0000"/>
              </a:solidFill>
              <a:latin typeface="+mj-lt"/>
              <a:cs typeface="Arial" panose="020B0604020202020204" pitchFamily="34" charset="0"/>
            </a:endParaRPr>
          </a:p>
          <a:p>
            <a:pPr>
              <a:spcBef>
                <a:spcPts val="600"/>
              </a:spcBef>
              <a:buClr>
                <a:srgbClr val="4472C4">
                  <a:lumMod val="50000"/>
                </a:srgbClr>
              </a:buClr>
              <a:defRPr/>
            </a:pPr>
            <a:endParaRPr lang="en-US" sz="3200" dirty="0">
              <a:solidFill>
                <a:srgbClr val="002D55"/>
              </a:solidFill>
              <a:latin typeface="+mj-lt"/>
              <a:cs typeface="Arial" panose="020B0604020202020204" pitchFamily="34" charset="0"/>
            </a:endParaRPr>
          </a:p>
          <a:p>
            <a:pPr>
              <a:buFont typeface="Wingdings" panose="05000000000000000000" pitchFamily="2" charset="2"/>
              <a:buChar char="ü"/>
            </a:pPr>
            <a:endParaRPr lang="en-US" sz="3200" dirty="0">
              <a:solidFill>
                <a:srgbClr val="002D55"/>
              </a:solidFill>
              <a:latin typeface="+mj-lt"/>
            </a:endParaRP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4</a:t>
            </a:fld>
            <a:endParaRPr lang="en-US" dirty="0"/>
          </a:p>
        </p:txBody>
      </p:sp>
      <p:pic>
        <p:nvPicPr>
          <p:cNvPr id="11" name="Audio 10">
            <a:hlinkClick r:id="" action="ppaction://media"/>
            <a:extLst>
              <a:ext uri="{FF2B5EF4-FFF2-40B4-BE49-F238E27FC236}">
                <a16:creationId xmlns:a16="http://schemas.microsoft.com/office/drawing/2014/main" id="{3FF503CB-2607-8A62-0D1E-FDD0DCAD8D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1676906552"/>
      </p:ext>
    </p:extLst>
  </p:cSld>
  <p:clrMapOvr>
    <a:masterClrMapping/>
  </p:clrMapOvr>
  <mc:AlternateContent xmlns:mc="http://schemas.openxmlformats.org/markup-compatibility/2006">
    <mc:Choice xmlns:p14="http://schemas.microsoft.com/office/powerpoint/2010/main" Requires="p14">
      <p:transition spd="slow" p14:dur="2000" advTm="49733"/>
    </mc:Choice>
    <mc:Fallback>
      <p:transition spd="slow" advTm="49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2024 Enrollment Summary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lstStyle/>
          <a:p>
            <a:pPr marL="0" indent="0">
              <a:buNone/>
            </a:pPr>
            <a:r>
              <a:rPr lang="en-US" sz="3200" dirty="0">
                <a:solidFill>
                  <a:srgbClr val="002060"/>
                </a:solidFill>
                <a:latin typeface="+mj-lt"/>
              </a:rPr>
              <a:t>The only time changes can be made to your benefits outside of your new hire enrollment window is if you have a qualifying event. If there is not a qualifying event, then you will have to wait until our annual open enrollment to make any changes. </a:t>
            </a:r>
          </a:p>
          <a:p>
            <a:pPr marL="0" indent="0">
              <a:buNone/>
            </a:pPr>
            <a:endParaRPr lang="en-US" sz="3200" dirty="0">
              <a:solidFill>
                <a:srgbClr val="002060"/>
              </a:solidFill>
              <a:latin typeface="+mj-lt"/>
            </a:endParaRPr>
          </a:p>
          <a:p>
            <a:pPr marL="0" indent="0">
              <a:buNone/>
            </a:pPr>
            <a:r>
              <a:rPr lang="en-US" sz="3200" u="sng" dirty="0">
                <a:solidFill>
                  <a:srgbClr val="002060"/>
                </a:solidFill>
                <a:latin typeface="+mj-lt"/>
              </a:rPr>
              <a:t>Here are the most common qualifying events:</a:t>
            </a:r>
          </a:p>
          <a:p>
            <a:pPr marL="0" indent="0">
              <a:buNone/>
            </a:pPr>
            <a:endParaRPr lang="en-US" sz="3200" u="sng" dirty="0">
              <a:solidFill>
                <a:srgbClr val="002060"/>
              </a:solidFill>
              <a:latin typeface="+mj-lt"/>
            </a:endParaRPr>
          </a:p>
          <a:p>
            <a:pPr lvl="2" indent="-508000">
              <a:spcAft>
                <a:spcPts val="600"/>
              </a:spcAft>
              <a:buFont typeface="Wingdings" panose="05000000000000000000" pitchFamily="2" charset="2"/>
              <a:buChar char="ü"/>
            </a:pPr>
            <a:r>
              <a:rPr lang="en-US" sz="3200" dirty="0">
                <a:solidFill>
                  <a:srgbClr val="002060"/>
                </a:solidFill>
                <a:latin typeface="+mj-lt"/>
              </a:rPr>
              <a:t>Addition of a dependent			</a:t>
            </a:r>
          </a:p>
          <a:p>
            <a:pPr lvl="2" indent="-508000">
              <a:spcAft>
                <a:spcPts val="600"/>
              </a:spcAft>
              <a:buFont typeface="Wingdings" panose="05000000000000000000" pitchFamily="2" charset="2"/>
              <a:buChar char="ü"/>
            </a:pPr>
            <a:r>
              <a:rPr lang="en-US" sz="3200" dirty="0">
                <a:solidFill>
                  <a:srgbClr val="002060"/>
                </a:solidFill>
                <a:latin typeface="+mj-lt"/>
              </a:rPr>
              <a:t>Marriage  </a:t>
            </a:r>
          </a:p>
          <a:p>
            <a:pPr lvl="2" indent="-508000">
              <a:spcAft>
                <a:spcPts val="600"/>
              </a:spcAft>
              <a:buFont typeface="Wingdings" panose="05000000000000000000" pitchFamily="2" charset="2"/>
              <a:buChar char="ü"/>
            </a:pPr>
            <a:r>
              <a:rPr lang="en-US" sz="3200" dirty="0">
                <a:solidFill>
                  <a:srgbClr val="002060"/>
                </a:solidFill>
                <a:latin typeface="+mj-lt"/>
              </a:rPr>
              <a:t>Legal Separation / Divorce</a:t>
            </a:r>
          </a:p>
          <a:p>
            <a:pPr lvl="2" indent="-508000">
              <a:spcAft>
                <a:spcPts val="600"/>
              </a:spcAft>
              <a:buFont typeface="Wingdings" panose="05000000000000000000" pitchFamily="2" charset="2"/>
              <a:buChar char="ü"/>
            </a:pPr>
            <a:r>
              <a:rPr lang="en-US" sz="3200" dirty="0">
                <a:solidFill>
                  <a:srgbClr val="002060"/>
                </a:solidFill>
                <a:latin typeface="+mj-lt"/>
              </a:rPr>
              <a:t>Death of a family member 	                                         </a:t>
            </a:r>
          </a:p>
          <a:p>
            <a:pPr lvl="2" indent="-508000">
              <a:spcAft>
                <a:spcPts val="600"/>
              </a:spcAft>
              <a:buFont typeface="Wingdings" panose="05000000000000000000" pitchFamily="2" charset="2"/>
              <a:buChar char="ü"/>
            </a:pPr>
            <a:r>
              <a:rPr lang="en-US" sz="3200" dirty="0">
                <a:solidFill>
                  <a:srgbClr val="002060"/>
                </a:solidFill>
                <a:latin typeface="+mj-lt"/>
              </a:rPr>
              <a:t>Eligibility change</a:t>
            </a:r>
          </a:p>
          <a:p>
            <a:r>
              <a:rPr lang="en-US" sz="3200" dirty="0"/>
              <a:t>NOTE: </a:t>
            </a:r>
            <a:r>
              <a:rPr lang="en-US" sz="3200" b="0" i="0" dirty="0">
                <a:solidFill>
                  <a:srgbClr val="000000"/>
                </a:solidFill>
                <a:effectLst/>
                <a:latin typeface="Aptos" panose="020B0004020202020204" pitchFamily="34" charset="0"/>
              </a:rPr>
              <a:t>proof is required </a:t>
            </a:r>
            <a:r>
              <a:rPr lang="en-US" sz="3200" b="0" i="0">
                <a:solidFill>
                  <a:srgbClr val="000000"/>
                </a:solidFill>
                <a:effectLst/>
                <a:latin typeface="Aptos" panose="020B0004020202020204" pitchFamily="34" charset="0"/>
              </a:rPr>
              <a:t>for qualifying </a:t>
            </a:r>
            <a:r>
              <a:rPr lang="en-US" sz="3200" b="0" i="0" dirty="0">
                <a:solidFill>
                  <a:srgbClr val="000000"/>
                </a:solidFill>
                <a:effectLst/>
                <a:latin typeface="Aptos" panose="020B0004020202020204" pitchFamily="34" charset="0"/>
              </a:rPr>
              <a:t>event</a:t>
            </a:r>
            <a:endParaRPr lang="en-US" sz="3200"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73" b="0" i="0" u="none" strike="noStrike" kern="1200" cap="none" spc="10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 BROWN &amp; BROWN  |  </a:t>
            </a:r>
            <a:fld id="{0BDBB283-31B7-430F-95E5-02359FF226F2}" type="slidenum">
              <a:rPr kumimoji="0" lang="en-US" sz="1173" b="0" i="0" u="none" strike="noStrike" kern="1200" cap="none" spc="100" normalizeH="0" baseline="0" noProof="0" smtClean="0">
                <a:ln>
                  <a:noFill/>
                </a:ln>
                <a:solidFill>
                  <a:srgbClr val="6D6E7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173" b="0" i="0" u="none" strike="noStrike" kern="1200" cap="none" spc="100" normalizeH="0" baseline="0" noProof="0" dirty="0">
              <a:ln>
                <a:noFill/>
              </a:ln>
              <a:solidFill>
                <a:srgbClr val="6D6E7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9D931D7-DA9C-45A3-AD79-B6678BCE6948}"/>
              </a:ext>
            </a:extLst>
          </p:cNvPr>
          <p:cNvSpPr txBox="1"/>
          <p:nvPr/>
        </p:nvSpPr>
        <p:spPr>
          <a:xfrm>
            <a:off x="9934415" y="5139480"/>
            <a:ext cx="6881246" cy="2062103"/>
          </a:xfrm>
          <a:prstGeom prst="rect">
            <a:avLst/>
          </a:prstGeom>
          <a:noFill/>
          <a:ln w="12700">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a:ea typeface="+mn-ea"/>
                <a:cs typeface="+mn-cs"/>
              </a:rPr>
              <a:t>Make sure you update the insurance providers and Heritage Ministries Benefits Department within </a:t>
            </a:r>
            <a:r>
              <a:rPr kumimoji="0" lang="en-US" sz="3200" b="1" i="0" u="sng" strike="noStrike" kern="1200" cap="none" spc="0" normalizeH="0" baseline="0" noProof="0" dirty="0">
                <a:ln>
                  <a:noFill/>
                </a:ln>
                <a:solidFill>
                  <a:srgbClr val="FF0000"/>
                </a:solidFill>
                <a:effectLst/>
                <a:uLnTx/>
                <a:uFillTx/>
                <a:latin typeface="Arial" panose="020B0604020202020204"/>
                <a:ea typeface="+mn-ea"/>
                <a:cs typeface="+mn-cs"/>
              </a:rPr>
              <a:t>30 days of the Qualifying Event</a:t>
            </a:r>
          </a:p>
        </p:txBody>
      </p:sp>
      <p:pic>
        <p:nvPicPr>
          <p:cNvPr id="15" name="Audio 14">
            <a:hlinkClick r:id="" action="ppaction://media"/>
            <a:extLst>
              <a:ext uri="{FF2B5EF4-FFF2-40B4-BE49-F238E27FC236}">
                <a16:creationId xmlns:a16="http://schemas.microsoft.com/office/drawing/2014/main" id="{9B55254E-4ABC-DE46-C934-73893FD6F6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229794779"/>
      </p:ext>
    </p:extLst>
  </p:cSld>
  <p:clrMapOvr>
    <a:masterClrMapping/>
  </p:clrMapOvr>
  <mc:AlternateContent xmlns:mc="http://schemas.openxmlformats.org/markup-compatibility/2006">
    <mc:Choice xmlns:p14="http://schemas.microsoft.com/office/powerpoint/2010/main" Requires="p14">
      <p:transition spd="slow" p14:dur="2000" advTm="53705"/>
    </mc:Choice>
    <mc:Fallback>
      <p:transition spd="slow" advTm="5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2024 Enrollment Summary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a:xfrm>
            <a:off x="1092764" y="2166488"/>
            <a:ext cx="15696072" cy="7196866"/>
          </a:xfrm>
        </p:spPr>
        <p:txBody>
          <a:bodyPr>
            <a:normAutofit/>
          </a:bodyPr>
          <a:lstStyle/>
          <a:p>
            <a:pPr>
              <a:buClr>
                <a:srgbClr val="C00000"/>
              </a:buClr>
              <a:buFont typeface="Wingdings" panose="05000000000000000000" pitchFamily="2" charset="2"/>
              <a:buChar char="Ø"/>
            </a:pPr>
            <a:r>
              <a:rPr lang="en-US" sz="3200" dirty="0">
                <a:solidFill>
                  <a:srgbClr val="002060"/>
                </a:solidFill>
              </a:rPr>
              <a:t>Heritage will offer 3 Medical Plans:</a:t>
            </a:r>
          </a:p>
          <a:p>
            <a:pPr lvl="4">
              <a:buClr>
                <a:srgbClr val="002060"/>
              </a:buClr>
              <a:buFont typeface="Courier New" panose="02070309020205020404" pitchFamily="49" charset="0"/>
              <a:buChar char="o"/>
            </a:pPr>
            <a:r>
              <a:rPr lang="en-US" sz="2907" dirty="0">
                <a:solidFill>
                  <a:srgbClr val="002060"/>
                </a:solidFill>
              </a:rPr>
              <a:t>Hybrid 1000 </a:t>
            </a:r>
          </a:p>
          <a:p>
            <a:pPr lvl="4">
              <a:buClr>
                <a:srgbClr val="002060"/>
              </a:buClr>
              <a:buFont typeface="Courier New" panose="02070309020205020404" pitchFamily="49" charset="0"/>
              <a:buChar char="o"/>
            </a:pPr>
            <a:r>
              <a:rPr lang="en-US" sz="2907" dirty="0">
                <a:solidFill>
                  <a:srgbClr val="002060"/>
                </a:solidFill>
              </a:rPr>
              <a:t>Hybrid 2000</a:t>
            </a:r>
          </a:p>
          <a:p>
            <a:pPr lvl="4">
              <a:buClr>
                <a:srgbClr val="002060"/>
              </a:buClr>
              <a:buFont typeface="Courier New" panose="02070309020205020404" pitchFamily="49" charset="0"/>
              <a:buChar char="o"/>
            </a:pPr>
            <a:r>
              <a:rPr lang="en-US" sz="2907" dirty="0">
                <a:solidFill>
                  <a:srgbClr val="002060"/>
                </a:solidFill>
              </a:rPr>
              <a:t>High Deductible 4000</a:t>
            </a:r>
          </a:p>
          <a:p>
            <a:pPr lvl="2">
              <a:buClr>
                <a:srgbClr val="C00000"/>
              </a:buClr>
            </a:pPr>
            <a:endParaRPr lang="en-US" sz="2426" dirty="0">
              <a:solidFill>
                <a:srgbClr val="002060"/>
              </a:solidFill>
            </a:endParaRPr>
          </a:p>
          <a:p>
            <a:pPr marL="457200" indent="-334963">
              <a:buClr>
                <a:srgbClr val="C00000"/>
              </a:buClr>
              <a:buFont typeface="Wingdings" panose="05000000000000000000" pitchFamily="2" charset="2"/>
              <a:buChar char="Ø"/>
              <a:tabLst>
                <a:tab pos="574675" algn="l"/>
              </a:tabLst>
            </a:pPr>
            <a:r>
              <a:rPr lang="en-US" sz="3200" dirty="0">
                <a:solidFill>
                  <a:srgbClr val="002060"/>
                </a:solidFill>
              </a:rPr>
              <a:t>Dental, Life, Disability and Voluntary Benefits will be administered through the Guardian.  </a:t>
            </a:r>
          </a:p>
          <a:p>
            <a:pPr marL="457200" indent="-334963">
              <a:buClr>
                <a:srgbClr val="C00000"/>
              </a:buClr>
              <a:buFont typeface="Wingdings" panose="05000000000000000000" pitchFamily="2" charset="2"/>
              <a:buChar char="Ø"/>
              <a:tabLst>
                <a:tab pos="574675" algn="l"/>
              </a:tabLst>
            </a:pPr>
            <a:endParaRPr lang="en-US" sz="3200" dirty="0">
              <a:solidFill>
                <a:srgbClr val="002060"/>
              </a:solidFill>
            </a:endParaRPr>
          </a:p>
          <a:p>
            <a:pPr marL="457200" indent="-334963">
              <a:buClr>
                <a:srgbClr val="C00000"/>
              </a:buClr>
              <a:buFont typeface="Wingdings" panose="05000000000000000000" pitchFamily="2" charset="2"/>
              <a:buChar char="Ø"/>
              <a:tabLst>
                <a:tab pos="574675" algn="l"/>
              </a:tabLst>
            </a:pPr>
            <a:r>
              <a:rPr lang="en-US" sz="3200" dirty="0">
                <a:solidFill>
                  <a:srgbClr val="002060"/>
                </a:solidFill>
              </a:rPr>
              <a:t>Vision plan will be administered by VSP.</a:t>
            </a:r>
          </a:p>
          <a:p>
            <a:pPr marL="122237" indent="0">
              <a:buClr>
                <a:srgbClr val="C00000"/>
              </a:buClr>
              <a:buNone/>
              <a:tabLst>
                <a:tab pos="574675" algn="l"/>
              </a:tabLst>
            </a:pPr>
            <a:endParaRPr lang="en-US" sz="3200" dirty="0">
              <a:solidFill>
                <a:srgbClr val="002060"/>
              </a:solidFill>
            </a:endParaRPr>
          </a:p>
          <a:p>
            <a:pPr marL="0" indent="0">
              <a:buClr>
                <a:srgbClr val="C00000"/>
              </a:buClr>
              <a:buNone/>
            </a:pPr>
            <a:endParaRPr lang="en-US" sz="3200" dirty="0">
              <a:solidFill>
                <a:srgbClr val="002060"/>
              </a:solidFill>
            </a:endParaRP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6</a:t>
            </a:fld>
            <a:endParaRPr lang="en-US" dirty="0"/>
          </a:p>
        </p:txBody>
      </p:sp>
      <p:pic>
        <p:nvPicPr>
          <p:cNvPr id="15" name="Audio 14">
            <a:hlinkClick r:id="" action="ppaction://media"/>
            <a:extLst>
              <a:ext uri="{FF2B5EF4-FFF2-40B4-BE49-F238E27FC236}">
                <a16:creationId xmlns:a16="http://schemas.microsoft.com/office/drawing/2014/main" id="{51EFE761-A440-DBDA-9EC2-3C232C530F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2753895729"/>
      </p:ext>
    </p:extLst>
  </p:cSld>
  <p:clrMapOvr>
    <a:masterClrMapping/>
  </p:clrMapOvr>
  <mc:AlternateContent xmlns:mc="http://schemas.openxmlformats.org/markup-compatibility/2006">
    <mc:Choice xmlns:p14="http://schemas.microsoft.com/office/powerpoint/2010/main" Requires="p14">
      <p:transition spd="slow" p14:dur="2000" advTm="22960"/>
    </mc:Choice>
    <mc:Fallback>
      <p:transition spd="slow" advTm="2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362149"/>
            <a:chOff x="2053403" y="4421469"/>
            <a:chExt cx="11225184"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2024 Medical, Dental and Vision Plans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02</a:t>
              </a:r>
            </a:p>
          </p:txBody>
        </p:sp>
      </p:grpSp>
      <p:pic>
        <p:nvPicPr>
          <p:cNvPr id="7" name="Audio 6">
            <a:hlinkClick r:id="" action="ppaction://media"/>
            <a:extLst>
              <a:ext uri="{FF2B5EF4-FFF2-40B4-BE49-F238E27FC236}">
                <a16:creationId xmlns:a16="http://schemas.microsoft.com/office/drawing/2014/main" id="{0B34ECAB-89F4-F31B-6905-EE8BEB7C2E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861954778"/>
      </p:ext>
    </p:extLst>
  </p:cSld>
  <p:clrMapOvr>
    <a:masterClrMapping/>
  </p:clrMapOvr>
  <mc:AlternateContent xmlns:mc="http://schemas.openxmlformats.org/markup-compatibility/2006">
    <mc:Choice xmlns:p14="http://schemas.microsoft.com/office/powerpoint/2010/main" Requires="p14">
      <p:transition spd="slow" p14:dur="2000" advTm="5506"/>
    </mc:Choice>
    <mc:Fallback>
      <p:transition spd="slow" advTm="5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2024 Healthcare Plan Designs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8</a:t>
            </a:fld>
            <a:endParaRPr lang="en-US" dirty="0"/>
          </a:p>
        </p:txBody>
      </p:sp>
      <p:pic>
        <p:nvPicPr>
          <p:cNvPr id="5" name="Picture 4">
            <a:extLst>
              <a:ext uri="{FF2B5EF4-FFF2-40B4-BE49-F238E27FC236}">
                <a16:creationId xmlns:a16="http://schemas.microsoft.com/office/drawing/2014/main" id="{1F816154-ECC1-4D58-B153-28EE8211715F}"/>
              </a:ext>
            </a:extLst>
          </p:cNvPr>
          <p:cNvPicPr>
            <a:picLocks noChangeAspect="1"/>
          </p:cNvPicPr>
          <p:nvPr/>
        </p:nvPicPr>
        <p:blipFill>
          <a:blip r:embed="rId4"/>
          <a:stretch>
            <a:fillRect/>
          </a:stretch>
        </p:blipFill>
        <p:spPr>
          <a:xfrm>
            <a:off x="1100380" y="8810279"/>
            <a:ext cx="16149234" cy="422834"/>
          </a:xfrm>
          <a:prstGeom prst="rect">
            <a:avLst/>
          </a:prstGeom>
        </p:spPr>
      </p:pic>
      <p:graphicFrame>
        <p:nvGraphicFramePr>
          <p:cNvPr id="6" name="Table 5">
            <a:extLst>
              <a:ext uri="{FF2B5EF4-FFF2-40B4-BE49-F238E27FC236}">
                <a16:creationId xmlns:a16="http://schemas.microsoft.com/office/drawing/2014/main" id="{33ACEE2F-3E29-44E2-9B49-3AC3A85DC252}"/>
              </a:ext>
            </a:extLst>
          </p:cNvPr>
          <p:cNvGraphicFramePr>
            <a:graphicFrameLocks noGrp="1"/>
          </p:cNvGraphicFramePr>
          <p:nvPr>
            <p:extLst>
              <p:ext uri="{D42A27DB-BD31-4B8C-83A1-F6EECF244321}">
                <p14:modId xmlns:p14="http://schemas.microsoft.com/office/powerpoint/2010/main" val="452931801"/>
              </p:ext>
            </p:extLst>
          </p:nvPr>
        </p:nvGraphicFramePr>
        <p:xfrm>
          <a:off x="718823" y="1677919"/>
          <a:ext cx="15933418" cy="7131107"/>
        </p:xfrm>
        <a:graphic>
          <a:graphicData uri="http://schemas.openxmlformats.org/drawingml/2006/table">
            <a:tbl>
              <a:tblPr/>
              <a:tblGrid>
                <a:gridCol w="2719912">
                  <a:extLst>
                    <a:ext uri="{9D8B030D-6E8A-4147-A177-3AD203B41FA5}">
                      <a16:colId xmlns:a16="http://schemas.microsoft.com/office/drawing/2014/main" val="3539133314"/>
                    </a:ext>
                  </a:extLst>
                </a:gridCol>
                <a:gridCol w="4404502">
                  <a:extLst>
                    <a:ext uri="{9D8B030D-6E8A-4147-A177-3AD203B41FA5}">
                      <a16:colId xmlns:a16="http://schemas.microsoft.com/office/drawing/2014/main" val="2777812013"/>
                    </a:ext>
                  </a:extLst>
                </a:gridCol>
                <a:gridCol w="4404502">
                  <a:extLst>
                    <a:ext uri="{9D8B030D-6E8A-4147-A177-3AD203B41FA5}">
                      <a16:colId xmlns:a16="http://schemas.microsoft.com/office/drawing/2014/main" val="3614858385"/>
                    </a:ext>
                  </a:extLst>
                </a:gridCol>
                <a:gridCol w="4404502">
                  <a:extLst>
                    <a:ext uri="{9D8B030D-6E8A-4147-A177-3AD203B41FA5}">
                      <a16:colId xmlns:a16="http://schemas.microsoft.com/office/drawing/2014/main" val="423897369"/>
                    </a:ext>
                  </a:extLst>
                </a:gridCol>
              </a:tblGrid>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dirty="0">
                          <a:solidFill>
                            <a:srgbClr val="000000"/>
                          </a:solidFill>
                          <a:effectLst/>
                          <a:latin typeface="+mn-lt"/>
                        </a:rPr>
                        <a:t>Benefits</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dirty="0">
                          <a:solidFill>
                            <a:srgbClr val="FFFFFF"/>
                          </a:solidFill>
                          <a:effectLst/>
                          <a:latin typeface="+mn-lt"/>
                        </a:rPr>
                        <a:t>Hybrid 1000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dirty="0">
                          <a:solidFill>
                            <a:srgbClr val="FFFFFF"/>
                          </a:solidFill>
                          <a:effectLst/>
                          <a:latin typeface="+mn-lt"/>
                        </a:rPr>
                        <a:t>Hybrid 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dirty="0">
                          <a:solidFill>
                            <a:srgbClr val="FFFFFF"/>
                          </a:solidFill>
                          <a:effectLst/>
                          <a:latin typeface="+mn-lt"/>
                        </a:rPr>
                        <a:t>High Deductible 4000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574465152"/>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PCP</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$25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$25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52268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Specialist</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6661101"/>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dirty="0">
                          <a:solidFill>
                            <a:srgbClr val="000000"/>
                          </a:solidFill>
                          <a:effectLst/>
                          <a:latin typeface="+mn-lt"/>
                        </a:rPr>
                        <a:t>Inpatient Hospital</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79463"/>
                  </a:ext>
                </a:extLst>
              </a:tr>
              <a:tr h="486804">
                <a:tc>
                  <a:txBody>
                    <a:bodyPr/>
                    <a:lstStyle/>
                    <a:p>
                      <a:pPr algn="l" rtl="0" fontAlgn="ctr"/>
                      <a:r>
                        <a:rPr lang="en-US" sz="1800" b="1" i="0" u="none" strike="noStrike" dirty="0">
                          <a:solidFill>
                            <a:srgbClr val="000000"/>
                          </a:solidFill>
                          <a:effectLst/>
                          <a:latin typeface="+mn-lt"/>
                        </a:rPr>
                        <a:t>Urgent Care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800" b="0" i="0" u="none" strike="noStrike" dirty="0">
                          <a:solidFill>
                            <a:srgbClr val="000000"/>
                          </a:solidFill>
                          <a:effectLst/>
                          <a:latin typeface="+mn-lt"/>
                        </a:rPr>
                        <a:t>$50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800" b="0" i="0" u="none" strike="noStrike" dirty="0">
                          <a:solidFill>
                            <a:srgbClr val="000000"/>
                          </a:solidFill>
                          <a:effectLst/>
                          <a:latin typeface="+mn-lt"/>
                        </a:rPr>
                        <a:t>$50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341150" rtl="0" eaLnBrk="1" fontAlgn="ctr"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8994701"/>
                  </a:ext>
                </a:extLst>
              </a:tr>
              <a:tr h="486804">
                <a:tc>
                  <a:txBody>
                    <a:bodyPr/>
                    <a:lstStyle/>
                    <a:p>
                      <a:pPr algn="l" rtl="0" fontAlgn="ctr"/>
                      <a:r>
                        <a:rPr lang="en-US" sz="1800" b="1" i="0" u="none" strike="noStrike" dirty="0">
                          <a:solidFill>
                            <a:srgbClr val="000000"/>
                          </a:solidFill>
                          <a:effectLst/>
                          <a:latin typeface="+mn-lt"/>
                        </a:rPr>
                        <a:t>Emergency Room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231228"/>
                  </a:ext>
                </a:extLst>
              </a:tr>
              <a:tr h="1496923">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Prescription Drug</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$10/$20/$35 per 30-day supply thru in-house pharmacy; $15/$30/$50 per 30-day supply retail pharmacy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$10/$20/$50 per 30-day supply thru in-house pharmacy; $25/$50/$75 per 30-day supply retail pharmacy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$20/$40/$75 per 30-day supply thru in-house pharmacy; $40/$75/$100 per 30-day supply retail pharmacy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14023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dirty="0">
                          <a:solidFill>
                            <a:srgbClr val="000000"/>
                          </a:solidFill>
                          <a:effectLst/>
                          <a:latin typeface="+mn-lt"/>
                        </a:rPr>
                        <a:t>In- and Out-of-Network Deductible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Individual: $1,000 / Family: $2,000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Individual: $2,000 / Family: $4,000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Individual: $4,000 / Family: $8,000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24920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In-Network Coinsurance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10%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51709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In-Network Out-of-Pocket Maximum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$2,400 / $4,000 (Medical only); $1,800 / $3,700 (Rx only)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kern="1200" dirty="0">
                          <a:solidFill>
                            <a:srgbClr val="000000"/>
                          </a:solidFill>
                          <a:effectLst/>
                          <a:latin typeface="+mn-lt"/>
                          <a:ea typeface="+mn-ea"/>
                          <a:cs typeface="+mn-cs"/>
                        </a:rPr>
                        <a:t>$5,000 / $10,000 (Medical only); $3,000 / $6,000 (Rx only)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$6,000 / $12,000 Medical and Rx combined</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305085"/>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Out-of-Network Coinsurance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40%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40%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817977"/>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Out-of-Network Out-of-Pocket Maximum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$3,000 / $5,000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$6,000 / $12,000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dirty="0">
                          <a:solidFill>
                            <a:srgbClr val="000000"/>
                          </a:solidFill>
                          <a:effectLst/>
                          <a:latin typeface="+mn-lt"/>
                        </a:rPr>
                        <a:t>$8,000 / $16,000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547810"/>
                  </a:ext>
                </a:extLst>
              </a:tr>
            </a:tbl>
          </a:graphicData>
        </a:graphic>
      </p:graphicFrame>
      <p:pic>
        <p:nvPicPr>
          <p:cNvPr id="23" name="Audio 22">
            <a:hlinkClick r:id="" action="ppaction://media"/>
            <a:extLst>
              <a:ext uri="{FF2B5EF4-FFF2-40B4-BE49-F238E27FC236}">
                <a16:creationId xmlns:a16="http://schemas.microsoft.com/office/drawing/2014/main" id="{173FFF6D-4646-D760-E19A-518DC8D3CF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602875594"/>
      </p:ext>
    </p:extLst>
  </p:cSld>
  <p:clrMapOvr>
    <a:masterClrMapping/>
  </p:clrMapOvr>
  <mc:AlternateContent xmlns:mc="http://schemas.openxmlformats.org/markup-compatibility/2006">
    <mc:Choice xmlns:p14="http://schemas.microsoft.com/office/powerpoint/2010/main" Requires="p14">
      <p:transition spd="slow" p14:dur="2000" advTm="203116"/>
    </mc:Choice>
    <mc:Fallback>
      <p:transition spd="slow" advTm="203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Preventive Services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9</a:t>
            </a:fld>
            <a:endParaRPr lang="en-US" dirty="0"/>
          </a:p>
        </p:txBody>
      </p:sp>
      <p:grpSp>
        <p:nvGrpSpPr>
          <p:cNvPr id="10" name="Group 9">
            <a:extLst>
              <a:ext uri="{FF2B5EF4-FFF2-40B4-BE49-F238E27FC236}">
                <a16:creationId xmlns:a16="http://schemas.microsoft.com/office/drawing/2014/main" id="{35C32734-D4CB-4417-BA21-8329F1C39FEB}"/>
              </a:ext>
            </a:extLst>
          </p:cNvPr>
          <p:cNvGrpSpPr>
            <a:grpSpLocks/>
          </p:cNvGrpSpPr>
          <p:nvPr/>
        </p:nvGrpSpPr>
        <p:grpSpPr bwMode="auto">
          <a:xfrm>
            <a:off x="1092495" y="2048182"/>
            <a:ext cx="14421307" cy="6413893"/>
            <a:chOff x="254986" y="1107691"/>
            <a:chExt cx="8889014" cy="5134360"/>
          </a:xfrm>
        </p:grpSpPr>
        <p:sp>
          <p:nvSpPr>
            <p:cNvPr id="11" name="Rectangle 2">
              <a:extLst>
                <a:ext uri="{FF2B5EF4-FFF2-40B4-BE49-F238E27FC236}">
                  <a16:creationId xmlns:a16="http://schemas.microsoft.com/office/drawing/2014/main" id="{12A08FC8-81BF-485C-B489-735095C9106C}"/>
                </a:ext>
              </a:extLst>
            </p:cNvPr>
            <p:cNvSpPr txBox="1">
              <a:spLocks noChangeArrowheads="1"/>
            </p:cNvSpPr>
            <p:nvPr/>
          </p:nvSpPr>
          <p:spPr bwMode="auto">
            <a:xfrm>
              <a:off x="254986" y="1107691"/>
              <a:ext cx="8889014" cy="374678"/>
            </a:xfrm>
            <a:prstGeom prst="rect">
              <a:avLst/>
            </a:prstGeom>
            <a:noFill/>
            <a:ln>
              <a:miter lim="800000"/>
              <a:headEnd/>
              <a:tailEnd/>
            </a:ln>
          </p:spPr>
          <p:txBody>
            <a:bodyPr/>
            <a:lstStyle/>
            <a:p>
              <a:pPr marL="0" marR="0" lvl="0" indent="0" algn="l" defTabSz="914400" rtl="0" eaLnBrk="0" fontAlgn="auto" latinLnBrk="0" hangingPunct="0">
                <a:lnSpc>
                  <a:spcPct val="90000"/>
                </a:lnSpc>
                <a:spcBef>
                  <a:spcPct val="20000"/>
                </a:spcBef>
                <a:spcAft>
                  <a:spcPts val="0"/>
                </a:spcAft>
                <a:buClr>
                  <a:srgbClr val="002060"/>
                </a:buClr>
                <a:buSzPct val="80000"/>
                <a:buFontTx/>
                <a:buNone/>
                <a:tabLst/>
                <a:defRPr/>
              </a:pP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rPr>
                <a:t>Preventive services are covered with no member cost share</a:t>
              </a:r>
            </a:p>
          </p:txBody>
        </p:sp>
        <p:grpSp>
          <p:nvGrpSpPr>
            <p:cNvPr id="12" name="Group 2">
              <a:extLst>
                <a:ext uri="{FF2B5EF4-FFF2-40B4-BE49-F238E27FC236}">
                  <a16:creationId xmlns:a16="http://schemas.microsoft.com/office/drawing/2014/main" id="{E5C39397-AF86-40C1-A1A6-548479BBF7DB}"/>
                </a:ext>
              </a:extLst>
            </p:cNvPr>
            <p:cNvGrpSpPr>
              <a:grpSpLocks/>
            </p:cNvGrpSpPr>
            <p:nvPr/>
          </p:nvGrpSpPr>
          <p:grpSpPr bwMode="auto">
            <a:xfrm>
              <a:off x="272424" y="1655373"/>
              <a:ext cx="8843007" cy="4586678"/>
              <a:chOff x="272424" y="1655373"/>
              <a:chExt cx="8843007" cy="4586678"/>
            </a:xfrm>
          </p:grpSpPr>
          <p:sp>
            <p:nvSpPr>
              <p:cNvPr id="13" name="Rectangle 5">
                <a:extLst>
                  <a:ext uri="{FF2B5EF4-FFF2-40B4-BE49-F238E27FC236}">
                    <a16:creationId xmlns:a16="http://schemas.microsoft.com/office/drawing/2014/main" id="{D27722AF-F861-4751-B343-411B3771874B}"/>
                  </a:ext>
                </a:extLst>
              </p:cNvPr>
              <p:cNvSpPr txBox="1">
                <a:spLocks noChangeArrowheads="1"/>
              </p:cNvSpPr>
              <p:nvPr/>
            </p:nvSpPr>
            <p:spPr bwMode="auto">
              <a:xfrm>
                <a:off x="272449" y="1715750"/>
                <a:ext cx="4348458" cy="4526301"/>
              </a:xfrm>
              <a:prstGeom prst="rect">
                <a:avLst/>
              </a:prstGeom>
              <a:noFill/>
              <a:ln w="9525">
                <a:noFill/>
                <a:miter lim="800000"/>
                <a:headEnd/>
                <a:tailEnd/>
              </a:ln>
            </p:spPr>
            <p:txBody>
              <a:bodyPr/>
              <a:lstStyle/>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Physical exam</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Basic metabolism test (general health panel)</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Routine Immunizations</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Cholesterol test (lipid panel)</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Tobacco use Cessation</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HPV screening</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Mammogram</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Prenatal and one postpartum visit</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Colonoscopy Prostate test</a:t>
                </a:r>
                <a:b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br>
                <a:endPar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endParaRPr>
              </a:p>
            </p:txBody>
          </p:sp>
          <p:sp>
            <p:nvSpPr>
              <p:cNvPr id="14" name="Rectangle 5">
                <a:extLst>
                  <a:ext uri="{FF2B5EF4-FFF2-40B4-BE49-F238E27FC236}">
                    <a16:creationId xmlns:a16="http://schemas.microsoft.com/office/drawing/2014/main" id="{5011E0BC-5941-463C-9E78-6D764A608507}"/>
                  </a:ext>
                </a:extLst>
              </p:cNvPr>
              <p:cNvSpPr txBox="1">
                <a:spLocks noChangeArrowheads="1"/>
              </p:cNvSpPr>
              <p:nvPr/>
            </p:nvSpPr>
            <p:spPr bwMode="auto">
              <a:xfrm>
                <a:off x="4620907" y="1655420"/>
                <a:ext cx="4494516" cy="3543566"/>
              </a:xfrm>
              <a:prstGeom prst="rect">
                <a:avLst/>
              </a:prstGeom>
              <a:noFill/>
              <a:ln w="9525">
                <a:noFill/>
                <a:miter lim="800000"/>
                <a:headEnd/>
                <a:tailEnd/>
              </a:ln>
            </p:spPr>
            <p:txBody>
              <a:bodyPr/>
              <a:lstStyle/>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Hemoglobin and hematocrit testing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Type 2 Diabetes screenings</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Depression Screening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Bone mineral density measurements or tests</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Lead screen in childhood and/or pregnancy</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Rubella screening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Abdominal aortic aneurysm screen</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dirty="0">
                    <a:ln>
                      <a:noFill/>
                    </a:ln>
                    <a:solidFill>
                      <a:srgbClr val="002060"/>
                    </a:solidFill>
                    <a:effectLst/>
                    <a:uLnTx/>
                    <a:uFillTx/>
                    <a:latin typeface="+mj-lt"/>
                    <a:ea typeface="+mn-ea"/>
                    <a:cs typeface="Arial" panose="020B0604020202020204" pitchFamily="34" charset="0"/>
                  </a:rPr>
                  <a:t>Well child visit</a:t>
                </a:r>
              </a:p>
            </p:txBody>
          </p:sp>
        </p:grpSp>
      </p:grpSp>
      <p:sp>
        <p:nvSpPr>
          <p:cNvPr id="15" name="TextBox 14">
            <a:extLst>
              <a:ext uri="{FF2B5EF4-FFF2-40B4-BE49-F238E27FC236}">
                <a16:creationId xmlns:a16="http://schemas.microsoft.com/office/drawing/2014/main" id="{E6A81782-6197-4696-AA64-1E273CEF1A02}"/>
              </a:ext>
            </a:extLst>
          </p:cNvPr>
          <p:cNvSpPr txBox="1"/>
          <p:nvPr/>
        </p:nvSpPr>
        <p:spPr>
          <a:xfrm>
            <a:off x="1198734" y="8010218"/>
            <a:ext cx="15210941" cy="646331"/>
          </a:xfrm>
          <a:prstGeom prst="rect">
            <a:avLst/>
          </a:prstGeom>
          <a:noFill/>
          <a:ln w="15875" cap="sq" cmpd="sng">
            <a:solidFill>
              <a:schemeClr val="accent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tx1">
                    <a:lumMod val="50000"/>
                    <a:lumOff val="50000"/>
                  </a:schemeClr>
                </a:solidFill>
                <a:effectLst/>
                <a:uLnTx/>
                <a:uFillTx/>
                <a:latin typeface="+mj-lt"/>
                <a:ea typeface="+mn-ea"/>
                <a:cs typeface="Arial" panose="020B0604020202020204" pitchFamily="34" charset="0"/>
              </a:rPr>
              <a:t>Services must be billed as preventive care in order to be covered in full.     </a:t>
            </a:r>
          </a:p>
        </p:txBody>
      </p:sp>
      <p:pic>
        <p:nvPicPr>
          <p:cNvPr id="29" name="Audio 28">
            <a:hlinkClick r:id="" action="ppaction://media"/>
            <a:extLst>
              <a:ext uri="{FF2B5EF4-FFF2-40B4-BE49-F238E27FC236}">
                <a16:creationId xmlns:a16="http://schemas.microsoft.com/office/drawing/2014/main" id="{F602EB33-0E47-DEDE-A694-B0D39AF173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445000" t="-445000" r="-445000" b="-445000"/>
          <a:stretch>
            <a:fillRect/>
          </a:stretch>
        </p:blipFill>
        <p:spPr>
          <a:xfrm>
            <a:off x="14743379" y="6920179"/>
            <a:ext cx="3017520" cy="3017520"/>
          </a:xfrm>
          <a:prstGeom prst="ellipse">
            <a:avLst/>
          </a:prstGeom>
        </p:spPr>
      </p:pic>
    </p:spTree>
    <p:extLst>
      <p:ext uri="{BB962C8B-B14F-4D97-AF65-F5344CB8AC3E}">
        <p14:creationId xmlns:p14="http://schemas.microsoft.com/office/powerpoint/2010/main" val="3854429291"/>
      </p:ext>
    </p:extLst>
  </p:cSld>
  <p:clrMapOvr>
    <a:masterClrMapping/>
  </p:clrMapOvr>
  <mc:AlternateContent xmlns:mc="http://schemas.openxmlformats.org/markup-compatibility/2006">
    <mc:Choice xmlns:p14="http://schemas.microsoft.com/office/powerpoint/2010/main" Requires="p14">
      <p:transition spd="slow" p14:dur="2000" advTm="28887"/>
    </mc:Choice>
    <mc:Fallback>
      <p:transition spd="slow" advTm="2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Left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nter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ft Align without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enter Align without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b440fd-bd81-4f72-b9f1-e5aba8d9727e" xsi:nil="true"/>
    <lcf76f155ced4ddcb4097134ff3c332f xmlns="af3b673e-7d18-4869-ba9b-1de9777a42f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C91D2C167C3B4CAE5E11C2EF592B96" ma:contentTypeVersion="18" ma:contentTypeDescription="Create a new document." ma:contentTypeScope="" ma:versionID="26db40349cbfbf053e16fb5612928de9">
  <xsd:schema xmlns:xsd="http://www.w3.org/2001/XMLSchema" xmlns:xs="http://www.w3.org/2001/XMLSchema" xmlns:p="http://schemas.microsoft.com/office/2006/metadata/properties" xmlns:ns1="http://schemas.microsoft.com/sharepoint/v3" xmlns:ns2="af3b673e-7d18-4869-ba9b-1de9777a42fc" xmlns:ns3="2cb440fd-bd81-4f72-b9f1-e5aba8d9727e" targetNamespace="http://schemas.microsoft.com/office/2006/metadata/properties" ma:root="true" ma:fieldsID="a9207564dbb8e26b0affb9afb1eb8e30" ns1:_="" ns2:_="" ns3:_="">
    <xsd:import namespace="http://schemas.microsoft.com/sharepoint/v3"/>
    <xsd:import namespace="af3b673e-7d18-4869-ba9b-1de9777a42fc"/>
    <xsd:import namespace="2cb440fd-bd81-4f72-b9f1-e5aba8d972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3b673e-7d18-4869-ba9b-1de9777a42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8cf1c0-73f6-4b47-a830-15ce226314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b440fd-bd81-4f72-b9f1-e5aba8d9727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5dd1190-e83a-4d59-bb36-33c6886ff3bb}" ma:internalName="TaxCatchAll" ma:showField="CatchAllData" ma:web="2cb440fd-bd81-4f72-b9f1-e5aba8d972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95055E-6272-4F24-A23D-17C234B9CBD1}">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ad62669b-d552-4135-945a-6c4253b16b46"/>
    <ds:schemaRef ds:uri="http://www.w3.org/XML/1998/namespace"/>
    <ds:schemaRef ds:uri="c7908bc6-9fd2-4928-911c-c36a11b251ff"/>
    <ds:schemaRef ds:uri="2cb440fd-bd81-4f72-b9f1-e5aba8d9727e"/>
    <ds:schemaRef ds:uri="af3b673e-7d18-4869-ba9b-1de9777a42fc"/>
    <ds:schemaRef ds:uri="http://schemas.microsoft.com/sharepoint/v3"/>
  </ds:schemaRefs>
</ds:datastoreItem>
</file>

<file path=customXml/itemProps2.xml><?xml version="1.0" encoding="utf-8"?>
<ds:datastoreItem xmlns:ds="http://schemas.openxmlformats.org/officeDocument/2006/customXml" ds:itemID="{1B78A580-3053-4EF7-9DD6-EE7DE917D339}">
  <ds:schemaRefs>
    <ds:schemaRef ds:uri="http://schemas.microsoft.com/sharepoint/v3/contenttype/forms"/>
  </ds:schemaRefs>
</ds:datastoreItem>
</file>

<file path=customXml/itemProps3.xml><?xml version="1.0" encoding="utf-8"?>
<ds:datastoreItem xmlns:ds="http://schemas.openxmlformats.org/officeDocument/2006/customXml" ds:itemID="{8E368203-B02C-4553-97EB-B66478EFEC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f3b673e-7d18-4869-ba9b-1de9777a42fc"/>
    <ds:schemaRef ds:uri="2cb440fd-bd81-4f72-b9f1-e5aba8d972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9423</TotalTime>
  <Words>2148</Words>
  <Application>Microsoft Office PowerPoint</Application>
  <PresentationFormat>Custom</PresentationFormat>
  <Paragraphs>311</Paragraphs>
  <Slides>23</Slides>
  <Notes>1</Notes>
  <HiddenSlides>0</HiddenSlides>
  <MMClips>22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23</vt:i4>
      </vt:variant>
    </vt:vector>
  </HeadingPairs>
  <TitlesOfParts>
    <vt:vector size="34" baseType="lpstr">
      <vt:lpstr>Aptos</vt:lpstr>
      <vt:lpstr>Arial</vt:lpstr>
      <vt:lpstr>Calibri</vt:lpstr>
      <vt:lpstr>Courier New</vt:lpstr>
      <vt:lpstr>Times New Roman</vt:lpstr>
      <vt:lpstr>Wingdings</vt:lpstr>
      <vt:lpstr>Left Align with Line</vt:lpstr>
      <vt:lpstr>Center Align with Line</vt:lpstr>
      <vt:lpstr>Left Align without Line</vt:lpstr>
      <vt:lpstr>Center Align without Line</vt:lpstr>
      <vt:lpstr>Blank</vt:lpstr>
      <vt:lpstr>PowerPoint Presentation</vt:lpstr>
      <vt:lpstr>Presentation Agenda</vt:lpstr>
      <vt:lpstr>PowerPoint Presentation</vt:lpstr>
      <vt:lpstr>2024 Enrollment Summary</vt:lpstr>
      <vt:lpstr>2024 Enrollment Summary</vt:lpstr>
      <vt:lpstr>2024 Enrollment Summary</vt:lpstr>
      <vt:lpstr>PowerPoint Presentation</vt:lpstr>
      <vt:lpstr>2024 Healthcare Plan Designs</vt:lpstr>
      <vt:lpstr>Preventive Services</vt:lpstr>
      <vt:lpstr>2024 Guardian Dental Plan Design</vt:lpstr>
      <vt:lpstr>2024 VSP Plan Designs</vt:lpstr>
      <vt:lpstr>PowerPoint Presentation</vt:lpstr>
      <vt:lpstr>2024 Health Reimbursement Account</vt:lpstr>
      <vt:lpstr>2024 Flexible Spending Account (FSA)</vt:lpstr>
      <vt:lpstr>2024 Dependent Care FSA</vt:lpstr>
      <vt:lpstr>PowerPoint Presentation</vt:lpstr>
      <vt:lpstr>Basic Life / AD&amp;D &amp; Supplemental Offerings</vt:lpstr>
      <vt:lpstr>Voluntary Short-Term and Long-Term Disability</vt:lpstr>
      <vt:lpstr>Voluntary Accident, Critical Illness &amp; Hospital Indemnity Programs- Offered by Guardian</vt:lpstr>
      <vt:lpstr>PowerPoint Presentation</vt:lpstr>
      <vt:lpstr>2024 Enrollment Considerations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Fred</dc:creator>
  <cp:lastModifiedBy>Todd Koneski</cp:lastModifiedBy>
  <cp:revision>175</cp:revision>
  <dcterms:created xsi:type="dcterms:W3CDTF">2021-02-09T19:59:53Z</dcterms:created>
  <dcterms:modified xsi:type="dcterms:W3CDTF">2023-11-13T14:43:03Z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0x010100C2C91D2C167C3B4CAE5E11C2EF592B96</vt:lpwstr>
  </property>
  <property fmtid="{D5CDD505-2E9C-101B-9397-08002B2CF9AE}" pid="3" name="MediaServiceImageTags">
    <vt:lpwstr/>
  </property>
</Properties>
</file>