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5.xml" ContentType="application/vnd.openxmlformats-officedocument.theme+xml"/>
  <Override PartName="/ppt/slideLayouts/slideLayout18.xml" ContentType="application/vnd.openxmlformats-officedocument.presentationml.slideLayout+xml"/>
  <Override PartName="/ppt/theme/theme6.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2" r:id="rId5"/>
    <p:sldMasterId id="2147483667" r:id="rId6"/>
    <p:sldMasterId id="2147483672" r:id="rId7"/>
    <p:sldMasterId id="2147483686" r:id="rId8"/>
    <p:sldMasterId id="2147483692" r:id="rId9"/>
    <p:sldMasterId id="2147483694" r:id="rId10"/>
  </p:sldMasterIdLst>
  <p:notesMasterIdLst>
    <p:notesMasterId r:id="rId38"/>
  </p:notesMasterIdLst>
  <p:sldIdLst>
    <p:sldId id="2928" r:id="rId11"/>
    <p:sldId id="2997" r:id="rId12"/>
    <p:sldId id="2147470584" r:id="rId13"/>
    <p:sldId id="2147470585" r:id="rId14"/>
    <p:sldId id="2917" r:id="rId15"/>
    <p:sldId id="2949" r:id="rId16"/>
    <p:sldId id="2995" r:id="rId17"/>
    <p:sldId id="2147470586" r:id="rId18"/>
    <p:sldId id="2976" r:id="rId19"/>
    <p:sldId id="2933" r:id="rId20"/>
    <p:sldId id="2998" r:id="rId21"/>
    <p:sldId id="2981" r:id="rId22"/>
    <p:sldId id="2982" r:id="rId23"/>
    <p:sldId id="2983" r:id="rId24"/>
    <p:sldId id="2147470591" r:id="rId25"/>
    <p:sldId id="2147470592" r:id="rId26"/>
    <p:sldId id="2984" r:id="rId27"/>
    <p:sldId id="2985" r:id="rId28"/>
    <p:sldId id="2147470588" r:id="rId29"/>
    <p:sldId id="2986" r:id="rId30"/>
    <p:sldId id="2987" r:id="rId31"/>
    <p:sldId id="3001" r:id="rId32"/>
    <p:sldId id="2147470589" r:id="rId33"/>
    <p:sldId id="2992" r:id="rId34"/>
    <p:sldId id="2993" r:id="rId35"/>
    <p:sldId id="2929" r:id="rId36"/>
    <p:sldId id="2147470581"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478187-3803-406A-9482-C3E85CDD6695}" v="91" dt="2025-10-31T19:49:32.22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94660"/>
  </p:normalViewPr>
  <p:slideViewPr>
    <p:cSldViewPr snapToGrid="0">
      <p:cViewPr varScale="1">
        <p:scale>
          <a:sx n="106" d="100"/>
          <a:sy n="106"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presProps" Target="presProps.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microsoft.com/office/2015/10/relationships/revisionInfo" Target="revisionInfo.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BD1209-10D8-490A-8193-FA899599759E}" type="datetimeFigureOut">
              <a:rPr lang="en-US" smtClean="0"/>
              <a:t>11/3/2025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EDDDC5-0956-4114-A5D0-B0CB90E9460A}" type="slidenum">
              <a:rPr lang="en-US" smtClean="0"/>
              <a:t>‹#›</a:t>
            </a:fld>
            <a:endParaRPr lang="en-US"/>
          </a:p>
        </p:txBody>
      </p:sp>
    </p:spTree>
    <p:extLst>
      <p:ext uri="{BB962C8B-B14F-4D97-AF65-F5344CB8AC3E}">
        <p14:creationId xmlns:p14="http://schemas.microsoft.com/office/powerpoint/2010/main" val="30288324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1222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9D9B3-71FC-431E-A847-4AEC0F2E90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FDE66A-E664-4694-801D-80D9185099DE}"/>
              </a:ext>
            </a:extLst>
          </p:cNvPr>
          <p:cNvSpPr>
            <a:spLocks noGrp="1"/>
          </p:cNvSpPr>
          <p:nvPr>
            <p:ph idx="1"/>
          </p:nvPr>
        </p:nvSpPr>
        <p:spPr/>
        <p:txBody>
          <a:bodyPr/>
          <a:lstStyle>
            <a:lvl2pPr marL="685814" indent="-228605">
              <a:buFont typeface="Arial" panose="020B0604020202020204" pitchFamily="34" charset="0"/>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D7DA0996-6139-45BC-A300-0B65DDB58D10}"/>
              </a:ext>
            </a:extLst>
          </p:cNvPr>
          <p:cNvSpPr>
            <a:spLocks noGrp="1"/>
          </p:cNvSpPr>
          <p:nvPr>
            <p:ph type="sldNum" sz="quarter" idx="12"/>
          </p:nvPr>
        </p:nvSpPr>
        <p:spPr/>
        <p:txBody>
          <a:bodyPr/>
          <a:lstStyle>
            <a:lvl1pPr>
              <a:defRPr baseline="0"/>
            </a:lvl1pPr>
          </a:lstStyle>
          <a:p>
            <a:r>
              <a:rPr lang="en-US"/>
              <a:t>BROWN &amp; BROWN  |  </a:t>
            </a:r>
            <a:fld id="{0BDBB283-31B7-430F-95E5-02359FF226F2}" type="slidenum">
              <a:rPr lang="en-US" smtClean="0"/>
              <a:pPr/>
              <a:t>‹#›</a:t>
            </a:fld>
            <a:endParaRPr lang="en-US"/>
          </a:p>
        </p:txBody>
      </p:sp>
    </p:spTree>
    <p:extLst>
      <p:ext uri="{BB962C8B-B14F-4D97-AF65-F5344CB8AC3E}">
        <p14:creationId xmlns:p14="http://schemas.microsoft.com/office/powerpoint/2010/main" val="3325714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546A4-B5F0-42C7-A285-3E157CB01D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FDDFE5-A5B8-412A-8993-B73A8C0F221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313F3C-1C34-46A4-9AE9-DC0B77DEFBD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07FC7B70-F38E-49CF-91E0-70536CC0F0EB}"/>
              </a:ext>
            </a:extLst>
          </p:cNvPr>
          <p:cNvSpPr>
            <a:spLocks noGrp="1"/>
          </p:cNvSpPr>
          <p:nvPr>
            <p:ph type="sldNum" sz="quarter" idx="12"/>
          </p:nvPr>
        </p:nvSpPr>
        <p:spPr/>
        <p:txBody>
          <a:bodyPr/>
          <a:lstStyle/>
          <a:p>
            <a:r>
              <a:rPr lang="en-US"/>
              <a:t>BROWN &amp; BROWN  |  </a:t>
            </a:r>
            <a:fld id="{0BDBB283-31B7-430F-95E5-02359FF226F2}" type="slidenum">
              <a:rPr lang="en-US" smtClean="0"/>
              <a:pPr/>
              <a:t>‹#›</a:t>
            </a:fld>
            <a:endParaRPr lang="en-US"/>
          </a:p>
        </p:txBody>
      </p:sp>
    </p:spTree>
    <p:extLst>
      <p:ext uri="{BB962C8B-B14F-4D97-AF65-F5344CB8AC3E}">
        <p14:creationId xmlns:p14="http://schemas.microsoft.com/office/powerpoint/2010/main" val="36501174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6175E-AF86-4FE3-B845-CB47E04FA6C4}"/>
              </a:ext>
            </a:extLst>
          </p:cNvPr>
          <p:cNvSpPr>
            <a:spLocks noGrp="1"/>
          </p:cNvSpPr>
          <p:nvPr>
            <p:ph type="title"/>
          </p:nvPr>
        </p:nvSpPr>
        <p:spPr/>
        <p:txBody>
          <a:bodyPr/>
          <a:lstStyle/>
          <a:p>
            <a:r>
              <a:rPr lang="en-US"/>
              <a:t>Click to edit Master title style</a:t>
            </a:r>
          </a:p>
        </p:txBody>
      </p:sp>
      <p:sp>
        <p:nvSpPr>
          <p:cNvPr id="8" name="Slide Number Placeholder 7">
            <a:extLst>
              <a:ext uri="{FF2B5EF4-FFF2-40B4-BE49-F238E27FC236}">
                <a16:creationId xmlns:a16="http://schemas.microsoft.com/office/drawing/2014/main" id="{82C1673D-B128-4854-B708-56F0F003EC7E}"/>
              </a:ext>
            </a:extLst>
          </p:cNvPr>
          <p:cNvSpPr>
            <a:spLocks noGrp="1"/>
          </p:cNvSpPr>
          <p:nvPr>
            <p:ph type="sldNum" sz="quarter" idx="12"/>
          </p:nvPr>
        </p:nvSpPr>
        <p:spPr/>
        <p:txBody>
          <a:bodyPr/>
          <a:lstStyle/>
          <a:p>
            <a:r>
              <a:rPr lang="en-US"/>
              <a:t>BROWN &amp; BROWN  |  </a:t>
            </a:r>
            <a:fld id="{0BDBB283-31B7-430F-95E5-02359FF226F2}" type="slidenum">
              <a:rPr lang="en-US" smtClean="0"/>
              <a:pPr/>
              <a:t>‹#›</a:t>
            </a:fld>
            <a:endParaRPr lang="en-US"/>
          </a:p>
        </p:txBody>
      </p:sp>
    </p:spTree>
    <p:extLst>
      <p:ext uri="{BB962C8B-B14F-4D97-AF65-F5344CB8AC3E}">
        <p14:creationId xmlns:p14="http://schemas.microsoft.com/office/powerpoint/2010/main" val="39043031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D63ED29-EF5A-4A07-9E23-83C97819B092}"/>
              </a:ext>
            </a:extLst>
          </p:cNvPr>
          <p:cNvSpPr>
            <a:spLocks noGrp="1"/>
          </p:cNvSpPr>
          <p:nvPr>
            <p:ph type="sldNum" sz="quarter" idx="12"/>
          </p:nvPr>
        </p:nvSpPr>
        <p:spPr/>
        <p:txBody>
          <a:bodyPr/>
          <a:lstStyle/>
          <a:p>
            <a:r>
              <a:rPr lang="en-US"/>
              <a:t>BROWN &amp; BROWN  |  </a:t>
            </a:r>
            <a:fld id="{0BDBB283-31B7-430F-95E5-02359FF226F2}" type="slidenum">
              <a:rPr lang="en-US" smtClean="0"/>
              <a:pPr/>
              <a:t>‹#›</a:t>
            </a:fld>
            <a:endParaRPr lang="en-US"/>
          </a:p>
        </p:txBody>
      </p:sp>
    </p:spTree>
    <p:extLst>
      <p:ext uri="{BB962C8B-B14F-4D97-AF65-F5344CB8AC3E}">
        <p14:creationId xmlns:p14="http://schemas.microsoft.com/office/powerpoint/2010/main" val="42361290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9D9B3-71FC-431E-A847-4AEC0F2E90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FDE66A-E664-4694-801D-80D9185099DE}"/>
              </a:ext>
            </a:extLst>
          </p:cNvPr>
          <p:cNvSpPr>
            <a:spLocks noGrp="1"/>
          </p:cNvSpPr>
          <p:nvPr>
            <p:ph idx="1"/>
          </p:nvPr>
        </p:nvSpPr>
        <p:spPr/>
        <p:txBody>
          <a:bodyPr/>
          <a:lstStyle>
            <a:lvl2pPr marL="685797" indent="-228599">
              <a:buFont typeface="Arial" panose="020B0604020202020204" pitchFamily="34" charset="0"/>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D7DA0996-6139-45BC-A300-0B65DDB58D10}"/>
              </a:ext>
            </a:extLst>
          </p:cNvPr>
          <p:cNvSpPr>
            <a:spLocks noGrp="1"/>
          </p:cNvSpPr>
          <p:nvPr>
            <p:ph type="sldNum" sz="quarter" idx="12"/>
          </p:nvPr>
        </p:nvSpPr>
        <p:spPr/>
        <p:txBody>
          <a:bodyPr/>
          <a:lstStyle>
            <a:lvl1pPr>
              <a:defRPr baseline="0"/>
            </a:lvl1pPr>
          </a:lstStyle>
          <a:p>
            <a:r>
              <a:rPr lang="en-US"/>
              <a:t>BROWN &amp; BROWN  |  </a:t>
            </a:r>
            <a:fld id="{0BDBB283-31B7-430F-95E5-02359FF226F2}" type="slidenum">
              <a:rPr lang="en-US" smtClean="0"/>
              <a:pPr/>
              <a:t>‹#›</a:t>
            </a:fld>
            <a:endParaRPr lang="en-US"/>
          </a:p>
        </p:txBody>
      </p:sp>
    </p:spTree>
    <p:extLst>
      <p:ext uri="{BB962C8B-B14F-4D97-AF65-F5344CB8AC3E}">
        <p14:creationId xmlns:p14="http://schemas.microsoft.com/office/powerpoint/2010/main" val="35672053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546A4-B5F0-42C7-A285-3E157CB01D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FDDFE5-A5B8-412A-8993-B73A8C0F221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313F3C-1C34-46A4-9AE9-DC0B77DEFBD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07FC7B70-F38E-49CF-91E0-70536CC0F0EB}"/>
              </a:ext>
            </a:extLst>
          </p:cNvPr>
          <p:cNvSpPr>
            <a:spLocks noGrp="1"/>
          </p:cNvSpPr>
          <p:nvPr>
            <p:ph type="sldNum" sz="quarter" idx="12"/>
          </p:nvPr>
        </p:nvSpPr>
        <p:spPr/>
        <p:txBody>
          <a:bodyPr/>
          <a:lstStyle/>
          <a:p>
            <a:r>
              <a:rPr lang="en-US"/>
              <a:t>BROWN &amp; BROWN  |  </a:t>
            </a:r>
            <a:fld id="{0BDBB283-31B7-430F-95E5-02359FF226F2}" type="slidenum">
              <a:rPr lang="en-US" smtClean="0"/>
              <a:pPr/>
              <a:t>‹#›</a:t>
            </a:fld>
            <a:endParaRPr lang="en-US"/>
          </a:p>
        </p:txBody>
      </p:sp>
    </p:spTree>
    <p:extLst>
      <p:ext uri="{BB962C8B-B14F-4D97-AF65-F5344CB8AC3E}">
        <p14:creationId xmlns:p14="http://schemas.microsoft.com/office/powerpoint/2010/main" val="19860760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6175E-AF86-4FE3-B845-CB47E04FA6C4}"/>
              </a:ext>
            </a:extLst>
          </p:cNvPr>
          <p:cNvSpPr>
            <a:spLocks noGrp="1"/>
          </p:cNvSpPr>
          <p:nvPr>
            <p:ph type="title"/>
          </p:nvPr>
        </p:nvSpPr>
        <p:spPr/>
        <p:txBody>
          <a:bodyPr/>
          <a:lstStyle/>
          <a:p>
            <a:r>
              <a:rPr lang="en-US"/>
              <a:t>Click to edit Master title style</a:t>
            </a:r>
          </a:p>
        </p:txBody>
      </p:sp>
      <p:sp>
        <p:nvSpPr>
          <p:cNvPr id="8" name="Slide Number Placeholder 7">
            <a:extLst>
              <a:ext uri="{FF2B5EF4-FFF2-40B4-BE49-F238E27FC236}">
                <a16:creationId xmlns:a16="http://schemas.microsoft.com/office/drawing/2014/main" id="{82C1673D-B128-4854-B708-56F0F003EC7E}"/>
              </a:ext>
            </a:extLst>
          </p:cNvPr>
          <p:cNvSpPr>
            <a:spLocks noGrp="1"/>
          </p:cNvSpPr>
          <p:nvPr>
            <p:ph type="sldNum" sz="quarter" idx="12"/>
          </p:nvPr>
        </p:nvSpPr>
        <p:spPr/>
        <p:txBody>
          <a:bodyPr/>
          <a:lstStyle/>
          <a:p>
            <a:r>
              <a:rPr lang="en-US"/>
              <a:t>BROWN &amp; BROWN  |  </a:t>
            </a:r>
            <a:fld id="{0BDBB283-31B7-430F-95E5-02359FF226F2}" type="slidenum">
              <a:rPr lang="en-US" smtClean="0"/>
              <a:pPr/>
              <a:t>‹#›</a:t>
            </a:fld>
            <a:endParaRPr lang="en-US"/>
          </a:p>
        </p:txBody>
      </p:sp>
    </p:spTree>
    <p:extLst>
      <p:ext uri="{BB962C8B-B14F-4D97-AF65-F5344CB8AC3E}">
        <p14:creationId xmlns:p14="http://schemas.microsoft.com/office/powerpoint/2010/main" val="17876467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D63ED29-EF5A-4A07-9E23-83C97819B092}"/>
              </a:ext>
            </a:extLst>
          </p:cNvPr>
          <p:cNvSpPr>
            <a:spLocks noGrp="1"/>
          </p:cNvSpPr>
          <p:nvPr>
            <p:ph type="sldNum" sz="quarter" idx="12"/>
          </p:nvPr>
        </p:nvSpPr>
        <p:spPr/>
        <p:txBody>
          <a:bodyPr/>
          <a:lstStyle/>
          <a:p>
            <a:r>
              <a:rPr lang="en-US"/>
              <a:t>BROWN &amp; BROWN  |  </a:t>
            </a:r>
            <a:fld id="{0BDBB283-31B7-430F-95E5-02359FF226F2}" type="slidenum">
              <a:rPr lang="en-US" smtClean="0"/>
              <a:pPr/>
              <a:t>‹#›</a:t>
            </a:fld>
            <a:endParaRPr lang="en-US"/>
          </a:p>
        </p:txBody>
      </p:sp>
    </p:spTree>
    <p:extLst>
      <p:ext uri="{BB962C8B-B14F-4D97-AF65-F5344CB8AC3E}">
        <p14:creationId xmlns:p14="http://schemas.microsoft.com/office/powerpoint/2010/main" val="39909021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208773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9D9B3-71FC-431E-A847-4AEC0F2E90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FDE66A-E664-4694-801D-80D9185099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6368845A-204F-4AF7-A735-6BE9159C2BDE}"/>
              </a:ext>
            </a:extLst>
          </p:cNvPr>
          <p:cNvSpPr>
            <a:spLocks noGrp="1"/>
          </p:cNvSpPr>
          <p:nvPr>
            <p:ph type="sldNum" sz="quarter" idx="12"/>
          </p:nvPr>
        </p:nvSpPr>
        <p:spPr/>
        <p:txBody>
          <a:bodyPr/>
          <a:lstStyle>
            <a:lvl1pPr>
              <a:defRPr baseline="0"/>
            </a:lvl1pPr>
          </a:lstStyle>
          <a:p>
            <a:r>
              <a:rPr lang="en-US"/>
              <a:t>BROWN &amp; BROWN  |  </a:t>
            </a:r>
            <a:fld id="{0BDBB283-31B7-430F-95E5-02359FF226F2}" type="slidenum">
              <a:rPr lang="en-US" smtClean="0"/>
              <a:pPr/>
              <a:t>‹#›</a:t>
            </a:fld>
            <a:endParaRPr lang="en-US"/>
          </a:p>
        </p:txBody>
      </p:sp>
    </p:spTree>
    <p:extLst>
      <p:ext uri="{BB962C8B-B14F-4D97-AF65-F5344CB8AC3E}">
        <p14:creationId xmlns:p14="http://schemas.microsoft.com/office/powerpoint/2010/main" val="32758220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9D9B3-71FC-431E-A847-4AEC0F2E90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FDE66A-E664-4694-801D-80D9185099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6368845A-204F-4AF7-A735-6BE9159C2BDE}"/>
              </a:ext>
            </a:extLst>
          </p:cNvPr>
          <p:cNvSpPr>
            <a:spLocks noGrp="1"/>
          </p:cNvSpPr>
          <p:nvPr>
            <p:ph type="sldNum" sz="quarter" idx="12"/>
          </p:nvPr>
        </p:nvSpPr>
        <p:spPr/>
        <p:txBody>
          <a:bodyPr/>
          <a:lstStyle>
            <a:lvl1pPr>
              <a:defRPr baseline="0"/>
            </a:lvl1pPr>
          </a:lstStyle>
          <a:p>
            <a:r>
              <a:rPr lang="en-US"/>
              <a:t>BROWN &amp; BROWN  |  </a:t>
            </a:r>
            <a:fld id="{0BDBB283-31B7-430F-95E5-02359FF226F2}" type="slidenum">
              <a:rPr lang="en-US" smtClean="0"/>
              <a:pPr/>
              <a:t>‹#›</a:t>
            </a:fld>
            <a:endParaRPr lang="en-US"/>
          </a:p>
        </p:txBody>
      </p:sp>
    </p:spTree>
    <p:extLst>
      <p:ext uri="{BB962C8B-B14F-4D97-AF65-F5344CB8AC3E}">
        <p14:creationId xmlns:p14="http://schemas.microsoft.com/office/powerpoint/2010/main" val="2422246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9D9B3-71FC-431E-A847-4AEC0F2E90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FDE66A-E664-4694-801D-80D9185099DE}"/>
              </a:ext>
            </a:extLst>
          </p:cNvPr>
          <p:cNvSpPr>
            <a:spLocks noGrp="1"/>
          </p:cNvSpPr>
          <p:nvPr>
            <p:ph idx="1"/>
          </p:nvPr>
        </p:nvSpPr>
        <p:spPr>
          <a:xfrm>
            <a:off x="651933" y="1597069"/>
            <a:ext cx="10701867" cy="4579895"/>
          </a:xfrm>
        </p:spPr>
        <p:txBody>
          <a:bodyPr/>
          <a:lstStyle>
            <a:lvl2pPr marL="685797" indent="-228599">
              <a:buFont typeface="Arial" panose="020B0604020202020204" pitchFamily="34" charset="0"/>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D7DA0996-6139-45BC-A300-0B65DDB58D10}"/>
              </a:ext>
            </a:extLst>
          </p:cNvPr>
          <p:cNvSpPr>
            <a:spLocks noGrp="1"/>
          </p:cNvSpPr>
          <p:nvPr>
            <p:ph type="sldNum" sz="quarter" idx="12"/>
          </p:nvPr>
        </p:nvSpPr>
        <p:spPr/>
        <p:txBody>
          <a:bodyPr/>
          <a:lstStyle>
            <a:lvl1pPr>
              <a:defRPr baseline="0"/>
            </a:lvl1pPr>
          </a:lstStyle>
          <a:p>
            <a:r>
              <a:rPr lang="en-US"/>
              <a:t>BROWN &amp; BROWN  |  </a:t>
            </a:r>
            <a:fld id="{0BDBB283-31B7-430F-95E5-02359FF226F2}" type="slidenum">
              <a:rPr lang="en-US" smtClean="0"/>
              <a:pPr/>
              <a:t>‹#›</a:t>
            </a:fld>
            <a:endParaRPr lang="en-US"/>
          </a:p>
        </p:txBody>
      </p:sp>
      <p:sp>
        <p:nvSpPr>
          <p:cNvPr id="5" name="Text Placeholder 4">
            <a:extLst>
              <a:ext uri="{FF2B5EF4-FFF2-40B4-BE49-F238E27FC236}">
                <a16:creationId xmlns:a16="http://schemas.microsoft.com/office/drawing/2014/main" id="{A493E8BB-7A7B-B1A9-855C-746DBC82887D}"/>
              </a:ext>
            </a:extLst>
          </p:cNvPr>
          <p:cNvSpPr>
            <a:spLocks noGrp="1"/>
          </p:cNvSpPr>
          <p:nvPr>
            <p:ph type="body" sz="quarter" idx="13" hasCustomPrompt="1"/>
          </p:nvPr>
        </p:nvSpPr>
        <p:spPr>
          <a:xfrm>
            <a:off x="652318" y="1161401"/>
            <a:ext cx="4677353" cy="281420"/>
          </a:xfrm>
        </p:spPr>
        <p:txBody>
          <a:bodyPr>
            <a:noAutofit/>
          </a:bodyPr>
          <a:lstStyle>
            <a:lvl1pPr marL="0" indent="0">
              <a:buNone/>
              <a:defRPr sz="1636" b="1" cap="all" spc="205" baseline="0">
                <a:solidFill>
                  <a:schemeClr val="accent1"/>
                </a:solidFill>
              </a:defRPr>
            </a:lvl1pPr>
          </a:lstStyle>
          <a:p>
            <a:pPr lvl="0"/>
            <a:r>
              <a:rPr lang="en-US" err="1"/>
              <a:t>Subheader</a:t>
            </a:r>
            <a:endParaRPr lang="en-US"/>
          </a:p>
        </p:txBody>
      </p:sp>
    </p:spTree>
    <p:extLst>
      <p:ext uri="{BB962C8B-B14F-4D97-AF65-F5344CB8AC3E}">
        <p14:creationId xmlns:p14="http://schemas.microsoft.com/office/powerpoint/2010/main" val="18465133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546A4-B5F0-42C7-A285-3E157CB01D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FDDFE5-A5B8-412A-8993-B73A8C0F221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313F3C-1C34-46A4-9AE9-DC0B77DEFBD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A884B0E1-C222-4A6E-8ECE-6F18BFE24A1B}"/>
              </a:ext>
            </a:extLst>
          </p:cNvPr>
          <p:cNvSpPr>
            <a:spLocks noGrp="1"/>
          </p:cNvSpPr>
          <p:nvPr>
            <p:ph type="sldNum" sz="quarter" idx="12"/>
          </p:nvPr>
        </p:nvSpPr>
        <p:spPr/>
        <p:txBody>
          <a:bodyPr/>
          <a:lstStyle/>
          <a:p>
            <a:r>
              <a:rPr lang="en-US"/>
              <a:t>BROWN &amp; BROWN  |  </a:t>
            </a:r>
            <a:fld id="{0BDBB283-31B7-430F-95E5-02359FF226F2}" type="slidenum">
              <a:rPr lang="en-US" smtClean="0"/>
              <a:pPr/>
              <a:t>‹#›</a:t>
            </a:fld>
            <a:endParaRPr lang="en-US"/>
          </a:p>
        </p:txBody>
      </p:sp>
    </p:spTree>
    <p:extLst>
      <p:ext uri="{BB962C8B-B14F-4D97-AF65-F5344CB8AC3E}">
        <p14:creationId xmlns:p14="http://schemas.microsoft.com/office/powerpoint/2010/main" val="9674508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6175E-AF86-4FE3-B845-CB47E04FA6C4}"/>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FD34ACB3-C0E1-4CFA-8DED-27A5687DB318}"/>
              </a:ext>
            </a:extLst>
          </p:cNvPr>
          <p:cNvSpPr>
            <a:spLocks noGrp="1"/>
          </p:cNvSpPr>
          <p:nvPr>
            <p:ph type="sldNum" sz="quarter" idx="12"/>
          </p:nvPr>
        </p:nvSpPr>
        <p:spPr/>
        <p:txBody>
          <a:bodyPr/>
          <a:lstStyle/>
          <a:p>
            <a:r>
              <a:rPr lang="en-US"/>
              <a:t>BROWN &amp; BROWN  |  </a:t>
            </a:r>
            <a:fld id="{0BDBB283-31B7-430F-95E5-02359FF226F2}" type="slidenum">
              <a:rPr lang="en-US" smtClean="0"/>
              <a:pPr/>
              <a:t>‹#›</a:t>
            </a:fld>
            <a:endParaRPr lang="en-US"/>
          </a:p>
        </p:txBody>
      </p:sp>
    </p:spTree>
    <p:extLst>
      <p:ext uri="{BB962C8B-B14F-4D97-AF65-F5344CB8AC3E}">
        <p14:creationId xmlns:p14="http://schemas.microsoft.com/office/powerpoint/2010/main" val="16839736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6175E-AF86-4FE3-B845-CB47E04FA6C4}"/>
              </a:ext>
            </a:extLst>
          </p:cNvPr>
          <p:cNvSpPr>
            <a:spLocks noGrp="1"/>
          </p:cNvSpPr>
          <p:nvPr>
            <p:ph type="title"/>
          </p:nvPr>
        </p:nvSpPr>
        <p:spPr/>
        <p:txBody>
          <a:bodyPr/>
          <a:lstStyle/>
          <a:p>
            <a:r>
              <a:rPr lang="en-US"/>
              <a:t>Click to edit Master title style</a:t>
            </a:r>
          </a:p>
        </p:txBody>
      </p:sp>
      <p:sp>
        <p:nvSpPr>
          <p:cNvPr id="8" name="Slide Number Placeholder 7">
            <a:extLst>
              <a:ext uri="{FF2B5EF4-FFF2-40B4-BE49-F238E27FC236}">
                <a16:creationId xmlns:a16="http://schemas.microsoft.com/office/drawing/2014/main" id="{82C1673D-B128-4854-B708-56F0F003EC7E}"/>
              </a:ext>
            </a:extLst>
          </p:cNvPr>
          <p:cNvSpPr>
            <a:spLocks noGrp="1"/>
          </p:cNvSpPr>
          <p:nvPr>
            <p:ph type="sldNum" sz="quarter" idx="12"/>
          </p:nvPr>
        </p:nvSpPr>
        <p:spPr/>
        <p:txBody>
          <a:bodyPr/>
          <a:lstStyle/>
          <a:p>
            <a:r>
              <a:rPr lang="en-US"/>
              <a:t>BROWN &amp; BROWN  |  </a:t>
            </a:r>
            <a:fld id="{0BDBB283-31B7-430F-95E5-02359FF226F2}" type="slidenum">
              <a:rPr lang="en-US" smtClean="0"/>
              <a:pPr/>
              <a:t>‹#›</a:t>
            </a:fld>
            <a:endParaRPr lang="en-US"/>
          </a:p>
        </p:txBody>
      </p:sp>
      <p:sp>
        <p:nvSpPr>
          <p:cNvPr id="3" name="Text Placeholder 4">
            <a:extLst>
              <a:ext uri="{FF2B5EF4-FFF2-40B4-BE49-F238E27FC236}">
                <a16:creationId xmlns:a16="http://schemas.microsoft.com/office/drawing/2014/main" id="{B7CDB901-73F1-0162-6448-7ED89A760DE4}"/>
              </a:ext>
            </a:extLst>
          </p:cNvPr>
          <p:cNvSpPr>
            <a:spLocks noGrp="1"/>
          </p:cNvSpPr>
          <p:nvPr>
            <p:ph type="body" sz="quarter" idx="13" hasCustomPrompt="1"/>
          </p:nvPr>
        </p:nvSpPr>
        <p:spPr>
          <a:xfrm>
            <a:off x="652318" y="1161401"/>
            <a:ext cx="4677353" cy="281420"/>
          </a:xfrm>
        </p:spPr>
        <p:txBody>
          <a:bodyPr>
            <a:noAutofit/>
          </a:bodyPr>
          <a:lstStyle>
            <a:lvl1pPr marL="0" indent="0">
              <a:buNone/>
              <a:defRPr sz="1636" b="1" cap="all" spc="205" baseline="0">
                <a:solidFill>
                  <a:schemeClr val="accent1"/>
                </a:solidFill>
              </a:defRPr>
            </a:lvl1pPr>
          </a:lstStyle>
          <a:p>
            <a:pPr lvl="0"/>
            <a:r>
              <a:rPr lang="en-US" err="1"/>
              <a:t>Subheader</a:t>
            </a:r>
            <a:endParaRPr lang="en-US"/>
          </a:p>
        </p:txBody>
      </p:sp>
    </p:spTree>
    <p:extLst>
      <p:ext uri="{BB962C8B-B14F-4D97-AF65-F5344CB8AC3E}">
        <p14:creationId xmlns:p14="http://schemas.microsoft.com/office/powerpoint/2010/main" val="3500356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EEBD60-1FE5-4F98-A85F-15229CA321EC}"/>
              </a:ext>
            </a:extLst>
          </p:cNvPr>
          <p:cNvSpPr>
            <a:spLocks noGrp="1"/>
          </p:cNvSpPr>
          <p:nvPr>
            <p:ph type="sldNum" sz="quarter" idx="12"/>
          </p:nvPr>
        </p:nvSpPr>
        <p:spPr/>
        <p:txBody>
          <a:bodyPr/>
          <a:lstStyle/>
          <a:p>
            <a:r>
              <a:rPr lang="en-US"/>
              <a:t>BROWN &amp; BROWN  |  </a:t>
            </a:r>
            <a:fld id="{0BDBB283-31B7-430F-95E5-02359FF226F2}" type="slidenum">
              <a:rPr lang="en-US" smtClean="0"/>
              <a:pPr/>
              <a:t>‹#›</a:t>
            </a:fld>
            <a:endParaRPr lang="en-US"/>
          </a:p>
        </p:txBody>
      </p:sp>
    </p:spTree>
    <p:extLst>
      <p:ext uri="{BB962C8B-B14F-4D97-AF65-F5344CB8AC3E}">
        <p14:creationId xmlns:p14="http://schemas.microsoft.com/office/powerpoint/2010/main" val="3271348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546A4-B5F0-42C7-A285-3E157CB01D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FDDFE5-A5B8-412A-8993-B73A8C0F221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313F3C-1C34-46A4-9AE9-DC0B77DEFBD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A884B0E1-C222-4A6E-8ECE-6F18BFE24A1B}"/>
              </a:ext>
            </a:extLst>
          </p:cNvPr>
          <p:cNvSpPr>
            <a:spLocks noGrp="1"/>
          </p:cNvSpPr>
          <p:nvPr>
            <p:ph type="sldNum" sz="quarter" idx="12"/>
          </p:nvPr>
        </p:nvSpPr>
        <p:spPr/>
        <p:txBody>
          <a:bodyPr/>
          <a:lstStyle/>
          <a:p>
            <a:r>
              <a:rPr lang="en-US"/>
              <a:t>BROWN &amp; BROWN  |  </a:t>
            </a:r>
            <a:fld id="{0BDBB283-31B7-430F-95E5-02359FF226F2}" type="slidenum">
              <a:rPr lang="en-US" smtClean="0"/>
              <a:pPr/>
              <a:t>‹#›</a:t>
            </a:fld>
            <a:endParaRPr lang="en-US"/>
          </a:p>
        </p:txBody>
      </p:sp>
    </p:spTree>
    <p:extLst>
      <p:ext uri="{BB962C8B-B14F-4D97-AF65-F5344CB8AC3E}">
        <p14:creationId xmlns:p14="http://schemas.microsoft.com/office/powerpoint/2010/main" val="789283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6175E-AF86-4FE3-B845-CB47E04FA6C4}"/>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FD34ACB3-C0E1-4CFA-8DED-27A5687DB318}"/>
              </a:ext>
            </a:extLst>
          </p:cNvPr>
          <p:cNvSpPr>
            <a:spLocks noGrp="1"/>
          </p:cNvSpPr>
          <p:nvPr>
            <p:ph type="sldNum" sz="quarter" idx="12"/>
          </p:nvPr>
        </p:nvSpPr>
        <p:spPr/>
        <p:txBody>
          <a:bodyPr/>
          <a:lstStyle/>
          <a:p>
            <a:r>
              <a:rPr lang="en-US"/>
              <a:t>BROWN &amp; BROWN  |  </a:t>
            </a:r>
            <a:fld id="{0BDBB283-31B7-430F-95E5-02359FF226F2}" type="slidenum">
              <a:rPr lang="en-US" smtClean="0"/>
              <a:pPr/>
              <a:t>‹#›</a:t>
            </a:fld>
            <a:endParaRPr lang="en-US"/>
          </a:p>
        </p:txBody>
      </p:sp>
    </p:spTree>
    <p:extLst>
      <p:ext uri="{BB962C8B-B14F-4D97-AF65-F5344CB8AC3E}">
        <p14:creationId xmlns:p14="http://schemas.microsoft.com/office/powerpoint/2010/main" val="41545331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EEBD60-1FE5-4F98-A85F-15229CA321EC}"/>
              </a:ext>
            </a:extLst>
          </p:cNvPr>
          <p:cNvSpPr>
            <a:spLocks noGrp="1"/>
          </p:cNvSpPr>
          <p:nvPr>
            <p:ph type="sldNum" sz="quarter" idx="12"/>
          </p:nvPr>
        </p:nvSpPr>
        <p:spPr/>
        <p:txBody>
          <a:bodyPr/>
          <a:lstStyle/>
          <a:p>
            <a:r>
              <a:rPr lang="en-US"/>
              <a:t>BROWN &amp; BROWN  |  </a:t>
            </a:r>
            <a:fld id="{0BDBB283-31B7-430F-95E5-02359FF226F2}" type="slidenum">
              <a:rPr lang="en-US" smtClean="0"/>
              <a:pPr/>
              <a:t>‹#›</a:t>
            </a:fld>
            <a:endParaRPr lang="en-US"/>
          </a:p>
        </p:txBody>
      </p:sp>
    </p:spTree>
    <p:extLst>
      <p:ext uri="{BB962C8B-B14F-4D97-AF65-F5344CB8AC3E}">
        <p14:creationId xmlns:p14="http://schemas.microsoft.com/office/powerpoint/2010/main" val="38676159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9D9B3-71FC-431E-A847-4AEC0F2E90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FDE66A-E664-4694-801D-80D9185099DE}"/>
              </a:ext>
            </a:extLst>
          </p:cNvPr>
          <p:cNvSpPr>
            <a:spLocks noGrp="1"/>
          </p:cNvSpPr>
          <p:nvPr>
            <p:ph idx="1"/>
          </p:nvPr>
        </p:nvSpPr>
        <p:spPr/>
        <p:txBody>
          <a:bodyPr/>
          <a:lstStyle>
            <a:lvl2pPr marL="685797" indent="-228599">
              <a:buFont typeface="Arial" panose="020B0604020202020204" pitchFamily="34" charset="0"/>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D7DA0996-6139-45BC-A300-0B65DDB58D10}"/>
              </a:ext>
            </a:extLst>
          </p:cNvPr>
          <p:cNvSpPr>
            <a:spLocks noGrp="1"/>
          </p:cNvSpPr>
          <p:nvPr>
            <p:ph type="sldNum" sz="quarter" idx="12"/>
          </p:nvPr>
        </p:nvSpPr>
        <p:spPr/>
        <p:txBody>
          <a:bodyPr/>
          <a:lstStyle>
            <a:lvl1pPr>
              <a:defRPr baseline="0"/>
            </a:lvl1pPr>
          </a:lstStyle>
          <a:p>
            <a:r>
              <a:rPr lang="en-US"/>
              <a:t>BROWN &amp; BROWN  |  </a:t>
            </a:r>
            <a:fld id="{0BDBB283-31B7-430F-95E5-02359FF226F2}" type="slidenum">
              <a:rPr lang="en-US" smtClean="0"/>
              <a:pPr/>
              <a:t>‹#›</a:t>
            </a:fld>
            <a:endParaRPr lang="en-US"/>
          </a:p>
        </p:txBody>
      </p:sp>
    </p:spTree>
    <p:extLst>
      <p:ext uri="{BB962C8B-B14F-4D97-AF65-F5344CB8AC3E}">
        <p14:creationId xmlns:p14="http://schemas.microsoft.com/office/powerpoint/2010/main" val="1056718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546A4-B5F0-42C7-A285-3E157CB01D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FDDFE5-A5B8-412A-8993-B73A8C0F221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313F3C-1C34-46A4-9AE9-DC0B77DEFBD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07FC7B70-F38E-49CF-91E0-70536CC0F0EB}"/>
              </a:ext>
            </a:extLst>
          </p:cNvPr>
          <p:cNvSpPr>
            <a:spLocks noGrp="1"/>
          </p:cNvSpPr>
          <p:nvPr>
            <p:ph type="sldNum" sz="quarter" idx="12"/>
          </p:nvPr>
        </p:nvSpPr>
        <p:spPr/>
        <p:txBody>
          <a:bodyPr/>
          <a:lstStyle/>
          <a:p>
            <a:r>
              <a:rPr lang="en-US"/>
              <a:t>BROWN &amp; BROWN  |  </a:t>
            </a:r>
            <a:fld id="{0BDBB283-31B7-430F-95E5-02359FF226F2}" type="slidenum">
              <a:rPr lang="en-US" smtClean="0"/>
              <a:pPr/>
              <a:t>‹#›</a:t>
            </a:fld>
            <a:endParaRPr lang="en-US"/>
          </a:p>
        </p:txBody>
      </p:sp>
    </p:spTree>
    <p:extLst>
      <p:ext uri="{BB962C8B-B14F-4D97-AF65-F5344CB8AC3E}">
        <p14:creationId xmlns:p14="http://schemas.microsoft.com/office/powerpoint/2010/main" val="487224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6175E-AF86-4FE3-B845-CB47E04FA6C4}"/>
              </a:ext>
            </a:extLst>
          </p:cNvPr>
          <p:cNvSpPr>
            <a:spLocks noGrp="1"/>
          </p:cNvSpPr>
          <p:nvPr>
            <p:ph type="title"/>
          </p:nvPr>
        </p:nvSpPr>
        <p:spPr/>
        <p:txBody>
          <a:bodyPr/>
          <a:lstStyle/>
          <a:p>
            <a:r>
              <a:rPr lang="en-US"/>
              <a:t>Click to edit Master title style</a:t>
            </a:r>
          </a:p>
        </p:txBody>
      </p:sp>
      <p:sp>
        <p:nvSpPr>
          <p:cNvPr id="8" name="Slide Number Placeholder 7">
            <a:extLst>
              <a:ext uri="{FF2B5EF4-FFF2-40B4-BE49-F238E27FC236}">
                <a16:creationId xmlns:a16="http://schemas.microsoft.com/office/drawing/2014/main" id="{82C1673D-B128-4854-B708-56F0F003EC7E}"/>
              </a:ext>
            </a:extLst>
          </p:cNvPr>
          <p:cNvSpPr>
            <a:spLocks noGrp="1"/>
          </p:cNvSpPr>
          <p:nvPr>
            <p:ph type="sldNum" sz="quarter" idx="12"/>
          </p:nvPr>
        </p:nvSpPr>
        <p:spPr/>
        <p:txBody>
          <a:bodyPr/>
          <a:lstStyle/>
          <a:p>
            <a:r>
              <a:rPr lang="en-US"/>
              <a:t>BROWN &amp; BROWN  |  </a:t>
            </a:r>
            <a:fld id="{0BDBB283-31B7-430F-95E5-02359FF226F2}" type="slidenum">
              <a:rPr lang="en-US" smtClean="0"/>
              <a:pPr/>
              <a:t>‹#›</a:t>
            </a:fld>
            <a:endParaRPr lang="en-US"/>
          </a:p>
        </p:txBody>
      </p:sp>
    </p:spTree>
    <p:extLst>
      <p:ext uri="{BB962C8B-B14F-4D97-AF65-F5344CB8AC3E}">
        <p14:creationId xmlns:p14="http://schemas.microsoft.com/office/powerpoint/2010/main" val="1136148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D63ED29-EF5A-4A07-9E23-83C97819B092}"/>
              </a:ext>
            </a:extLst>
          </p:cNvPr>
          <p:cNvSpPr>
            <a:spLocks noGrp="1"/>
          </p:cNvSpPr>
          <p:nvPr>
            <p:ph type="sldNum" sz="quarter" idx="12"/>
          </p:nvPr>
        </p:nvSpPr>
        <p:spPr/>
        <p:txBody>
          <a:bodyPr/>
          <a:lstStyle/>
          <a:p>
            <a:r>
              <a:rPr lang="en-US"/>
              <a:t>BROWN &amp; BROWN  |  </a:t>
            </a:r>
            <a:fld id="{0BDBB283-31B7-430F-95E5-02359FF226F2}" type="slidenum">
              <a:rPr lang="en-US" smtClean="0"/>
              <a:pPr/>
              <a:t>‹#›</a:t>
            </a:fld>
            <a:endParaRPr lang="en-US"/>
          </a:p>
        </p:txBody>
      </p:sp>
    </p:spTree>
    <p:extLst>
      <p:ext uri="{BB962C8B-B14F-4D97-AF65-F5344CB8AC3E}">
        <p14:creationId xmlns:p14="http://schemas.microsoft.com/office/powerpoint/2010/main" val="1029785652"/>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9.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image" Target="../media/image1.png"/><Relationship Id="rId5" Type="http://schemas.openxmlformats.org/officeDocument/2006/relationships/theme" Target="../theme/theme4.xml"/><Relationship Id="rId4" Type="http://schemas.openxmlformats.org/officeDocument/2006/relationships/slideLayout" Target="../slideLayouts/slideLayout13.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1.png"/><Relationship Id="rId5" Type="http://schemas.openxmlformats.org/officeDocument/2006/relationships/theme" Target="../theme/theme5.xml"/><Relationship Id="rId4" Type="http://schemas.openxmlformats.org/officeDocument/2006/relationships/slideLayout" Target="../slideLayouts/slideLayout17.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8.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1.xml"/><Relationship Id="rId7" Type="http://schemas.openxmlformats.org/officeDocument/2006/relationships/theme" Target="../theme/theme7.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3650274"/>
      </p:ext>
    </p:extLst>
  </p:cSld>
  <p:clrMap bg1="lt1" tx1="dk1" bg2="lt2" tx2="dk2" accent1="accent1" accent2="accent2" accent3="accent3" accent4="accent4" accent5="accent5" accent6="accent6" hlink="hlink" folHlink="folHlink"/>
  <p:sldLayoutIdLst>
    <p:sldLayoutId id="2147483661" r:id="rId1"/>
  </p:sldLayoutIdLst>
  <p:hf hdr="0" dt="0"/>
  <p:txStyles>
    <p:titleStyle>
      <a:lvl1pPr algn="l" defTabSz="623438" rtl="0" eaLnBrk="1" latinLnBrk="0" hangingPunct="1">
        <a:lnSpc>
          <a:spcPct val="90000"/>
        </a:lnSpc>
        <a:spcBef>
          <a:spcPct val="0"/>
        </a:spcBef>
        <a:buNone/>
        <a:defRPr sz="3000" kern="1200">
          <a:solidFill>
            <a:schemeClr val="tx1"/>
          </a:solidFill>
          <a:latin typeface="Arial" panose="020B0604020202020204" pitchFamily="34" charset="0"/>
          <a:ea typeface="+mj-ea"/>
          <a:cs typeface="Arial" panose="020B0604020202020204" pitchFamily="34" charset="0"/>
        </a:defRPr>
      </a:lvl1pPr>
    </p:titleStyle>
    <p:bodyStyle>
      <a:lvl1pPr marL="155859" indent="-155859" algn="l" defTabSz="623438" rtl="0" eaLnBrk="1" latinLnBrk="0" hangingPunct="1">
        <a:lnSpc>
          <a:spcPct val="90000"/>
        </a:lnSpc>
        <a:spcBef>
          <a:spcPts val="682"/>
        </a:spcBef>
        <a:buFont typeface="Arial" panose="020B0604020202020204" pitchFamily="34" charset="0"/>
        <a:buChar char="•"/>
        <a:defRPr sz="1909" kern="1200">
          <a:solidFill>
            <a:schemeClr val="tx1"/>
          </a:solidFill>
          <a:latin typeface="Arial" panose="020B0604020202020204" pitchFamily="34" charset="0"/>
          <a:ea typeface="+mn-ea"/>
          <a:cs typeface="Arial" panose="020B0604020202020204" pitchFamily="34" charset="0"/>
        </a:defRPr>
      </a:lvl1pPr>
      <a:lvl2pPr marL="467578" indent="-155859" algn="l" defTabSz="623438" rtl="0" eaLnBrk="1" latinLnBrk="0" hangingPunct="1">
        <a:lnSpc>
          <a:spcPct val="90000"/>
        </a:lnSpc>
        <a:spcBef>
          <a:spcPts val="341"/>
        </a:spcBef>
        <a:buFont typeface="Arial" panose="020B0604020202020204" pitchFamily="34" charset="0"/>
        <a:buChar char="•"/>
        <a:defRPr sz="1636" kern="1200">
          <a:solidFill>
            <a:schemeClr val="tx1"/>
          </a:solidFill>
          <a:latin typeface="Arial" panose="020B0604020202020204" pitchFamily="34" charset="0"/>
          <a:ea typeface="+mn-ea"/>
          <a:cs typeface="Arial" panose="020B0604020202020204" pitchFamily="34" charset="0"/>
        </a:defRPr>
      </a:lvl2pPr>
      <a:lvl3pPr marL="779297" indent="-155859" algn="l" defTabSz="623438" rtl="0" eaLnBrk="1" latinLnBrk="0" hangingPunct="1">
        <a:lnSpc>
          <a:spcPct val="90000"/>
        </a:lnSpc>
        <a:spcBef>
          <a:spcPts val="341"/>
        </a:spcBef>
        <a:buFont typeface="Arial" panose="020B0604020202020204" pitchFamily="34" charset="0"/>
        <a:buChar char="•"/>
        <a:defRPr sz="1364" kern="1200">
          <a:solidFill>
            <a:schemeClr val="tx1"/>
          </a:solidFill>
          <a:latin typeface="Arial" panose="020B0604020202020204" pitchFamily="34" charset="0"/>
          <a:ea typeface="+mn-ea"/>
          <a:cs typeface="Arial" panose="020B0604020202020204" pitchFamily="34" charset="0"/>
        </a:defRPr>
      </a:lvl3pPr>
      <a:lvl4pPr marL="1091016" indent="-155859" algn="l" defTabSz="623438" rtl="0" eaLnBrk="1" latinLnBrk="0" hangingPunct="1">
        <a:lnSpc>
          <a:spcPct val="90000"/>
        </a:lnSpc>
        <a:spcBef>
          <a:spcPts val="341"/>
        </a:spcBef>
        <a:buFont typeface="Arial" panose="020B0604020202020204" pitchFamily="34" charset="0"/>
        <a:buChar char="•"/>
        <a:defRPr sz="1227" kern="1200">
          <a:solidFill>
            <a:schemeClr val="tx1"/>
          </a:solidFill>
          <a:latin typeface="Arial" panose="020B0604020202020204" pitchFamily="34" charset="0"/>
          <a:ea typeface="+mn-ea"/>
          <a:cs typeface="Arial" panose="020B0604020202020204" pitchFamily="34" charset="0"/>
        </a:defRPr>
      </a:lvl4pPr>
      <a:lvl5pPr marL="1402735" indent="-155859" algn="l" defTabSz="623438" rtl="0" eaLnBrk="1" latinLnBrk="0" hangingPunct="1">
        <a:lnSpc>
          <a:spcPct val="90000"/>
        </a:lnSpc>
        <a:spcBef>
          <a:spcPts val="341"/>
        </a:spcBef>
        <a:buFont typeface="Arial" panose="020B0604020202020204" pitchFamily="34" charset="0"/>
        <a:buChar char="•"/>
        <a:defRPr sz="1227" kern="1200">
          <a:solidFill>
            <a:schemeClr val="tx1"/>
          </a:solidFill>
          <a:latin typeface="Arial" panose="020B0604020202020204" pitchFamily="34" charset="0"/>
          <a:ea typeface="+mn-ea"/>
          <a:cs typeface="Arial" panose="020B0604020202020204" pitchFamily="34" charset="0"/>
        </a:defRPr>
      </a:lvl5pPr>
      <a:lvl6pPr marL="1714454" indent="-155859" algn="l" defTabSz="623438" rtl="0" eaLnBrk="1" latinLnBrk="0" hangingPunct="1">
        <a:lnSpc>
          <a:spcPct val="90000"/>
        </a:lnSpc>
        <a:spcBef>
          <a:spcPts val="341"/>
        </a:spcBef>
        <a:buFont typeface="Arial" panose="020B0604020202020204" pitchFamily="34" charset="0"/>
        <a:buChar char="•"/>
        <a:defRPr sz="1227" kern="1200">
          <a:solidFill>
            <a:schemeClr val="tx1"/>
          </a:solidFill>
          <a:latin typeface="+mn-lt"/>
          <a:ea typeface="+mn-ea"/>
          <a:cs typeface="+mn-cs"/>
        </a:defRPr>
      </a:lvl6pPr>
      <a:lvl7pPr marL="2026173" indent="-155859" algn="l" defTabSz="623438" rtl="0" eaLnBrk="1" latinLnBrk="0" hangingPunct="1">
        <a:lnSpc>
          <a:spcPct val="90000"/>
        </a:lnSpc>
        <a:spcBef>
          <a:spcPts val="341"/>
        </a:spcBef>
        <a:buFont typeface="Arial" panose="020B0604020202020204" pitchFamily="34" charset="0"/>
        <a:buChar char="•"/>
        <a:defRPr sz="1227" kern="1200">
          <a:solidFill>
            <a:schemeClr val="tx1"/>
          </a:solidFill>
          <a:latin typeface="+mn-lt"/>
          <a:ea typeface="+mn-ea"/>
          <a:cs typeface="+mn-cs"/>
        </a:defRPr>
      </a:lvl7pPr>
      <a:lvl8pPr marL="2337892" indent="-155859" algn="l" defTabSz="623438" rtl="0" eaLnBrk="1" latinLnBrk="0" hangingPunct="1">
        <a:lnSpc>
          <a:spcPct val="90000"/>
        </a:lnSpc>
        <a:spcBef>
          <a:spcPts val="341"/>
        </a:spcBef>
        <a:buFont typeface="Arial" panose="020B0604020202020204" pitchFamily="34" charset="0"/>
        <a:buChar char="•"/>
        <a:defRPr sz="1227" kern="1200">
          <a:solidFill>
            <a:schemeClr val="tx1"/>
          </a:solidFill>
          <a:latin typeface="+mn-lt"/>
          <a:ea typeface="+mn-ea"/>
          <a:cs typeface="+mn-cs"/>
        </a:defRPr>
      </a:lvl8pPr>
      <a:lvl9pPr marL="2649611" indent="-155859" algn="l" defTabSz="623438" rtl="0" eaLnBrk="1" latinLnBrk="0" hangingPunct="1">
        <a:lnSpc>
          <a:spcPct val="90000"/>
        </a:lnSpc>
        <a:spcBef>
          <a:spcPts val="341"/>
        </a:spcBef>
        <a:buFont typeface="Arial" panose="020B0604020202020204" pitchFamily="34" charset="0"/>
        <a:buChar char="•"/>
        <a:defRPr sz="1227" kern="1200">
          <a:solidFill>
            <a:schemeClr val="tx1"/>
          </a:solidFill>
          <a:latin typeface="+mn-lt"/>
          <a:ea typeface="+mn-ea"/>
          <a:cs typeface="+mn-cs"/>
        </a:defRPr>
      </a:lvl9pPr>
    </p:bodyStyle>
    <p:otherStyle>
      <a:defPPr>
        <a:defRPr lang="en-US"/>
      </a:defPPr>
      <a:lvl1pPr marL="0" algn="l" defTabSz="623438" rtl="0" eaLnBrk="1" latinLnBrk="0" hangingPunct="1">
        <a:defRPr sz="1227" kern="1200">
          <a:solidFill>
            <a:schemeClr val="tx1"/>
          </a:solidFill>
          <a:latin typeface="+mn-lt"/>
          <a:ea typeface="+mn-ea"/>
          <a:cs typeface="+mn-cs"/>
        </a:defRPr>
      </a:lvl1pPr>
      <a:lvl2pPr marL="311719" algn="l" defTabSz="623438" rtl="0" eaLnBrk="1" latinLnBrk="0" hangingPunct="1">
        <a:defRPr sz="1227" kern="1200">
          <a:solidFill>
            <a:schemeClr val="tx1"/>
          </a:solidFill>
          <a:latin typeface="+mn-lt"/>
          <a:ea typeface="+mn-ea"/>
          <a:cs typeface="+mn-cs"/>
        </a:defRPr>
      </a:lvl2pPr>
      <a:lvl3pPr marL="623438" algn="l" defTabSz="623438" rtl="0" eaLnBrk="1" latinLnBrk="0" hangingPunct="1">
        <a:defRPr sz="1227" kern="1200">
          <a:solidFill>
            <a:schemeClr val="tx1"/>
          </a:solidFill>
          <a:latin typeface="+mn-lt"/>
          <a:ea typeface="+mn-ea"/>
          <a:cs typeface="+mn-cs"/>
        </a:defRPr>
      </a:lvl3pPr>
      <a:lvl4pPr marL="935157" algn="l" defTabSz="623438" rtl="0" eaLnBrk="1" latinLnBrk="0" hangingPunct="1">
        <a:defRPr sz="1227" kern="1200">
          <a:solidFill>
            <a:schemeClr val="tx1"/>
          </a:solidFill>
          <a:latin typeface="+mn-lt"/>
          <a:ea typeface="+mn-ea"/>
          <a:cs typeface="+mn-cs"/>
        </a:defRPr>
      </a:lvl4pPr>
      <a:lvl5pPr marL="1246876" algn="l" defTabSz="623438" rtl="0" eaLnBrk="1" latinLnBrk="0" hangingPunct="1">
        <a:defRPr sz="1227" kern="1200">
          <a:solidFill>
            <a:schemeClr val="tx1"/>
          </a:solidFill>
          <a:latin typeface="+mn-lt"/>
          <a:ea typeface="+mn-ea"/>
          <a:cs typeface="+mn-cs"/>
        </a:defRPr>
      </a:lvl5pPr>
      <a:lvl6pPr marL="1558595" algn="l" defTabSz="623438" rtl="0" eaLnBrk="1" latinLnBrk="0" hangingPunct="1">
        <a:defRPr sz="1227" kern="1200">
          <a:solidFill>
            <a:schemeClr val="tx1"/>
          </a:solidFill>
          <a:latin typeface="+mn-lt"/>
          <a:ea typeface="+mn-ea"/>
          <a:cs typeface="+mn-cs"/>
        </a:defRPr>
      </a:lvl6pPr>
      <a:lvl7pPr marL="1870314" algn="l" defTabSz="623438" rtl="0" eaLnBrk="1" latinLnBrk="0" hangingPunct="1">
        <a:defRPr sz="1227" kern="1200">
          <a:solidFill>
            <a:schemeClr val="tx1"/>
          </a:solidFill>
          <a:latin typeface="+mn-lt"/>
          <a:ea typeface="+mn-ea"/>
          <a:cs typeface="+mn-cs"/>
        </a:defRPr>
      </a:lvl7pPr>
      <a:lvl8pPr marL="2182033" algn="l" defTabSz="623438" rtl="0" eaLnBrk="1" latinLnBrk="0" hangingPunct="1">
        <a:defRPr sz="1227" kern="1200">
          <a:solidFill>
            <a:schemeClr val="tx1"/>
          </a:solidFill>
          <a:latin typeface="+mn-lt"/>
          <a:ea typeface="+mn-ea"/>
          <a:cs typeface="+mn-cs"/>
        </a:defRPr>
      </a:lvl8pPr>
      <a:lvl9pPr marL="2493752" algn="l" defTabSz="623438" rtl="0" eaLnBrk="1" latinLnBrk="0" hangingPunct="1">
        <a:defRPr sz="1227"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8E266DB-D05C-4B34-95BF-CC424339E22B}"/>
              </a:ext>
            </a:extLst>
          </p:cNvPr>
          <p:cNvSpPr/>
          <p:nvPr userDrawn="1"/>
        </p:nvSpPr>
        <p:spPr>
          <a:xfrm>
            <a:off x="0" y="6400801"/>
            <a:ext cx="12192000" cy="464055"/>
          </a:xfrm>
          <a:prstGeom prst="rect">
            <a:avLst/>
          </a:prstGeom>
          <a:solidFill>
            <a:srgbClr val="C7C8CA">
              <a:lumMod val="40000"/>
              <a:lumOff val="60000"/>
            </a:srgbClr>
          </a:solidFill>
          <a:ln w="25400" cap="flat" cmpd="sng" algn="ctr">
            <a:noFill/>
            <a:prstDash val="solid"/>
          </a:ln>
          <a:effectLst/>
        </p:spPr>
        <p:txBody>
          <a:bodyPr rtlCol="0" anchor="ctr"/>
          <a:lstStyle/>
          <a:p>
            <a:pPr marL="0" marR="0" lvl="0" indent="0" algn="ctr" defTabSz="91439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2" name="Title Placeholder 1">
            <a:extLst>
              <a:ext uri="{FF2B5EF4-FFF2-40B4-BE49-F238E27FC236}">
                <a16:creationId xmlns:a16="http://schemas.microsoft.com/office/drawing/2014/main" id="{E54850E9-9B8F-4A67-A32E-CE9029897C0B}"/>
              </a:ext>
            </a:extLst>
          </p:cNvPr>
          <p:cNvSpPr>
            <a:spLocks noGrp="1"/>
          </p:cNvSpPr>
          <p:nvPr>
            <p:ph type="title"/>
          </p:nvPr>
        </p:nvSpPr>
        <p:spPr>
          <a:xfrm>
            <a:off x="651934" y="365126"/>
            <a:ext cx="10701867" cy="66641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2301C2C-D6B9-4F1E-8BAF-A29AC20CCA60}"/>
              </a:ext>
            </a:extLst>
          </p:cNvPr>
          <p:cNvSpPr>
            <a:spLocks noGrp="1"/>
          </p:cNvSpPr>
          <p:nvPr>
            <p:ph type="body" idx="1"/>
          </p:nvPr>
        </p:nvSpPr>
        <p:spPr>
          <a:xfrm>
            <a:off x="651934" y="1270009"/>
            <a:ext cx="10701867" cy="490695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8E875933-26DC-42D7-B0DB-E2CC23C06397}"/>
              </a:ext>
            </a:extLst>
          </p:cNvPr>
          <p:cNvSpPr>
            <a:spLocks noGrp="1"/>
          </p:cNvSpPr>
          <p:nvPr>
            <p:ph type="sldNum" sz="quarter" idx="4"/>
          </p:nvPr>
        </p:nvSpPr>
        <p:spPr>
          <a:xfrm>
            <a:off x="9236436" y="6499731"/>
            <a:ext cx="2743200" cy="288295"/>
          </a:xfrm>
          <a:prstGeom prst="rect">
            <a:avLst/>
          </a:prstGeom>
        </p:spPr>
        <p:txBody>
          <a:bodyPr vert="horz" lIns="91440" tIns="45720" rIns="91440" bIns="45720" rtlCol="0" anchor="ctr"/>
          <a:lstStyle>
            <a:lvl1pPr algn="r">
              <a:defRPr sz="800" spc="68" baseline="0">
                <a:solidFill>
                  <a:schemeClr val="accent6"/>
                </a:solidFill>
                <a:latin typeface="Arial" panose="020B0604020202020204" pitchFamily="34" charset="0"/>
                <a:cs typeface="Arial" panose="020B0604020202020204" pitchFamily="34" charset="0"/>
              </a:defRPr>
            </a:lvl1pPr>
          </a:lstStyle>
          <a:p>
            <a:r>
              <a:rPr lang="en-US"/>
              <a:t>BROWN &amp; BROWN  |  </a:t>
            </a:r>
            <a:fld id="{0BDBB283-31B7-430F-95E5-02359FF226F2}" type="slidenum">
              <a:rPr lang="en-US" smtClean="0"/>
              <a:pPr/>
              <a:t>‹#›</a:t>
            </a:fld>
            <a:endParaRPr lang="en-US"/>
          </a:p>
        </p:txBody>
      </p:sp>
      <p:pic>
        <p:nvPicPr>
          <p:cNvPr id="10" name="Picture 9" descr="BB008 TangleB-RGB_1000px_digital.png">
            <a:extLst>
              <a:ext uri="{FF2B5EF4-FFF2-40B4-BE49-F238E27FC236}">
                <a16:creationId xmlns:a16="http://schemas.microsoft.com/office/drawing/2014/main" id="{CC99F310-E9AE-41A0-B25A-018167BFC4E0}"/>
              </a:ext>
            </a:extLst>
          </p:cNvPr>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212364" y="6513706"/>
            <a:ext cx="267652" cy="274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603547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Lst>
  <p:hf hdr="0" dt="0"/>
  <p:txStyles>
    <p:titleStyle>
      <a:lvl1pPr algn="l" defTabSz="914396" rtl="0" eaLnBrk="1" latinLnBrk="0" hangingPunct="1">
        <a:lnSpc>
          <a:spcPct val="90000"/>
        </a:lnSpc>
        <a:spcBef>
          <a:spcPct val="0"/>
        </a:spcBef>
        <a:buNone/>
        <a:defRPr sz="3682" b="1" kern="1200">
          <a:solidFill>
            <a:schemeClr val="tx1"/>
          </a:solidFill>
          <a:latin typeface="Arial" panose="020B0604020202020204" pitchFamily="34" charset="0"/>
          <a:ea typeface="+mj-ea"/>
          <a:cs typeface="Arial" panose="020B0604020202020204" pitchFamily="34" charset="0"/>
        </a:defRPr>
      </a:lvl1pPr>
    </p:titleStyle>
    <p:bodyStyle>
      <a:lvl1pPr marL="228599" indent="-228599" algn="l" defTabSz="914396" rtl="0" eaLnBrk="1" latinLnBrk="0" hangingPunct="1">
        <a:lnSpc>
          <a:spcPct val="90000"/>
        </a:lnSpc>
        <a:spcBef>
          <a:spcPts val="1000"/>
        </a:spcBef>
        <a:buClr>
          <a:schemeClr val="accent3"/>
        </a:buClr>
        <a:buFont typeface="Arial" panose="020B0604020202020204" pitchFamily="34" charset="0"/>
        <a:buChar char="•"/>
        <a:defRPr sz="2800" kern="1200">
          <a:solidFill>
            <a:schemeClr val="accent6"/>
          </a:solidFill>
          <a:latin typeface="Arial" panose="020B0604020202020204" pitchFamily="34" charset="0"/>
          <a:ea typeface="+mn-ea"/>
          <a:cs typeface="Arial" panose="020B0604020202020204" pitchFamily="34" charset="0"/>
        </a:defRPr>
      </a:lvl1pPr>
      <a:lvl2pPr marL="685797" indent="-228599" algn="l" defTabSz="914396" rtl="0" eaLnBrk="1" latinLnBrk="0" hangingPunct="1">
        <a:lnSpc>
          <a:spcPct val="90000"/>
        </a:lnSpc>
        <a:spcBef>
          <a:spcPts val="500"/>
        </a:spcBef>
        <a:buClr>
          <a:schemeClr val="accent3"/>
        </a:buClr>
        <a:buFont typeface="Arial" panose="020B0604020202020204" pitchFamily="34" charset="0"/>
        <a:buChar char="»"/>
        <a:defRPr sz="2400" kern="1200">
          <a:solidFill>
            <a:schemeClr val="accent6"/>
          </a:solidFill>
          <a:latin typeface="Arial" panose="020B0604020202020204" pitchFamily="34" charset="0"/>
          <a:ea typeface="+mn-ea"/>
          <a:cs typeface="Arial" panose="020B0604020202020204" pitchFamily="34" charset="0"/>
        </a:defRPr>
      </a:lvl2pPr>
      <a:lvl3pPr marL="1142995" indent="-228599" algn="l" defTabSz="914396" rtl="0" eaLnBrk="1" latinLnBrk="0" hangingPunct="1">
        <a:lnSpc>
          <a:spcPct val="90000"/>
        </a:lnSpc>
        <a:spcBef>
          <a:spcPts val="500"/>
        </a:spcBef>
        <a:buClr>
          <a:schemeClr val="accent3"/>
        </a:buClr>
        <a:buFont typeface="Courier New" panose="02070309020205020404" pitchFamily="49" charset="0"/>
        <a:buChar char="o"/>
        <a:defRPr sz="2000" kern="1200">
          <a:solidFill>
            <a:schemeClr val="accent6"/>
          </a:solidFill>
          <a:latin typeface="Arial" panose="020B0604020202020204" pitchFamily="34" charset="0"/>
          <a:ea typeface="+mn-ea"/>
          <a:cs typeface="Arial" panose="020B0604020202020204" pitchFamily="34" charset="0"/>
        </a:defRPr>
      </a:lvl3pPr>
      <a:lvl4pPr marL="1600193" indent="-228599" algn="l" defTabSz="914396" rtl="0" eaLnBrk="1" latinLnBrk="0" hangingPunct="1">
        <a:lnSpc>
          <a:spcPct val="90000"/>
        </a:lnSpc>
        <a:spcBef>
          <a:spcPts val="500"/>
        </a:spcBef>
        <a:buClr>
          <a:schemeClr val="accent3"/>
        </a:buClr>
        <a:buFont typeface="Arial" panose="020B0604020202020204" pitchFamily="34" charset="0"/>
        <a:buChar char="–"/>
        <a:defRPr sz="1800" kern="1200">
          <a:solidFill>
            <a:schemeClr val="accent6"/>
          </a:solidFill>
          <a:latin typeface="Arial" panose="020B0604020202020204" pitchFamily="34" charset="0"/>
          <a:ea typeface="+mn-ea"/>
          <a:cs typeface="Arial" panose="020B0604020202020204" pitchFamily="34" charset="0"/>
        </a:defRPr>
      </a:lvl4pPr>
      <a:lvl5pPr marL="2057392" indent="-228599" algn="l" defTabSz="914396" rtl="0" eaLnBrk="1" latinLnBrk="0" hangingPunct="1">
        <a:lnSpc>
          <a:spcPct val="90000"/>
        </a:lnSpc>
        <a:spcBef>
          <a:spcPts val="500"/>
        </a:spcBef>
        <a:buClr>
          <a:schemeClr val="accent3"/>
        </a:buClr>
        <a:buFont typeface="Wingdings" panose="05000000000000000000" pitchFamily="2" charset="2"/>
        <a:buChar char="§"/>
        <a:defRPr sz="1800" kern="1200">
          <a:solidFill>
            <a:schemeClr val="accent6"/>
          </a:solidFill>
          <a:latin typeface="Arial" panose="020B0604020202020204" pitchFamily="34" charset="0"/>
          <a:ea typeface="+mn-ea"/>
          <a:cs typeface="Arial" panose="020B0604020202020204" pitchFamily="34" charset="0"/>
        </a:defRPr>
      </a:lvl5pPr>
      <a:lvl6pPr marL="2514590"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8"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6"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85"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96" rtl="0" eaLnBrk="1" latinLnBrk="0" hangingPunct="1">
        <a:defRPr sz="1800" kern="1200">
          <a:solidFill>
            <a:schemeClr val="tx1"/>
          </a:solidFill>
          <a:latin typeface="+mn-lt"/>
          <a:ea typeface="+mn-ea"/>
          <a:cs typeface="+mn-cs"/>
        </a:defRPr>
      </a:lvl1pPr>
      <a:lvl2pPr marL="457198" algn="l" defTabSz="914396" rtl="0" eaLnBrk="1" latinLnBrk="0" hangingPunct="1">
        <a:defRPr sz="1800" kern="1200">
          <a:solidFill>
            <a:schemeClr val="tx1"/>
          </a:solidFill>
          <a:latin typeface="+mn-lt"/>
          <a:ea typeface="+mn-ea"/>
          <a:cs typeface="+mn-cs"/>
        </a:defRPr>
      </a:lvl2pPr>
      <a:lvl3pPr marL="914396" algn="l" defTabSz="914396" rtl="0" eaLnBrk="1" latinLnBrk="0" hangingPunct="1">
        <a:defRPr sz="1800" kern="1200">
          <a:solidFill>
            <a:schemeClr val="tx1"/>
          </a:solidFill>
          <a:latin typeface="+mn-lt"/>
          <a:ea typeface="+mn-ea"/>
          <a:cs typeface="+mn-cs"/>
        </a:defRPr>
      </a:lvl3pPr>
      <a:lvl4pPr marL="1371595" algn="l" defTabSz="914396" rtl="0" eaLnBrk="1" latinLnBrk="0" hangingPunct="1">
        <a:defRPr sz="1800" kern="1200">
          <a:solidFill>
            <a:schemeClr val="tx1"/>
          </a:solidFill>
          <a:latin typeface="+mn-lt"/>
          <a:ea typeface="+mn-ea"/>
          <a:cs typeface="+mn-cs"/>
        </a:defRPr>
      </a:lvl4pPr>
      <a:lvl5pPr marL="1828793" algn="l" defTabSz="914396" rtl="0" eaLnBrk="1" latinLnBrk="0" hangingPunct="1">
        <a:defRPr sz="1800" kern="1200">
          <a:solidFill>
            <a:schemeClr val="tx1"/>
          </a:solidFill>
          <a:latin typeface="+mn-lt"/>
          <a:ea typeface="+mn-ea"/>
          <a:cs typeface="+mn-cs"/>
        </a:defRPr>
      </a:lvl5pPr>
      <a:lvl6pPr marL="2285991" algn="l" defTabSz="914396" rtl="0" eaLnBrk="1" latinLnBrk="0" hangingPunct="1">
        <a:defRPr sz="1800" kern="1200">
          <a:solidFill>
            <a:schemeClr val="tx1"/>
          </a:solidFill>
          <a:latin typeface="+mn-lt"/>
          <a:ea typeface="+mn-ea"/>
          <a:cs typeface="+mn-cs"/>
        </a:defRPr>
      </a:lvl6pPr>
      <a:lvl7pPr marL="2743189" algn="l" defTabSz="914396" rtl="0" eaLnBrk="1" latinLnBrk="0" hangingPunct="1">
        <a:defRPr sz="1800" kern="1200">
          <a:solidFill>
            <a:schemeClr val="tx1"/>
          </a:solidFill>
          <a:latin typeface="+mn-lt"/>
          <a:ea typeface="+mn-ea"/>
          <a:cs typeface="+mn-cs"/>
        </a:defRPr>
      </a:lvl7pPr>
      <a:lvl8pPr marL="3200388" algn="l" defTabSz="914396" rtl="0" eaLnBrk="1" latinLnBrk="0" hangingPunct="1">
        <a:defRPr sz="1800" kern="1200">
          <a:solidFill>
            <a:schemeClr val="tx1"/>
          </a:solidFill>
          <a:latin typeface="+mn-lt"/>
          <a:ea typeface="+mn-ea"/>
          <a:cs typeface="+mn-cs"/>
        </a:defRPr>
      </a:lvl8pPr>
      <a:lvl9pPr marL="3657586" algn="l" defTabSz="91439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8E266DB-D05C-4B34-95BF-CC424339E22B}"/>
              </a:ext>
            </a:extLst>
          </p:cNvPr>
          <p:cNvSpPr/>
          <p:nvPr userDrawn="1"/>
        </p:nvSpPr>
        <p:spPr>
          <a:xfrm>
            <a:off x="0" y="6400801"/>
            <a:ext cx="12192000" cy="464055"/>
          </a:xfrm>
          <a:prstGeom prst="rect">
            <a:avLst/>
          </a:prstGeom>
          <a:solidFill>
            <a:srgbClr val="C7C8CA">
              <a:lumMod val="40000"/>
              <a:lumOff val="60000"/>
            </a:srgbClr>
          </a:solidFill>
          <a:ln w="25400" cap="flat" cmpd="sng" algn="ctr">
            <a:noFill/>
            <a:prstDash val="solid"/>
          </a:ln>
          <a:effectLst/>
        </p:spPr>
        <p:txBody>
          <a:bodyPr rtlCol="0" anchor="ctr"/>
          <a:lstStyle/>
          <a:p>
            <a:pPr marL="0" marR="0" lvl="0" indent="0" algn="ctr" defTabSz="91439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pic>
        <p:nvPicPr>
          <p:cNvPr id="8" name="Picture 7" descr="BB008 TangleB-RGB_1000px_digital.png">
            <a:extLst>
              <a:ext uri="{FF2B5EF4-FFF2-40B4-BE49-F238E27FC236}">
                <a16:creationId xmlns:a16="http://schemas.microsoft.com/office/drawing/2014/main" id="{0142B3FE-5A77-48F3-B48D-4F037E762FB6}"/>
              </a:ext>
            </a:extLst>
          </p:cNvPr>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212364" y="6513706"/>
            <a:ext cx="267652" cy="2743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a:extLst>
              <a:ext uri="{FF2B5EF4-FFF2-40B4-BE49-F238E27FC236}">
                <a16:creationId xmlns:a16="http://schemas.microsoft.com/office/drawing/2014/main" id="{E54850E9-9B8F-4A67-A32E-CE9029897C0B}"/>
              </a:ext>
            </a:extLst>
          </p:cNvPr>
          <p:cNvSpPr>
            <a:spLocks noGrp="1"/>
          </p:cNvSpPr>
          <p:nvPr>
            <p:ph type="title"/>
          </p:nvPr>
        </p:nvSpPr>
        <p:spPr>
          <a:xfrm>
            <a:off x="651934" y="365126"/>
            <a:ext cx="10701867" cy="66641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2301C2C-D6B9-4F1E-8BAF-A29AC20CCA60}"/>
              </a:ext>
            </a:extLst>
          </p:cNvPr>
          <p:cNvSpPr>
            <a:spLocks noGrp="1"/>
          </p:cNvSpPr>
          <p:nvPr>
            <p:ph type="body" idx="1"/>
          </p:nvPr>
        </p:nvSpPr>
        <p:spPr>
          <a:xfrm>
            <a:off x="651934" y="1270009"/>
            <a:ext cx="10701867" cy="490695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8E875933-26DC-42D7-B0DB-E2CC23C06397}"/>
              </a:ext>
            </a:extLst>
          </p:cNvPr>
          <p:cNvSpPr>
            <a:spLocks noGrp="1"/>
          </p:cNvSpPr>
          <p:nvPr>
            <p:ph type="sldNum" sz="quarter" idx="4"/>
          </p:nvPr>
        </p:nvSpPr>
        <p:spPr>
          <a:xfrm>
            <a:off x="9236436" y="6499731"/>
            <a:ext cx="2743200" cy="288295"/>
          </a:xfrm>
          <a:prstGeom prst="rect">
            <a:avLst/>
          </a:prstGeom>
        </p:spPr>
        <p:txBody>
          <a:bodyPr vert="horz" lIns="91440" tIns="45720" rIns="91440" bIns="45720" rtlCol="0" anchor="ctr"/>
          <a:lstStyle>
            <a:lvl1pPr algn="r">
              <a:defRPr sz="800" spc="68" baseline="0">
                <a:solidFill>
                  <a:schemeClr val="accent6"/>
                </a:solidFill>
                <a:latin typeface="Arial" panose="020B0604020202020204" pitchFamily="34" charset="0"/>
                <a:cs typeface="Arial" panose="020B0604020202020204" pitchFamily="34" charset="0"/>
              </a:defRPr>
            </a:lvl1pPr>
          </a:lstStyle>
          <a:p>
            <a:r>
              <a:rPr lang="en-US"/>
              <a:t>BROWN &amp; BROWN  |  </a:t>
            </a:r>
            <a:fld id="{0BDBB283-31B7-430F-95E5-02359FF226F2}" type="slidenum">
              <a:rPr lang="en-US" smtClean="0"/>
              <a:pPr/>
              <a:t>‹#›</a:t>
            </a:fld>
            <a:endParaRPr lang="en-US"/>
          </a:p>
        </p:txBody>
      </p:sp>
      <p:cxnSp>
        <p:nvCxnSpPr>
          <p:cNvPr id="9" name="Straight Connector 8">
            <a:extLst>
              <a:ext uri="{FF2B5EF4-FFF2-40B4-BE49-F238E27FC236}">
                <a16:creationId xmlns:a16="http://schemas.microsoft.com/office/drawing/2014/main" id="{32D06836-1131-466E-9EAB-0BBB735DCB1A}"/>
              </a:ext>
            </a:extLst>
          </p:cNvPr>
          <p:cNvCxnSpPr>
            <a:cxnSpLocks/>
          </p:cNvCxnSpPr>
          <p:nvPr userDrawn="1"/>
        </p:nvCxnSpPr>
        <p:spPr>
          <a:xfrm>
            <a:off x="731520" y="1031544"/>
            <a:ext cx="3211830"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4463429"/>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Lst>
  <p:hf hdr="0" dt="0"/>
  <p:txStyles>
    <p:titleStyle>
      <a:lvl1pPr algn="l" defTabSz="914396" rtl="0" eaLnBrk="1" latinLnBrk="0" hangingPunct="1">
        <a:lnSpc>
          <a:spcPct val="90000"/>
        </a:lnSpc>
        <a:spcBef>
          <a:spcPct val="0"/>
        </a:spcBef>
        <a:buNone/>
        <a:defRPr sz="3682" b="1" kern="1200">
          <a:solidFill>
            <a:schemeClr val="tx1"/>
          </a:solidFill>
          <a:latin typeface="Arial" panose="020B0604020202020204" pitchFamily="34" charset="0"/>
          <a:ea typeface="+mj-ea"/>
          <a:cs typeface="Arial" panose="020B0604020202020204" pitchFamily="34" charset="0"/>
        </a:defRPr>
      </a:lvl1pPr>
    </p:titleStyle>
    <p:bodyStyle>
      <a:lvl1pPr marL="228599" indent="-228599" algn="l" defTabSz="914396" rtl="0" eaLnBrk="1" latinLnBrk="0" hangingPunct="1">
        <a:lnSpc>
          <a:spcPct val="90000"/>
        </a:lnSpc>
        <a:spcBef>
          <a:spcPts val="1000"/>
        </a:spcBef>
        <a:buClr>
          <a:schemeClr val="accent3"/>
        </a:buClr>
        <a:buFont typeface="Arial" panose="020B0604020202020204" pitchFamily="34" charset="0"/>
        <a:buChar char="•"/>
        <a:defRPr sz="2800" kern="1200">
          <a:solidFill>
            <a:schemeClr val="accent6"/>
          </a:solidFill>
          <a:latin typeface="Arial" panose="020B0604020202020204" pitchFamily="34" charset="0"/>
          <a:ea typeface="+mn-ea"/>
          <a:cs typeface="Arial" panose="020B0604020202020204" pitchFamily="34" charset="0"/>
        </a:defRPr>
      </a:lvl1pPr>
      <a:lvl2pPr marL="685797" indent="-228599" algn="l" defTabSz="914396" rtl="0" eaLnBrk="1" latinLnBrk="0" hangingPunct="1">
        <a:lnSpc>
          <a:spcPct val="90000"/>
        </a:lnSpc>
        <a:spcBef>
          <a:spcPts val="500"/>
        </a:spcBef>
        <a:buClr>
          <a:schemeClr val="accent3"/>
        </a:buClr>
        <a:buFont typeface="Arial" panose="020B0604020202020204" pitchFamily="34" charset="0"/>
        <a:buChar char="»"/>
        <a:defRPr sz="2400" kern="1200">
          <a:solidFill>
            <a:schemeClr val="accent6"/>
          </a:solidFill>
          <a:latin typeface="Arial" panose="020B0604020202020204" pitchFamily="34" charset="0"/>
          <a:ea typeface="+mn-ea"/>
          <a:cs typeface="Arial" panose="020B0604020202020204" pitchFamily="34" charset="0"/>
        </a:defRPr>
      </a:lvl2pPr>
      <a:lvl3pPr marL="1142995" indent="-228599" algn="l" defTabSz="914396" rtl="0" eaLnBrk="1" latinLnBrk="0" hangingPunct="1">
        <a:lnSpc>
          <a:spcPct val="90000"/>
        </a:lnSpc>
        <a:spcBef>
          <a:spcPts val="500"/>
        </a:spcBef>
        <a:buClr>
          <a:schemeClr val="accent3"/>
        </a:buClr>
        <a:buFont typeface="Courier New" panose="02070309020205020404" pitchFamily="49" charset="0"/>
        <a:buChar char="o"/>
        <a:defRPr sz="2000" kern="1200">
          <a:solidFill>
            <a:schemeClr val="accent6"/>
          </a:solidFill>
          <a:latin typeface="Arial" panose="020B0604020202020204" pitchFamily="34" charset="0"/>
          <a:ea typeface="+mn-ea"/>
          <a:cs typeface="Arial" panose="020B0604020202020204" pitchFamily="34" charset="0"/>
        </a:defRPr>
      </a:lvl3pPr>
      <a:lvl4pPr marL="1600193" indent="-228599" algn="l" defTabSz="914396" rtl="0" eaLnBrk="1" latinLnBrk="0" hangingPunct="1">
        <a:lnSpc>
          <a:spcPct val="90000"/>
        </a:lnSpc>
        <a:spcBef>
          <a:spcPts val="500"/>
        </a:spcBef>
        <a:buClr>
          <a:schemeClr val="accent3"/>
        </a:buClr>
        <a:buFont typeface="Arial" panose="020B0604020202020204" pitchFamily="34" charset="0"/>
        <a:buChar char="–"/>
        <a:defRPr sz="1800" kern="1200">
          <a:solidFill>
            <a:schemeClr val="accent6"/>
          </a:solidFill>
          <a:latin typeface="Arial" panose="020B0604020202020204" pitchFamily="34" charset="0"/>
          <a:ea typeface="+mn-ea"/>
          <a:cs typeface="Arial" panose="020B0604020202020204" pitchFamily="34" charset="0"/>
        </a:defRPr>
      </a:lvl4pPr>
      <a:lvl5pPr marL="2057392" indent="-228599" algn="l" defTabSz="914396" rtl="0" eaLnBrk="1" latinLnBrk="0" hangingPunct="1">
        <a:lnSpc>
          <a:spcPct val="90000"/>
        </a:lnSpc>
        <a:spcBef>
          <a:spcPts val="500"/>
        </a:spcBef>
        <a:buClr>
          <a:schemeClr val="accent3"/>
        </a:buClr>
        <a:buFont typeface="Wingdings" panose="05000000000000000000" pitchFamily="2" charset="2"/>
        <a:buChar char="§"/>
        <a:defRPr sz="1800" kern="1200">
          <a:solidFill>
            <a:schemeClr val="accent6"/>
          </a:solidFill>
          <a:latin typeface="Arial" panose="020B0604020202020204" pitchFamily="34" charset="0"/>
          <a:ea typeface="+mn-ea"/>
          <a:cs typeface="Arial" panose="020B0604020202020204" pitchFamily="34" charset="0"/>
        </a:defRPr>
      </a:lvl5pPr>
      <a:lvl6pPr marL="2514590"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8"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6"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85"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96" rtl="0" eaLnBrk="1" latinLnBrk="0" hangingPunct="1">
        <a:defRPr sz="1800" kern="1200">
          <a:solidFill>
            <a:schemeClr val="tx1"/>
          </a:solidFill>
          <a:latin typeface="+mn-lt"/>
          <a:ea typeface="+mn-ea"/>
          <a:cs typeface="+mn-cs"/>
        </a:defRPr>
      </a:lvl1pPr>
      <a:lvl2pPr marL="457198" algn="l" defTabSz="914396" rtl="0" eaLnBrk="1" latinLnBrk="0" hangingPunct="1">
        <a:defRPr sz="1800" kern="1200">
          <a:solidFill>
            <a:schemeClr val="tx1"/>
          </a:solidFill>
          <a:latin typeface="+mn-lt"/>
          <a:ea typeface="+mn-ea"/>
          <a:cs typeface="+mn-cs"/>
        </a:defRPr>
      </a:lvl2pPr>
      <a:lvl3pPr marL="914396" algn="l" defTabSz="914396" rtl="0" eaLnBrk="1" latinLnBrk="0" hangingPunct="1">
        <a:defRPr sz="1800" kern="1200">
          <a:solidFill>
            <a:schemeClr val="tx1"/>
          </a:solidFill>
          <a:latin typeface="+mn-lt"/>
          <a:ea typeface="+mn-ea"/>
          <a:cs typeface="+mn-cs"/>
        </a:defRPr>
      </a:lvl3pPr>
      <a:lvl4pPr marL="1371595" algn="l" defTabSz="914396" rtl="0" eaLnBrk="1" latinLnBrk="0" hangingPunct="1">
        <a:defRPr sz="1800" kern="1200">
          <a:solidFill>
            <a:schemeClr val="tx1"/>
          </a:solidFill>
          <a:latin typeface="+mn-lt"/>
          <a:ea typeface="+mn-ea"/>
          <a:cs typeface="+mn-cs"/>
        </a:defRPr>
      </a:lvl4pPr>
      <a:lvl5pPr marL="1828793" algn="l" defTabSz="914396" rtl="0" eaLnBrk="1" latinLnBrk="0" hangingPunct="1">
        <a:defRPr sz="1800" kern="1200">
          <a:solidFill>
            <a:schemeClr val="tx1"/>
          </a:solidFill>
          <a:latin typeface="+mn-lt"/>
          <a:ea typeface="+mn-ea"/>
          <a:cs typeface="+mn-cs"/>
        </a:defRPr>
      </a:lvl5pPr>
      <a:lvl6pPr marL="2285991" algn="l" defTabSz="914396" rtl="0" eaLnBrk="1" latinLnBrk="0" hangingPunct="1">
        <a:defRPr sz="1800" kern="1200">
          <a:solidFill>
            <a:schemeClr val="tx1"/>
          </a:solidFill>
          <a:latin typeface="+mn-lt"/>
          <a:ea typeface="+mn-ea"/>
          <a:cs typeface="+mn-cs"/>
        </a:defRPr>
      </a:lvl6pPr>
      <a:lvl7pPr marL="2743189" algn="l" defTabSz="914396" rtl="0" eaLnBrk="1" latinLnBrk="0" hangingPunct="1">
        <a:defRPr sz="1800" kern="1200">
          <a:solidFill>
            <a:schemeClr val="tx1"/>
          </a:solidFill>
          <a:latin typeface="+mn-lt"/>
          <a:ea typeface="+mn-ea"/>
          <a:cs typeface="+mn-cs"/>
        </a:defRPr>
      </a:lvl7pPr>
      <a:lvl8pPr marL="3200388" algn="l" defTabSz="914396" rtl="0" eaLnBrk="1" latinLnBrk="0" hangingPunct="1">
        <a:defRPr sz="1800" kern="1200">
          <a:solidFill>
            <a:schemeClr val="tx1"/>
          </a:solidFill>
          <a:latin typeface="+mn-lt"/>
          <a:ea typeface="+mn-ea"/>
          <a:cs typeface="+mn-cs"/>
        </a:defRPr>
      </a:lvl8pPr>
      <a:lvl9pPr marL="3657586" algn="l" defTabSz="91439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8E266DB-D05C-4B34-95BF-CC424339E22B}"/>
              </a:ext>
            </a:extLst>
          </p:cNvPr>
          <p:cNvSpPr/>
          <p:nvPr userDrawn="1"/>
        </p:nvSpPr>
        <p:spPr>
          <a:xfrm>
            <a:off x="0" y="6400801"/>
            <a:ext cx="12192000" cy="464055"/>
          </a:xfrm>
          <a:prstGeom prst="rect">
            <a:avLst/>
          </a:prstGeom>
          <a:solidFill>
            <a:srgbClr val="C7C8CA">
              <a:lumMod val="40000"/>
              <a:lumOff val="60000"/>
            </a:srgbClr>
          </a:solidFill>
          <a:ln w="25400" cap="flat" cmpd="sng" algn="ctr">
            <a:noFill/>
            <a:prstDash val="solid"/>
          </a:ln>
          <a:effectLst/>
        </p:spPr>
        <p:txBody>
          <a:bodyPr rtlCol="0" anchor="ctr"/>
          <a:lstStyle/>
          <a:p>
            <a:pPr marL="0" marR="0" lvl="0" indent="0" algn="ctr" defTabSz="91441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pic>
        <p:nvPicPr>
          <p:cNvPr id="8" name="Picture 7" descr="BB008 TangleB-RGB_1000px_digital.png">
            <a:extLst>
              <a:ext uri="{FF2B5EF4-FFF2-40B4-BE49-F238E27FC236}">
                <a16:creationId xmlns:a16="http://schemas.microsoft.com/office/drawing/2014/main" id="{0142B3FE-5A77-48F3-B48D-4F037E762FB6}"/>
              </a:ext>
            </a:extLst>
          </p:cNvPr>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212366" y="6513706"/>
            <a:ext cx="267652" cy="2743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a:extLst>
              <a:ext uri="{FF2B5EF4-FFF2-40B4-BE49-F238E27FC236}">
                <a16:creationId xmlns:a16="http://schemas.microsoft.com/office/drawing/2014/main" id="{E54850E9-9B8F-4A67-A32E-CE9029897C0B}"/>
              </a:ext>
            </a:extLst>
          </p:cNvPr>
          <p:cNvSpPr>
            <a:spLocks noGrp="1"/>
          </p:cNvSpPr>
          <p:nvPr>
            <p:ph type="title"/>
          </p:nvPr>
        </p:nvSpPr>
        <p:spPr>
          <a:xfrm>
            <a:off x="651936" y="365128"/>
            <a:ext cx="10701868" cy="66641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2301C2C-D6B9-4F1E-8BAF-A29AC20CCA60}"/>
              </a:ext>
            </a:extLst>
          </p:cNvPr>
          <p:cNvSpPr>
            <a:spLocks noGrp="1"/>
          </p:cNvSpPr>
          <p:nvPr>
            <p:ph type="body" idx="1"/>
          </p:nvPr>
        </p:nvSpPr>
        <p:spPr>
          <a:xfrm>
            <a:off x="651936" y="1270009"/>
            <a:ext cx="10701868" cy="490695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8E875933-26DC-42D7-B0DB-E2CC23C06397}"/>
              </a:ext>
            </a:extLst>
          </p:cNvPr>
          <p:cNvSpPr>
            <a:spLocks noGrp="1"/>
          </p:cNvSpPr>
          <p:nvPr>
            <p:ph type="sldNum" sz="quarter" idx="4"/>
          </p:nvPr>
        </p:nvSpPr>
        <p:spPr>
          <a:xfrm>
            <a:off x="9236436" y="6499732"/>
            <a:ext cx="2743200" cy="288295"/>
          </a:xfrm>
          <a:prstGeom prst="rect">
            <a:avLst/>
          </a:prstGeom>
        </p:spPr>
        <p:txBody>
          <a:bodyPr vert="horz" lIns="91440" tIns="45720" rIns="91440" bIns="45720" rtlCol="0" anchor="ctr"/>
          <a:lstStyle>
            <a:lvl1pPr algn="r">
              <a:defRPr sz="800" spc="68" baseline="0">
                <a:solidFill>
                  <a:schemeClr val="accent6"/>
                </a:solidFill>
                <a:latin typeface="Arial" panose="020B0604020202020204" pitchFamily="34" charset="0"/>
                <a:cs typeface="Arial" panose="020B0604020202020204" pitchFamily="34" charset="0"/>
              </a:defRPr>
            </a:lvl1pPr>
          </a:lstStyle>
          <a:p>
            <a:r>
              <a:rPr lang="en-US"/>
              <a:t>BROWN &amp; BROWN  |  </a:t>
            </a:r>
            <a:fld id="{0BDBB283-31B7-430F-95E5-02359FF226F2}" type="slidenum">
              <a:rPr lang="en-US" smtClean="0"/>
              <a:pPr/>
              <a:t>‹#›</a:t>
            </a:fld>
            <a:endParaRPr lang="en-US"/>
          </a:p>
        </p:txBody>
      </p:sp>
      <p:cxnSp>
        <p:nvCxnSpPr>
          <p:cNvPr id="9" name="Straight Connector 8">
            <a:extLst>
              <a:ext uri="{FF2B5EF4-FFF2-40B4-BE49-F238E27FC236}">
                <a16:creationId xmlns:a16="http://schemas.microsoft.com/office/drawing/2014/main" id="{32D06836-1131-466E-9EAB-0BBB735DCB1A}"/>
              </a:ext>
            </a:extLst>
          </p:cNvPr>
          <p:cNvCxnSpPr>
            <a:cxnSpLocks/>
          </p:cNvCxnSpPr>
          <p:nvPr userDrawn="1"/>
        </p:nvCxnSpPr>
        <p:spPr>
          <a:xfrm>
            <a:off x="731520" y="1031544"/>
            <a:ext cx="3211830"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38052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Lst>
  <p:hf hdr="0" dt="0"/>
  <p:txStyles>
    <p:titleStyle>
      <a:lvl1pPr algn="l" defTabSz="914419" rtl="0" eaLnBrk="1" latinLnBrk="0" hangingPunct="1">
        <a:lnSpc>
          <a:spcPct val="90000"/>
        </a:lnSpc>
        <a:spcBef>
          <a:spcPct val="0"/>
        </a:spcBef>
        <a:buNone/>
        <a:defRPr sz="3682" b="1" kern="1200">
          <a:solidFill>
            <a:schemeClr val="tx1"/>
          </a:solidFill>
          <a:latin typeface="Arial" panose="020B0604020202020204" pitchFamily="34" charset="0"/>
          <a:ea typeface="+mj-ea"/>
          <a:cs typeface="Arial" panose="020B0604020202020204" pitchFamily="34" charset="0"/>
        </a:defRPr>
      </a:lvl1pPr>
    </p:titleStyle>
    <p:bodyStyle>
      <a:lvl1pPr marL="228605" indent="-228605" algn="l" defTabSz="914419" rtl="0" eaLnBrk="1" latinLnBrk="0" hangingPunct="1">
        <a:lnSpc>
          <a:spcPct val="90000"/>
        </a:lnSpc>
        <a:spcBef>
          <a:spcPts val="1000"/>
        </a:spcBef>
        <a:buClr>
          <a:schemeClr val="accent3"/>
        </a:buClr>
        <a:buFont typeface="Arial" panose="020B0604020202020204" pitchFamily="34" charset="0"/>
        <a:buChar char="•"/>
        <a:defRPr sz="2800" kern="1200">
          <a:solidFill>
            <a:schemeClr val="accent6"/>
          </a:solidFill>
          <a:latin typeface="Arial" panose="020B0604020202020204" pitchFamily="34" charset="0"/>
          <a:ea typeface="+mn-ea"/>
          <a:cs typeface="Arial" panose="020B0604020202020204" pitchFamily="34" charset="0"/>
        </a:defRPr>
      </a:lvl1pPr>
      <a:lvl2pPr marL="685814" indent="-228605" algn="l" defTabSz="914419" rtl="0" eaLnBrk="1" latinLnBrk="0" hangingPunct="1">
        <a:lnSpc>
          <a:spcPct val="90000"/>
        </a:lnSpc>
        <a:spcBef>
          <a:spcPts val="499"/>
        </a:spcBef>
        <a:buClr>
          <a:schemeClr val="accent3"/>
        </a:buClr>
        <a:buFont typeface="Arial" panose="020B0604020202020204" pitchFamily="34" charset="0"/>
        <a:buChar char="»"/>
        <a:defRPr sz="2400" kern="1200">
          <a:solidFill>
            <a:schemeClr val="accent6"/>
          </a:solidFill>
          <a:latin typeface="Arial" panose="020B0604020202020204" pitchFamily="34" charset="0"/>
          <a:ea typeface="+mn-ea"/>
          <a:cs typeface="Arial" panose="020B0604020202020204" pitchFamily="34" charset="0"/>
        </a:defRPr>
      </a:lvl2pPr>
      <a:lvl3pPr marL="1143024" indent="-228605" algn="l" defTabSz="914419" rtl="0" eaLnBrk="1" latinLnBrk="0" hangingPunct="1">
        <a:lnSpc>
          <a:spcPct val="90000"/>
        </a:lnSpc>
        <a:spcBef>
          <a:spcPts val="499"/>
        </a:spcBef>
        <a:buClr>
          <a:schemeClr val="accent3"/>
        </a:buClr>
        <a:buFont typeface="Courier New" panose="02070309020205020404" pitchFamily="49" charset="0"/>
        <a:buChar char="o"/>
        <a:defRPr sz="2000" kern="1200">
          <a:solidFill>
            <a:schemeClr val="accent6"/>
          </a:solidFill>
          <a:latin typeface="Arial" panose="020B0604020202020204" pitchFamily="34" charset="0"/>
          <a:ea typeface="+mn-ea"/>
          <a:cs typeface="Arial" panose="020B0604020202020204" pitchFamily="34" charset="0"/>
        </a:defRPr>
      </a:lvl3pPr>
      <a:lvl4pPr marL="1600234" indent="-228605" algn="l" defTabSz="914419" rtl="0" eaLnBrk="1" latinLnBrk="0" hangingPunct="1">
        <a:lnSpc>
          <a:spcPct val="90000"/>
        </a:lnSpc>
        <a:spcBef>
          <a:spcPts val="499"/>
        </a:spcBef>
        <a:buClr>
          <a:schemeClr val="accent3"/>
        </a:buClr>
        <a:buFont typeface="Arial" panose="020B0604020202020204" pitchFamily="34" charset="0"/>
        <a:buChar char="–"/>
        <a:defRPr sz="1800" kern="1200">
          <a:solidFill>
            <a:schemeClr val="accent6"/>
          </a:solidFill>
          <a:latin typeface="Arial" panose="020B0604020202020204" pitchFamily="34" charset="0"/>
          <a:ea typeface="+mn-ea"/>
          <a:cs typeface="Arial" panose="020B0604020202020204" pitchFamily="34" charset="0"/>
        </a:defRPr>
      </a:lvl4pPr>
      <a:lvl5pPr marL="2057443" indent="-228605" algn="l" defTabSz="914419" rtl="0" eaLnBrk="1" latinLnBrk="0" hangingPunct="1">
        <a:lnSpc>
          <a:spcPct val="90000"/>
        </a:lnSpc>
        <a:spcBef>
          <a:spcPts val="499"/>
        </a:spcBef>
        <a:buClr>
          <a:schemeClr val="accent3"/>
        </a:buClr>
        <a:buFont typeface="Wingdings" panose="05000000000000000000" pitchFamily="2" charset="2"/>
        <a:buChar char="§"/>
        <a:defRPr sz="1800" kern="1200">
          <a:solidFill>
            <a:schemeClr val="accent6"/>
          </a:solidFill>
          <a:latin typeface="Arial" panose="020B0604020202020204" pitchFamily="34" charset="0"/>
          <a:ea typeface="+mn-ea"/>
          <a:cs typeface="Arial" panose="020B0604020202020204" pitchFamily="34" charset="0"/>
        </a:defRPr>
      </a:lvl5pPr>
      <a:lvl6pPr marL="2514653" indent="-228605" algn="l" defTabSz="91441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862" indent="-228605" algn="l" defTabSz="91441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9073" indent="-228605" algn="l" defTabSz="91441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6282" indent="-228605" algn="l" defTabSz="91441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19" rtl="0" eaLnBrk="1" latinLnBrk="0" hangingPunct="1">
        <a:defRPr sz="1800" kern="1200">
          <a:solidFill>
            <a:schemeClr val="tx1"/>
          </a:solidFill>
          <a:latin typeface="+mn-lt"/>
          <a:ea typeface="+mn-ea"/>
          <a:cs typeface="+mn-cs"/>
        </a:defRPr>
      </a:lvl1pPr>
      <a:lvl2pPr marL="457209" algn="l" defTabSz="914419" rtl="0" eaLnBrk="1" latinLnBrk="0" hangingPunct="1">
        <a:defRPr sz="1800" kern="1200">
          <a:solidFill>
            <a:schemeClr val="tx1"/>
          </a:solidFill>
          <a:latin typeface="+mn-lt"/>
          <a:ea typeface="+mn-ea"/>
          <a:cs typeface="+mn-cs"/>
        </a:defRPr>
      </a:lvl2pPr>
      <a:lvl3pPr marL="914419" algn="l" defTabSz="914419" rtl="0" eaLnBrk="1" latinLnBrk="0" hangingPunct="1">
        <a:defRPr sz="1800" kern="1200">
          <a:solidFill>
            <a:schemeClr val="tx1"/>
          </a:solidFill>
          <a:latin typeface="+mn-lt"/>
          <a:ea typeface="+mn-ea"/>
          <a:cs typeface="+mn-cs"/>
        </a:defRPr>
      </a:lvl3pPr>
      <a:lvl4pPr marL="1371629" algn="l" defTabSz="914419" rtl="0" eaLnBrk="1" latinLnBrk="0" hangingPunct="1">
        <a:defRPr sz="1800" kern="1200">
          <a:solidFill>
            <a:schemeClr val="tx1"/>
          </a:solidFill>
          <a:latin typeface="+mn-lt"/>
          <a:ea typeface="+mn-ea"/>
          <a:cs typeface="+mn-cs"/>
        </a:defRPr>
      </a:lvl4pPr>
      <a:lvl5pPr marL="1828839" algn="l" defTabSz="914419" rtl="0" eaLnBrk="1" latinLnBrk="0" hangingPunct="1">
        <a:defRPr sz="1800" kern="1200">
          <a:solidFill>
            <a:schemeClr val="tx1"/>
          </a:solidFill>
          <a:latin typeface="+mn-lt"/>
          <a:ea typeface="+mn-ea"/>
          <a:cs typeface="+mn-cs"/>
        </a:defRPr>
      </a:lvl5pPr>
      <a:lvl6pPr marL="2286047" algn="l" defTabSz="914419" rtl="0" eaLnBrk="1" latinLnBrk="0" hangingPunct="1">
        <a:defRPr sz="1800" kern="1200">
          <a:solidFill>
            <a:schemeClr val="tx1"/>
          </a:solidFill>
          <a:latin typeface="+mn-lt"/>
          <a:ea typeface="+mn-ea"/>
          <a:cs typeface="+mn-cs"/>
        </a:defRPr>
      </a:lvl6pPr>
      <a:lvl7pPr marL="2743257" algn="l" defTabSz="914419" rtl="0" eaLnBrk="1" latinLnBrk="0" hangingPunct="1">
        <a:defRPr sz="1800" kern="1200">
          <a:solidFill>
            <a:schemeClr val="tx1"/>
          </a:solidFill>
          <a:latin typeface="+mn-lt"/>
          <a:ea typeface="+mn-ea"/>
          <a:cs typeface="+mn-cs"/>
        </a:defRPr>
      </a:lvl7pPr>
      <a:lvl8pPr marL="3200467" algn="l" defTabSz="914419" rtl="0" eaLnBrk="1" latinLnBrk="0" hangingPunct="1">
        <a:defRPr sz="1800" kern="1200">
          <a:solidFill>
            <a:schemeClr val="tx1"/>
          </a:solidFill>
          <a:latin typeface="+mn-lt"/>
          <a:ea typeface="+mn-ea"/>
          <a:cs typeface="+mn-cs"/>
        </a:defRPr>
      </a:lvl8pPr>
      <a:lvl9pPr marL="3657677" algn="l" defTabSz="914419"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8E266DB-D05C-4B34-95BF-CC424339E22B}"/>
              </a:ext>
            </a:extLst>
          </p:cNvPr>
          <p:cNvSpPr/>
          <p:nvPr userDrawn="1"/>
        </p:nvSpPr>
        <p:spPr>
          <a:xfrm>
            <a:off x="0" y="6400801"/>
            <a:ext cx="12192000" cy="464055"/>
          </a:xfrm>
          <a:prstGeom prst="rect">
            <a:avLst/>
          </a:prstGeom>
          <a:solidFill>
            <a:srgbClr val="C7C8CA">
              <a:lumMod val="40000"/>
              <a:lumOff val="60000"/>
            </a:srgbClr>
          </a:solidFill>
          <a:ln w="25400" cap="flat" cmpd="sng" algn="ctr">
            <a:noFill/>
            <a:prstDash val="solid"/>
          </a:ln>
          <a:effectLst/>
        </p:spPr>
        <p:txBody>
          <a:bodyPr rtlCol="0" anchor="ctr"/>
          <a:lstStyle/>
          <a:p>
            <a:pPr marL="0" marR="0" lvl="0" indent="0" algn="ctr" defTabSz="91439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pic>
        <p:nvPicPr>
          <p:cNvPr id="8" name="Picture 7" descr="BB008 TangleB-RGB_1000px_digital.png">
            <a:extLst>
              <a:ext uri="{FF2B5EF4-FFF2-40B4-BE49-F238E27FC236}">
                <a16:creationId xmlns:a16="http://schemas.microsoft.com/office/drawing/2014/main" id="{0142B3FE-5A77-48F3-B48D-4F037E762FB6}"/>
              </a:ext>
            </a:extLst>
          </p:cNvPr>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212364" y="6513706"/>
            <a:ext cx="267652" cy="2743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a:extLst>
              <a:ext uri="{FF2B5EF4-FFF2-40B4-BE49-F238E27FC236}">
                <a16:creationId xmlns:a16="http://schemas.microsoft.com/office/drawing/2014/main" id="{E54850E9-9B8F-4A67-A32E-CE9029897C0B}"/>
              </a:ext>
            </a:extLst>
          </p:cNvPr>
          <p:cNvSpPr>
            <a:spLocks noGrp="1"/>
          </p:cNvSpPr>
          <p:nvPr>
            <p:ph type="title"/>
          </p:nvPr>
        </p:nvSpPr>
        <p:spPr>
          <a:xfrm>
            <a:off x="651934" y="365126"/>
            <a:ext cx="10701867" cy="66641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2301C2C-D6B9-4F1E-8BAF-A29AC20CCA60}"/>
              </a:ext>
            </a:extLst>
          </p:cNvPr>
          <p:cNvSpPr>
            <a:spLocks noGrp="1"/>
          </p:cNvSpPr>
          <p:nvPr>
            <p:ph type="body" idx="1"/>
          </p:nvPr>
        </p:nvSpPr>
        <p:spPr>
          <a:xfrm>
            <a:off x="651934" y="1270009"/>
            <a:ext cx="10701867" cy="490695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8E875933-26DC-42D7-B0DB-E2CC23C06397}"/>
              </a:ext>
            </a:extLst>
          </p:cNvPr>
          <p:cNvSpPr>
            <a:spLocks noGrp="1"/>
          </p:cNvSpPr>
          <p:nvPr>
            <p:ph type="sldNum" sz="quarter" idx="4"/>
          </p:nvPr>
        </p:nvSpPr>
        <p:spPr>
          <a:xfrm>
            <a:off x="9236436" y="6499731"/>
            <a:ext cx="2743200" cy="288295"/>
          </a:xfrm>
          <a:prstGeom prst="rect">
            <a:avLst/>
          </a:prstGeom>
        </p:spPr>
        <p:txBody>
          <a:bodyPr vert="horz" lIns="91440" tIns="45720" rIns="91440" bIns="45720" rtlCol="0" anchor="ctr"/>
          <a:lstStyle>
            <a:lvl1pPr algn="r">
              <a:defRPr sz="800" spc="68" baseline="0">
                <a:solidFill>
                  <a:schemeClr val="accent6"/>
                </a:solidFill>
                <a:latin typeface="Arial" panose="020B0604020202020204" pitchFamily="34" charset="0"/>
                <a:cs typeface="Arial" panose="020B0604020202020204" pitchFamily="34" charset="0"/>
              </a:defRPr>
            </a:lvl1pPr>
          </a:lstStyle>
          <a:p>
            <a:r>
              <a:rPr lang="en-US"/>
              <a:t>BROWN &amp; BROWN  |  </a:t>
            </a:r>
            <a:fld id="{0BDBB283-31B7-430F-95E5-02359FF226F2}" type="slidenum">
              <a:rPr lang="en-US" smtClean="0"/>
              <a:pPr/>
              <a:t>‹#›</a:t>
            </a:fld>
            <a:endParaRPr lang="en-US"/>
          </a:p>
        </p:txBody>
      </p:sp>
      <p:cxnSp>
        <p:nvCxnSpPr>
          <p:cNvPr id="9" name="Straight Connector 8">
            <a:extLst>
              <a:ext uri="{FF2B5EF4-FFF2-40B4-BE49-F238E27FC236}">
                <a16:creationId xmlns:a16="http://schemas.microsoft.com/office/drawing/2014/main" id="{32D06836-1131-466E-9EAB-0BBB735DCB1A}"/>
              </a:ext>
            </a:extLst>
          </p:cNvPr>
          <p:cNvCxnSpPr>
            <a:cxnSpLocks/>
          </p:cNvCxnSpPr>
          <p:nvPr userDrawn="1"/>
        </p:nvCxnSpPr>
        <p:spPr>
          <a:xfrm>
            <a:off x="731520" y="1031544"/>
            <a:ext cx="3211830"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066254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90" r:id="rId3"/>
    <p:sldLayoutId id="2147483691" r:id="rId4"/>
  </p:sldLayoutIdLst>
  <p:hf hdr="0" dt="0"/>
  <p:txStyles>
    <p:titleStyle>
      <a:lvl1pPr algn="l" defTabSz="914396" rtl="0" eaLnBrk="1" latinLnBrk="0" hangingPunct="1">
        <a:lnSpc>
          <a:spcPct val="90000"/>
        </a:lnSpc>
        <a:spcBef>
          <a:spcPct val="0"/>
        </a:spcBef>
        <a:buNone/>
        <a:defRPr sz="3682" b="1" kern="1200">
          <a:solidFill>
            <a:schemeClr val="tx1"/>
          </a:solidFill>
          <a:latin typeface="Arial" panose="020B0604020202020204" pitchFamily="34" charset="0"/>
          <a:ea typeface="+mj-ea"/>
          <a:cs typeface="Arial" panose="020B0604020202020204" pitchFamily="34" charset="0"/>
        </a:defRPr>
      </a:lvl1pPr>
    </p:titleStyle>
    <p:bodyStyle>
      <a:lvl1pPr marL="228599" indent="-228599" algn="l" defTabSz="914396" rtl="0" eaLnBrk="1" latinLnBrk="0" hangingPunct="1">
        <a:lnSpc>
          <a:spcPct val="90000"/>
        </a:lnSpc>
        <a:spcBef>
          <a:spcPts val="1000"/>
        </a:spcBef>
        <a:buClr>
          <a:schemeClr val="accent3"/>
        </a:buClr>
        <a:buFont typeface="Arial" panose="020B0604020202020204" pitchFamily="34" charset="0"/>
        <a:buChar char="•"/>
        <a:defRPr sz="2800" kern="1200">
          <a:solidFill>
            <a:schemeClr val="accent6"/>
          </a:solidFill>
          <a:latin typeface="Arial" panose="020B0604020202020204" pitchFamily="34" charset="0"/>
          <a:ea typeface="+mn-ea"/>
          <a:cs typeface="Arial" panose="020B0604020202020204" pitchFamily="34" charset="0"/>
        </a:defRPr>
      </a:lvl1pPr>
      <a:lvl2pPr marL="685797" indent="-228599" algn="l" defTabSz="914396" rtl="0" eaLnBrk="1" latinLnBrk="0" hangingPunct="1">
        <a:lnSpc>
          <a:spcPct val="90000"/>
        </a:lnSpc>
        <a:spcBef>
          <a:spcPts val="500"/>
        </a:spcBef>
        <a:buClr>
          <a:schemeClr val="accent3"/>
        </a:buClr>
        <a:buFont typeface="Arial" panose="020B0604020202020204" pitchFamily="34" charset="0"/>
        <a:buChar char="»"/>
        <a:defRPr sz="2400" kern="1200">
          <a:solidFill>
            <a:schemeClr val="accent6"/>
          </a:solidFill>
          <a:latin typeface="Arial" panose="020B0604020202020204" pitchFamily="34" charset="0"/>
          <a:ea typeface="+mn-ea"/>
          <a:cs typeface="Arial" panose="020B0604020202020204" pitchFamily="34" charset="0"/>
        </a:defRPr>
      </a:lvl2pPr>
      <a:lvl3pPr marL="1142995" indent="-228599" algn="l" defTabSz="914396" rtl="0" eaLnBrk="1" latinLnBrk="0" hangingPunct="1">
        <a:lnSpc>
          <a:spcPct val="90000"/>
        </a:lnSpc>
        <a:spcBef>
          <a:spcPts val="500"/>
        </a:spcBef>
        <a:buClr>
          <a:schemeClr val="accent3"/>
        </a:buClr>
        <a:buFont typeface="Courier New" panose="02070309020205020404" pitchFamily="49" charset="0"/>
        <a:buChar char="o"/>
        <a:defRPr sz="2000" kern="1200">
          <a:solidFill>
            <a:schemeClr val="accent6"/>
          </a:solidFill>
          <a:latin typeface="Arial" panose="020B0604020202020204" pitchFamily="34" charset="0"/>
          <a:ea typeface="+mn-ea"/>
          <a:cs typeface="Arial" panose="020B0604020202020204" pitchFamily="34" charset="0"/>
        </a:defRPr>
      </a:lvl3pPr>
      <a:lvl4pPr marL="1600193" indent="-228599" algn="l" defTabSz="914396" rtl="0" eaLnBrk="1" latinLnBrk="0" hangingPunct="1">
        <a:lnSpc>
          <a:spcPct val="90000"/>
        </a:lnSpc>
        <a:spcBef>
          <a:spcPts val="500"/>
        </a:spcBef>
        <a:buClr>
          <a:schemeClr val="accent3"/>
        </a:buClr>
        <a:buFont typeface="Arial" panose="020B0604020202020204" pitchFamily="34" charset="0"/>
        <a:buChar char="–"/>
        <a:defRPr sz="1800" kern="1200">
          <a:solidFill>
            <a:schemeClr val="accent6"/>
          </a:solidFill>
          <a:latin typeface="Arial" panose="020B0604020202020204" pitchFamily="34" charset="0"/>
          <a:ea typeface="+mn-ea"/>
          <a:cs typeface="Arial" panose="020B0604020202020204" pitchFamily="34" charset="0"/>
        </a:defRPr>
      </a:lvl4pPr>
      <a:lvl5pPr marL="2057392" indent="-228599" algn="l" defTabSz="914396" rtl="0" eaLnBrk="1" latinLnBrk="0" hangingPunct="1">
        <a:lnSpc>
          <a:spcPct val="90000"/>
        </a:lnSpc>
        <a:spcBef>
          <a:spcPts val="500"/>
        </a:spcBef>
        <a:buClr>
          <a:schemeClr val="accent3"/>
        </a:buClr>
        <a:buFont typeface="Wingdings" panose="05000000000000000000" pitchFamily="2" charset="2"/>
        <a:buChar char="§"/>
        <a:defRPr sz="1800" kern="1200">
          <a:solidFill>
            <a:schemeClr val="accent6"/>
          </a:solidFill>
          <a:latin typeface="Arial" panose="020B0604020202020204" pitchFamily="34" charset="0"/>
          <a:ea typeface="+mn-ea"/>
          <a:cs typeface="Arial" panose="020B0604020202020204" pitchFamily="34" charset="0"/>
        </a:defRPr>
      </a:lvl5pPr>
      <a:lvl6pPr marL="2514590"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8"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6"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85"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96" rtl="0" eaLnBrk="1" latinLnBrk="0" hangingPunct="1">
        <a:defRPr sz="1800" kern="1200">
          <a:solidFill>
            <a:schemeClr val="tx1"/>
          </a:solidFill>
          <a:latin typeface="+mn-lt"/>
          <a:ea typeface="+mn-ea"/>
          <a:cs typeface="+mn-cs"/>
        </a:defRPr>
      </a:lvl1pPr>
      <a:lvl2pPr marL="457198" algn="l" defTabSz="914396" rtl="0" eaLnBrk="1" latinLnBrk="0" hangingPunct="1">
        <a:defRPr sz="1800" kern="1200">
          <a:solidFill>
            <a:schemeClr val="tx1"/>
          </a:solidFill>
          <a:latin typeface="+mn-lt"/>
          <a:ea typeface="+mn-ea"/>
          <a:cs typeface="+mn-cs"/>
        </a:defRPr>
      </a:lvl2pPr>
      <a:lvl3pPr marL="914396" algn="l" defTabSz="914396" rtl="0" eaLnBrk="1" latinLnBrk="0" hangingPunct="1">
        <a:defRPr sz="1800" kern="1200">
          <a:solidFill>
            <a:schemeClr val="tx1"/>
          </a:solidFill>
          <a:latin typeface="+mn-lt"/>
          <a:ea typeface="+mn-ea"/>
          <a:cs typeface="+mn-cs"/>
        </a:defRPr>
      </a:lvl3pPr>
      <a:lvl4pPr marL="1371595" algn="l" defTabSz="914396" rtl="0" eaLnBrk="1" latinLnBrk="0" hangingPunct="1">
        <a:defRPr sz="1800" kern="1200">
          <a:solidFill>
            <a:schemeClr val="tx1"/>
          </a:solidFill>
          <a:latin typeface="+mn-lt"/>
          <a:ea typeface="+mn-ea"/>
          <a:cs typeface="+mn-cs"/>
        </a:defRPr>
      </a:lvl4pPr>
      <a:lvl5pPr marL="1828793" algn="l" defTabSz="914396" rtl="0" eaLnBrk="1" latinLnBrk="0" hangingPunct="1">
        <a:defRPr sz="1800" kern="1200">
          <a:solidFill>
            <a:schemeClr val="tx1"/>
          </a:solidFill>
          <a:latin typeface="+mn-lt"/>
          <a:ea typeface="+mn-ea"/>
          <a:cs typeface="+mn-cs"/>
        </a:defRPr>
      </a:lvl5pPr>
      <a:lvl6pPr marL="2285991" algn="l" defTabSz="914396" rtl="0" eaLnBrk="1" latinLnBrk="0" hangingPunct="1">
        <a:defRPr sz="1800" kern="1200">
          <a:solidFill>
            <a:schemeClr val="tx1"/>
          </a:solidFill>
          <a:latin typeface="+mn-lt"/>
          <a:ea typeface="+mn-ea"/>
          <a:cs typeface="+mn-cs"/>
        </a:defRPr>
      </a:lvl6pPr>
      <a:lvl7pPr marL="2743189" algn="l" defTabSz="914396" rtl="0" eaLnBrk="1" latinLnBrk="0" hangingPunct="1">
        <a:defRPr sz="1800" kern="1200">
          <a:solidFill>
            <a:schemeClr val="tx1"/>
          </a:solidFill>
          <a:latin typeface="+mn-lt"/>
          <a:ea typeface="+mn-ea"/>
          <a:cs typeface="+mn-cs"/>
        </a:defRPr>
      </a:lvl7pPr>
      <a:lvl8pPr marL="3200388" algn="l" defTabSz="914396" rtl="0" eaLnBrk="1" latinLnBrk="0" hangingPunct="1">
        <a:defRPr sz="1800" kern="1200">
          <a:solidFill>
            <a:schemeClr val="tx1"/>
          </a:solidFill>
          <a:latin typeface="+mn-lt"/>
          <a:ea typeface="+mn-ea"/>
          <a:cs typeface="+mn-cs"/>
        </a:defRPr>
      </a:lvl8pPr>
      <a:lvl9pPr marL="3657586" algn="l" defTabSz="914396"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3043968"/>
      </p:ext>
    </p:extLst>
  </p:cSld>
  <p:clrMap bg1="lt1" tx1="dk1" bg2="lt2" tx2="dk2" accent1="accent1" accent2="accent2" accent3="accent3" accent4="accent4" accent5="accent5" accent6="accent6" hlink="hlink" folHlink="folHlink"/>
  <p:sldLayoutIdLst>
    <p:sldLayoutId id="2147483693" r:id="rId1"/>
  </p:sldLayoutIdLst>
  <p:hf hdr="0" dt="0"/>
  <p:txStyles>
    <p:titleStyle>
      <a:lvl1pPr algn="l" defTabSz="623438" rtl="0" eaLnBrk="1" latinLnBrk="0" hangingPunct="1">
        <a:lnSpc>
          <a:spcPct val="90000"/>
        </a:lnSpc>
        <a:spcBef>
          <a:spcPct val="0"/>
        </a:spcBef>
        <a:buNone/>
        <a:defRPr sz="3000" kern="1200">
          <a:solidFill>
            <a:schemeClr val="tx1"/>
          </a:solidFill>
          <a:latin typeface="Arial" panose="020B0604020202020204" pitchFamily="34" charset="0"/>
          <a:ea typeface="+mj-ea"/>
          <a:cs typeface="Arial" panose="020B0604020202020204" pitchFamily="34" charset="0"/>
        </a:defRPr>
      </a:lvl1pPr>
    </p:titleStyle>
    <p:bodyStyle>
      <a:lvl1pPr marL="155859" indent="-155859" algn="l" defTabSz="623438" rtl="0" eaLnBrk="1" latinLnBrk="0" hangingPunct="1">
        <a:lnSpc>
          <a:spcPct val="90000"/>
        </a:lnSpc>
        <a:spcBef>
          <a:spcPts val="682"/>
        </a:spcBef>
        <a:buFont typeface="Arial" panose="020B0604020202020204" pitchFamily="34" charset="0"/>
        <a:buChar char="•"/>
        <a:defRPr sz="1909" kern="1200">
          <a:solidFill>
            <a:schemeClr val="tx1"/>
          </a:solidFill>
          <a:latin typeface="Arial" panose="020B0604020202020204" pitchFamily="34" charset="0"/>
          <a:ea typeface="+mn-ea"/>
          <a:cs typeface="Arial" panose="020B0604020202020204" pitchFamily="34" charset="0"/>
        </a:defRPr>
      </a:lvl1pPr>
      <a:lvl2pPr marL="467578" indent="-155859" algn="l" defTabSz="623438" rtl="0" eaLnBrk="1" latinLnBrk="0" hangingPunct="1">
        <a:lnSpc>
          <a:spcPct val="90000"/>
        </a:lnSpc>
        <a:spcBef>
          <a:spcPts val="341"/>
        </a:spcBef>
        <a:buFont typeface="Arial" panose="020B0604020202020204" pitchFamily="34" charset="0"/>
        <a:buChar char="•"/>
        <a:defRPr sz="1636" kern="1200">
          <a:solidFill>
            <a:schemeClr val="tx1"/>
          </a:solidFill>
          <a:latin typeface="Arial" panose="020B0604020202020204" pitchFamily="34" charset="0"/>
          <a:ea typeface="+mn-ea"/>
          <a:cs typeface="Arial" panose="020B0604020202020204" pitchFamily="34" charset="0"/>
        </a:defRPr>
      </a:lvl2pPr>
      <a:lvl3pPr marL="779297" indent="-155859" algn="l" defTabSz="623438" rtl="0" eaLnBrk="1" latinLnBrk="0" hangingPunct="1">
        <a:lnSpc>
          <a:spcPct val="90000"/>
        </a:lnSpc>
        <a:spcBef>
          <a:spcPts val="341"/>
        </a:spcBef>
        <a:buFont typeface="Arial" panose="020B0604020202020204" pitchFamily="34" charset="0"/>
        <a:buChar char="•"/>
        <a:defRPr sz="1364" kern="1200">
          <a:solidFill>
            <a:schemeClr val="tx1"/>
          </a:solidFill>
          <a:latin typeface="Arial" panose="020B0604020202020204" pitchFamily="34" charset="0"/>
          <a:ea typeface="+mn-ea"/>
          <a:cs typeface="Arial" panose="020B0604020202020204" pitchFamily="34" charset="0"/>
        </a:defRPr>
      </a:lvl3pPr>
      <a:lvl4pPr marL="1091016" indent="-155859" algn="l" defTabSz="623438" rtl="0" eaLnBrk="1" latinLnBrk="0" hangingPunct="1">
        <a:lnSpc>
          <a:spcPct val="90000"/>
        </a:lnSpc>
        <a:spcBef>
          <a:spcPts val="341"/>
        </a:spcBef>
        <a:buFont typeface="Arial" panose="020B0604020202020204" pitchFamily="34" charset="0"/>
        <a:buChar char="•"/>
        <a:defRPr sz="1227" kern="1200">
          <a:solidFill>
            <a:schemeClr val="tx1"/>
          </a:solidFill>
          <a:latin typeface="Arial" panose="020B0604020202020204" pitchFamily="34" charset="0"/>
          <a:ea typeface="+mn-ea"/>
          <a:cs typeface="Arial" panose="020B0604020202020204" pitchFamily="34" charset="0"/>
        </a:defRPr>
      </a:lvl4pPr>
      <a:lvl5pPr marL="1402735" indent="-155859" algn="l" defTabSz="623438" rtl="0" eaLnBrk="1" latinLnBrk="0" hangingPunct="1">
        <a:lnSpc>
          <a:spcPct val="90000"/>
        </a:lnSpc>
        <a:spcBef>
          <a:spcPts val="341"/>
        </a:spcBef>
        <a:buFont typeface="Arial" panose="020B0604020202020204" pitchFamily="34" charset="0"/>
        <a:buChar char="•"/>
        <a:defRPr sz="1227" kern="1200">
          <a:solidFill>
            <a:schemeClr val="tx1"/>
          </a:solidFill>
          <a:latin typeface="Arial" panose="020B0604020202020204" pitchFamily="34" charset="0"/>
          <a:ea typeface="+mn-ea"/>
          <a:cs typeface="Arial" panose="020B0604020202020204" pitchFamily="34" charset="0"/>
        </a:defRPr>
      </a:lvl5pPr>
      <a:lvl6pPr marL="1714454" indent="-155859" algn="l" defTabSz="623438" rtl="0" eaLnBrk="1" latinLnBrk="0" hangingPunct="1">
        <a:lnSpc>
          <a:spcPct val="90000"/>
        </a:lnSpc>
        <a:spcBef>
          <a:spcPts val="341"/>
        </a:spcBef>
        <a:buFont typeface="Arial" panose="020B0604020202020204" pitchFamily="34" charset="0"/>
        <a:buChar char="•"/>
        <a:defRPr sz="1227" kern="1200">
          <a:solidFill>
            <a:schemeClr val="tx1"/>
          </a:solidFill>
          <a:latin typeface="+mn-lt"/>
          <a:ea typeface="+mn-ea"/>
          <a:cs typeface="+mn-cs"/>
        </a:defRPr>
      </a:lvl6pPr>
      <a:lvl7pPr marL="2026173" indent="-155859" algn="l" defTabSz="623438" rtl="0" eaLnBrk="1" latinLnBrk="0" hangingPunct="1">
        <a:lnSpc>
          <a:spcPct val="90000"/>
        </a:lnSpc>
        <a:spcBef>
          <a:spcPts val="341"/>
        </a:spcBef>
        <a:buFont typeface="Arial" panose="020B0604020202020204" pitchFamily="34" charset="0"/>
        <a:buChar char="•"/>
        <a:defRPr sz="1227" kern="1200">
          <a:solidFill>
            <a:schemeClr val="tx1"/>
          </a:solidFill>
          <a:latin typeface="+mn-lt"/>
          <a:ea typeface="+mn-ea"/>
          <a:cs typeface="+mn-cs"/>
        </a:defRPr>
      </a:lvl7pPr>
      <a:lvl8pPr marL="2337892" indent="-155859" algn="l" defTabSz="623438" rtl="0" eaLnBrk="1" latinLnBrk="0" hangingPunct="1">
        <a:lnSpc>
          <a:spcPct val="90000"/>
        </a:lnSpc>
        <a:spcBef>
          <a:spcPts val="341"/>
        </a:spcBef>
        <a:buFont typeface="Arial" panose="020B0604020202020204" pitchFamily="34" charset="0"/>
        <a:buChar char="•"/>
        <a:defRPr sz="1227" kern="1200">
          <a:solidFill>
            <a:schemeClr val="tx1"/>
          </a:solidFill>
          <a:latin typeface="+mn-lt"/>
          <a:ea typeface="+mn-ea"/>
          <a:cs typeface="+mn-cs"/>
        </a:defRPr>
      </a:lvl8pPr>
      <a:lvl9pPr marL="2649611" indent="-155859" algn="l" defTabSz="623438" rtl="0" eaLnBrk="1" latinLnBrk="0" hangingPunct="1">
        <a:lnSpc>
          <a:spcPct val="90000"/>
        </a:lnSpc>
        <a:spcBef>
          <a:spcPts val="341"/>
        </a:spcBef>
        <a:buFont typeface="Arial" panose="020B0604020202020204" pitchFamily="34" charset="0"/>
        <a:buChar char="•"/>
        <a:defRPr sz="1227" kern="1200">
          <a:solidFill>
            <a:schemeClr val="tx1"/>
          </a:solidFill>
          <a:latin typeface="+mn-lt"/>
          <a:ea typeface="+mn-ea"/>
          <a:cs typeface="+mn-cs"/>
        </a:defRPr>
      </a:lvl9pPr>
    </p:bodyStyle>
    <p:otherStyle>
      <a:defPPr>
        <a:defRPr lang="en-US"/>
      </a:defPPr>
      <a:lvl1pPr marL="0" algn="l" defTabSz="623438" rtl="0" eaLnBrk="1" latinLnBrk="0" hangingPunct="1">
        <a:defRPr sz="1227" kern="1200">
          <a:solidFill>
            <a:schemeClr val="tx1"/>
          </a:solidFill>
          <a:latin typeface="+mn-lt"/>
          <a:ea typeface="+mn-ea"/>
          <a:cs typeface="+mn-cs"/>
        </a:defRPr>
      </a:lvl1pPr>
      <a:lvl2pPr marL="311719" algn="l" defTabSz="623438" rtl="0" eaLnBrk="1" latinLnBrk="0" hangingPunct="1">
        <a:defRPr sz="1227" kern="1200">
          <a:solidFill>
            <a:schemeClr val="tx1"/>
          </a:solidFill>
          <a:latin typeface="+mn-lt"/>
          <a:ea typeface="+mn-ea"/>
          <a:cs typeface="+mn-cs"/>
        </a:defRPr>
      </a:lvl2pPr>
      <a:lvl3pPr marL="623438" algn="l" defTabSz="623438" rtl="0" eaLnBrk="1" latinLnBrk="0" hangingPunct="1">
        <a:defRPr sz="1227" kern="1200">
          <a:solidFill>
            <a:schemeClr val="tx1"/>
          </a:solidFill>
          <a:latin typeface="+mn-lt"/>
          <a:ea typeface="+mn-ea"/>
          <a:cs typeface="+mn-cs"/>
        </a:defRPr>
      </a:lvl3pPr>
      <a:lvl4pPr marL="935157" algn="l" defTabSz="623438" rtl="0" eaLnBrk="1" latinLnBrk="0" hangingPunct="1">
        <a:defRPr sz="1227" kern="1200">
          <a:solidFill>
            <a:schemeClr val="tx1"/>
          </a:solidFill>
          <a:latin typeface="+mn-lt"/>
          <a:ea typeface="+mn-ea"/>
          <a:cs typeface="+mn-cs"/>
        </a:defRPr>
      </a:lvl4pPr>
      <a:lvl5pPr marL="1246876" algn="l" defTabSz="623438" rtl="0" eaLnBrk="1" latinLnBrk="0" hangingPunct="1">
        <a:defRPr sz="1227" kern="1200">
          <a:solidFill>
            <a:schemeClr val="tx1"/>
          </a:solidFill>
          <a:latin typeface="+mn-lt"/>
          <a:ea typeface="+mn-ea"/>
          <a:cs typeface="+mn-cs"/>
        </a:defRPr>
      </a:lvl5pPr>
      <a:lvl6pPr marL="1558595" algn="l" defTabSz="623438" rtl="0" eaLnBrk="1" latinLnBrk="0" hangingPunct="1">
        <a:defRPr sz="1227" kern="1200">
          <a:solidFill>
            <a:schemeClr val="tx1"/>
          </a:solidFill>
          <a:latin typeface="+mn-lt"/>
          <a:ea typeface="+mn-ea"/>
          <a:cs typeface="+mn-cs"/>
        </a:defRPr>
      </a:lvl6pPr>
      <a:lvl7pPr marL="1870314" algn="l" defTabSz="623438" rtl="0" eaLnBrk="1" latinLnBrk="0" hangingPunct="1">
        <a:defRPr sz="1227" kern="1200">
          <a:solidFill>
            <a:schemeClr val="tx1"/>
          </a:solidFill>
          <a:latin typeface="+mn-lt"/>
          <a:ea typeface="+mn-ea"/>
          <a:cs typeface="+mn-cs"/>
        </a:defRPr>
      </a:lvl7pPr>
      <a:lvl8pPr marL="2182033" algn="l" defTabSz="623438" rtl="0" eaLnBrk="1" latinLnBrk="0" hangingPunct="1">
        <a:defRPr sz="1227" kern="1200">
          <a:solidFill>
            <a:schemeClr val="tx1"/>
          </a:solidFill>
          <a:latin typeface="+mn-lt"/>
          <a:ea typeface="+mn-ea"/>
          <a:cs typeface="+mn-cs"/>
        </a:defRPr>
      </a:lvl8pPr>
      <a:lvl9pPr marL="2493752" algn="l" defTabSz="623438" rtl="0" eaLnBrk="1" latinLnBrk="0" hangingPunct="1">
        <a:defRPr sz="1227"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8E266DB-D05C-4B34-95BF-CC424339E22B}"/>
              </a:ext>
            </a:extLst>
          </p:cNvPr>
          <p:cNvSpPr/>
          <p:nvPr userDrawn="1"/>
        </p:nvSpPr>
        <p:spPr>
          <a:xfrm>
            <a:off x="0" y="6400802"/>
            <a:ext cx="12192000" cy="464055"/>
          </a:xfrm>
          <a:prstGeom prst="rect">
            <a:avLst/>
          </a:prstGeom>
          <a:solidFill>
            <a:srgbClr val="C7C8CA">
              <a:lumMod val="40000"/>
              <a:lumOff val="60000"/>
            </a:srgbClr>
          </a:solidFill>
          <a:ln w="25400" cap="flat" cmpd="sng" algn="ctr">
            <a:noFill/>
            <a:prstDash val="solid"/>
          </a:ln>
          <a:effectLst/>
        </p:spPr>
        <p:txBody>
          <a:bodyPr rtlCol="0" anchor="ctr"/>
          <a:lstStyle/>
          <a:p>
            <a:pPr marL="0" marR="0" lvl="0" indent="0" algn="ctr" defTabSz="91439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2" name="Title Placeholder 1">
            <a:extLst>
              <a:ext uri="{FF2B5EF4-FFF2-40B4-BE49-F238E27FC236}">
                <a16:creationId xmlns:a16="http://schemas.microsoft.com/office/drawing/2014/main" id="{E54850E9-9B8F-4A67-A32E-CE9029897C0B}"/>
              </a:ext>
            </a:extLst>
          </p:cNvPr>
          <p:cNvSpPr>
            <a:spLocks noGrp="1"/>
          </p:cNvSpPr>
          <p:nvPr>
            <p:ph type="title"/>
          </p:nvPr>
        </p:nvSpPr>
        <p:spPr>
          <a:xfrm>
            <a:off x="651933" y="365127"/>
            <a:ext cx="10701867" cy="66641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2301C2C-D6B9-4F1E-8BAF-A29AC20CCA60}"/>
              </a:ext>
            </a:extLst>
          </p:cNvPr>
          <p:cNvSpPr>
            <a:spLocks noGrp="1"/>
          </p:cNvSpPr>
          <p:nvPr>
            <p:ph type="body" idx="1"/>
          </p:nvPr>
        </p:nvSpPr>
        <p:spPr>
          <a:xfrm>
            <a:off x="651933" y="1270009"/>
            <a:ext cx="10701867" cy="490695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8E875933-26DC-42D7-B0DB-E2CC23C06397}"/>
              </a:ext>
            </a:extLst>
          </p:cNvPr>
          <p:cNvSpPr>
            <a:spLocks noGrp="1"/>
          </p:cNvSpPr>
          <p:nvPr>
            <p:ph type="sldNum" sz="quarter" idx="4"/>
          </p:nvPr>
        </p:nvSpPr>
        <p:spPr>
          <a:xfrm>
            <a:off x="9236436" y="6499733"/>
            <a:ext cx="2743200" cy="288295"/>
          </a:xfrm>
          <a:prstGeom prst="rect">
            <a:avLst/>
          </a:prstGeom>
        </p:spPr>
        <p:txBody>
          <a:bodyPr vert="horz" lIns="91440" tIns="45720" rIns="91440" bIns="45720" rtlCol="0" anchor="ctr"/>
          <a:lstStyle>
            <a:lvl1pPr algn="r">
              <a:defRPr sz="800" spc="68" baseline="0">
                <a:solidFill>
                  <a:schemeClr val="accent6"/>
                </a:solidFill>
                <a:latin typeface="Arial" panose="020B0604020202020204" pitchFamily="34" charset="0"/>
                <a:cs typeface="Arial" panose="020B0604020202020204" pitchFamily="34" charset="0"/>
              </a:defRPr>
            </a:lvl1pPr>
          </a:lstStyle>
          <a:p>
            <a:r>
              <a:rPr lang="en-US"/>
              <a:t>BROWN &amp; BROWN  |  </a:t>
            </a:r>
            <a:fld id="{0BDBB283-31B7-430F-95E5-02359FF226F2}" type="slidenum">
              <a:rPr lang="en-US" smtClean="0"/>
              <a:pPr/>
              <a:t>‹#›</a:t>
            </a:fld>
            <a:endParaRPr lang="en-US"/>
          </a:p>
        </p:txBody>
      </p:sp>
      <p:pic>
        <p:nvPicPr>
          <p:cNvPr id="8" name="Picture 7" descr="BB008 TangleB-RGB_1000px_digital.png">
            <a:extLst>
              <a:ext uri="{FF2B5EF4-FFF2-40B4-BE49-F238E27FC236}">
                <a16:creationId xmlns:a16="http://schemas.microsoft.com/office/drawing/2014/main" id="{DE5C5892-6D19-4C0E-B2C9-2B79451D2E5D}"/>
              </a:ext>
            </a:extLst>
          </p:cNvPr>
          <p:cNvPicPr>
            <a:picLocks noChangeAspect="1" noChangeArrowheads="1"/>
          </p:cNvPicPr>
          <p:nvPr userDrawn="1"/>
        </p:nvPicPr>
        <p:blipFill rotWithShape="1">
          <a:blip r:embed="rId8" cstate="email">
            <a:extLst>
              <a:ext uri="{28A0092B-C50C-407E-A947-70E740481C1C}">
                <a14:useLocalDpi xmlns:a14="http://schemas.microsoft.com/office/drawing/2010/main"/>
              </a:ext>
            </a:extLst>
          </a:blip>
          <a:srcRect t="-1109" b="-1109"/>
          <a:stretch/>
        </p:blipFill>
        <p:spPr bwMode="auto">
          <a:xfrm>
            <a:off x="212365" y="6513706"/>
            <a:ext cx="349307" cy="274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3429805"/>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Lst>
  <p:hf hdr="0" dt="0"/>
  <p:txStyles>
    <p:titleStyle>
      <a:lvl1pPr algn="l" defTabSz="914396" rtl="0" eaLnBrk="1" latinLnBrk="0" hangingPunct="1">
        <a:lnSpc>
          <a:spcPct val="90000"/>
        </a:lnSpc>
        <a:spcBef>
          <a:spcPct val="0"/>
        </a:spcBef>
        <a:buNone/>
        <a:defRPr sz="3682" b="1" kern="1200">
          <a:solidFill>
            <a:schemeClr val="tx1"/>
          </a:solidFill>
          <a:latin typeface="Arial" panose="020B0604020202020204" pitchFamily="34" charset="0"/>
          <a:ea typeface="+mj-ea"/>
          <a:cs typeface="Arial" panose="020B0604020202020204" pitchFamily="34" charset="0"/>
        </a:defRPr>
      </a:lvl1pPr>
    </p:titleStyle>
    <p:bodyStyle>
      <a:lvl1pPr marL="228599" indent="-228599" algn="l" defTabSz="914396" rtl="0" eaLnBrk="1" latinLnBrk="0" hangingPunct="1">
        <a:lnSpc>
          <a:spcPct val="90000"/>
        </a:lnSpc>
        <a:spcBef>
          <a:spcPts val="1000"/>
        </a:spcBef>
        <a:buClr>
          <a:schemeClr val="accent1"/>
        </a:buClr>
        <a:buFont typeface="Arial" panose="020B0604020202020204" pitchFamily="34" charset="0"/>
        <a:buChar char="•"/>
        <a:defRPr sz="1364" kern="1200">
          <a:solidFill>
            <a:schemeClr val="accent6">
              <a:lumMod val="50000"/>
            </a:schemeClr>
          </a:solidFill>
          <a:latin typeface="Arial" panose="020B0604020202020204" pitchFamily="34" charset="0"/>
          <a:ea typeface="+mn-ea"/>
          <a:cs typeface="Arial" panose="020B0604020202020204" pitchFamily="34" charset="0"/>
        </a:defRPr>
      </a:lvl1pPr>
      <a:lvl2pPr marL="685797" indent="-228599" algn="l" defTabSz="914396" rtl="0" eaLnBrk="1" latinLnBrk="0" hangingPunct="1">
        <a:lnSpc>
          <a:spcPct val="90000"/>
        </a:lnSpc>
        <a:spcBef>
          <a:spcPts val="500"/>
        </a:spcBef>
        <a:buClr>
          <a:schemeClr val="accent1"/>
        </a:buClr>
        <a:buFont typeface="Arial" panose="020B0604020202020204" pitchFamily="34" charset="0"/>
        <a:buChar char="»"/>
        <a:defRPr sz="1364" kern="1200">
          <a:solidFill>
            <a:schemeClr val="accent6">
              <a:lumMod val="50000"/>
            </a:schemeClr>
          </a:solidFill>
          <a:latin typeface="Arial" panose="020B0604020202020204" pitchFamily="34" charset="0"/>
          <a:ea typeface="+mn-ea"/>
          <a:cs typeface="Arial" panose="020B0604020202020204" pitchFamily="34" charset="0"/>
        </a:defRPr>
      </a:lvl2pPr>
      <a:lvl3pPr marL="1142995" indent="-228599" algn="l" defTabSz="914396" rtl="0" eaLnBrk="1" latinLnBrk="0" hangingPunct="1">
        <a:lnSpc>
          <a:spcPct val="90000"/>
        </a:lnSpc>
        <a:spcBef>
          <a:spcPts val="500"/>
        </a:spcBef>
        <a:buClr>
          <a:schemeClr val="accent1"/>
        </a:buClr>
        <a:buFont typeface="Courier New" panose="02070309020205020404" pitchFamily="49" charset="0"/>
        <a:buChar char="o"/>
        <a:defRPr sz="1364" kern="1200">
          <a:solidFill>
            <a:schemeClr val="accent6">
              <a:lumMod val="50000"/>
            </a:schemeClr>
          </a:solidFill>
          <a:latin typeface="Arial" panose="020B0604020202020204" pitchFamily="34" charset="0"/>
          <a:ea typeface="+mn-ea"/>
          <a:cs typeface="Arial" panose="020B0604020202020204" pitchFamily="34" charset="0"/>
        </a:defRPr>
      </a:lvl3pPr>
      <a:lvl4pPr marL="1600193" indent="-228599" algn="l" defTabSz="914396" rtl="0" eaLnBrk="1" latinLnBrk="0" hangingPunct="1">
        <a:lnSpc>
          <a:spcPct val="90000"/>
        </a:lnSpc>
        <a:spcBef>
          <a:spcPts val="500"/>
        </a:spcBef>
        <a:buClr>
          <a:schemeClr val="accent1"/>
        </a:buClr>
        <a:buFont typeface="Arial" panose="020B0604020202020204" pitchFamily="34" charset="0"/>
        <a:buChar char="–"/>
        <a:defRPr sz="1364" kern="1200">
          <a:solidFill>
            <a:schemeClr val="accent6">
              <a:lumMod val="50000"/>
            </a:schemeClr>
          </a:solidFill>
          <a:latin typeface="Arial" panose="020B0604020202020204" pitchFamily="34" charset="0"/>
          <a:ea typeface="+mn-ea"/>
          <a:cs typeface="Arial" panose="020B0604020202020204" pitchFamily="34" charset="0"/>
        </a:defRPr>
      </a:lvl4pPr>
      <a:lvl5pPr marL="2057392" indent="-228599" algn="l" defTabSz="914396" rtl="0" eaLnBrk="1" latinLnBrk="0" hangingPunct="1">
        <a:lnSpc>
          <a:spcPct val="90000"/>
        </a:lnSpc>
        <a:spcBef>
          <a:spcPts val="500"/>
        </a:spcBef>
        <a:buClr>
          <a:schemeClr val="accent1"/>
        </a:buClr>
        <a:buFont typeface="Wingdings" panose="05000000000000000000" pitchFamily="2" charset="2"/>
        <a:buChar char="§"/>
        <a:defRPr sz="1364" kern="1200">
          <a:solidFill>
            <a:schemeClr val="accent6">
              <a:lumMod val="50000"/>
            </a:schemeClr>
          </a:solidFill>
          <a:latin typeface="Arial" panose="020B0604020202020204" pitchFamily="34" charset="0"/>
          <a:ea typeface="+mn-ea"/>
          <a:cs typeface="Arial" panose="020B0604020202020204" pitchFamily="34" charset="0"/>
        </a:defRPr>
      </a:lvl5pPr>
      <a:lvl6pPr marL="2514590"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8"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6"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85"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96" rtl="0" eaLnBrk="1" latinLnBrk="0" hangingPunct="1">
        <a:defRPr sz="1800" kern="1200">
          <a:solidFill>
            <a:schemeClr val="tx1"/>
          </a:solidFill>
          <a:latin typeface="+mn-lt"/>
          <a:ea typeface="+mn-ea"/>
          <a:cs typeface="+mn-cs"/>
        </a:defRPr>
      </a:lvl1pPr>
      <a:lvl2pPr marL="457198" algn="l" defTabSz="914396" rtl="0" eaLnBrk="1" latinLnBrk="0" hangingPunct="1">
        <a:defRPr sz="1800" kern="1200">
          <a:solidFill>
            <a:schemeClr val="tx1"/>
          </a:solidFill>
          <a:latin typeface="+mn-lt"/>
          <a:ea typeface="+mn-ea"/>
          <a:cs typeface="+mn-cs"/>
        </a:defRPr>
      </a:lvl2pPr>
      <a:lvl3pPr marL="914396" algn="l" defTabSz="914396" rtl="0" eaLnBrk="1" latinLnBrk="0" hangingPunct="1">
        <a:defRPr sz="1800" kern="1200">
          <a:solidFill>
            <a:schemeClr val="tx1"/>
          </a:solidFill>
          <a:latin typeface="+mn-lt"/>
          <a:ea typeface="+mn-ea"/>
          <a:cs typeface="+mn-cs"/>
        </a:defRPr>
      </a:lvl3pPr>
      <a:lvl4pPr marL="1371595" algn="l" defTabSz="914396" rtl="0" eaLnBrk="1" latinLnBrk="0" hangingPunct="1">
        <a:defRPr sz="1800" kern="1200">
          <a:solidFill>
            <a:schemeClr val="tx1"/>
          </a:solidFill>
          <a:latin typeface="+mn-lt"/>
          <a:ea typeface="+mn-ea"/>
          <a:cs typeface="+mn-cs"/>
        </a:defRPr>
      </a:lvl4pPr>
      <a:lvl5pPr marL="1828793" algn="l" defTabSz="914396" rtl="0" eaLnBrk="1" latinLnBrk="0" hangingPunct="1">
        <a:defRPr sz="1800" kern="1200">
          <a:solidFill>
            <a:schemeClr val="tx1"/>
          </a:solidFill>
          <a:latin typeface="+mn-lt"/>
          <a:ea typeface="+mn-ea"/>
          <a:cs typeface="+mn-cs"/>
        </a:defRPr>
      </a:lvl5pPr>
      <a:lvl6pPr marL="2285991" algn="l" defTabSz="914396" rtl="0" eaLnBrk="1" latinLnBrk="0" hangingPunct="1">
        <a:defRPr sz="1800" kern="1200">
          <a:solidFill>
            <a:schemeClr val="tx1"/>
          </a:solidFill>
          <a:latin typeface="+mn-lt"/>
          <a:ea typeface="+mn-ea"/>
          <a:cs typeface="+mn-cs"/>
        </a:defRPr>
      </a:lvl6pPr>
      <a:lvl7pPr marL="2743189" algn="l" defTabSz="914396" rtl="0" eaLnBrk="1" latinLnBrk="0" hangingPunct="1">
        <a:defRPr sz="1800" kern="1200">
          <a:solidFill>
            <a:schemeClr val="tx1"/>
          </a:solidFill>
          <a:latin typeface="+mn-lt"/>
          <a:ea typeface="+mn-ea"/>
          <a:cs typeface="+mn-cs"/>
        </a:defRPr>
      </a:lvl7pPr>
      <a:lvl8pPr marL="3200388" algn="l" defTabSz="914396" rtl="0" eaLnBrk="1" latinLnBrk="0" hangingPunct="1">
        <a:defRPr sz="1800" kern="1200">
          <a:solidFill>
            <a:schemeClr val="tx1"/>
          </a:solidFill>
          <a:latin typeface="+mn-lt"/>
          <a:ea typeface="+mn-ea"/>
          <a:cs typeface="+mn-cs"/>
        </a:defRPr>
      </a:lvl8pPr>
      <a:lvl9pPr marL="3657586" algn="l" defTabSz="91439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5.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5.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5.png"/><Relationship Id="rId5" Type="http://schemas.openxmlformats.org/officeDocument/2006/relationships/image" Target="../media/image11.jpeg"/><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5.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6.xml"/><Relationship Id="rId7" Type="http://schemas.openxmlformats.org/officeDocument/2006/relationships/image" Target="../media/image15.jpe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1.jpeg"/><Relationship Id="rId9"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6.xml"/><Relationship Id="rId7" Type="http://schemas.openxmlformats.org/officeDocument/2006/relationships/image" Target="../media/image15.jpe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1.jpeg"/><Relationship Id="rId9"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5.png"/><Relationship Id="rId5" Type="http://schemas.openxmlformats.org/officeDocument/2006/relationships/image" Target="../media/image18.png"/><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5.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5.png"/><Relationship Id="rId4" Type="http://schemas.openxmlformats.org/officeDocument/2006/relationships/hyperlink" Target="http://www.guardiananytime/" TargetMode="Externa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5.png"/><Relationship Id="rId4" Type="http://schemas.openxmlformats.org/officeDocument/2006/relationships/hyperlink" Target="https://www.guardiananytime.com/fpapp/vision" TargetMode="Externa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5.png"/><Relationship Id="rId4" Type="http://schemas.openxmlformats.org/officeDocument/2006/relationships/hyperlink" Target="http://www.heritage1886.org/benefits"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hyperlink" Target="http://www.heritage1886.org/benefits"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5.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16EAB38-1A1F-49D5-8087-0A4658B83343}"/>
              </a:ext>
            </a:extLst>
          </p:cNvPr>
          <p:cNvSpPr/>
          <p:nvPr/>
        </p:nvSpPr>
        <p:spPr>
          <a:xfrm>
            <a:off x="0" y="1"/>
            <a:ext cx="10667998" cy="5450774"/>
          </a:xfrm>
          <a:prstGeom prst="rect">
            <a:avLst/>
          </a:prstGeom>
          <a:gradFill flip="none" rotWithShape="1">
            <a:gsLst>
              <a:gs pos="0">
                <a:schemeClr val="tx1"/>
              </a:gs>
              <a:gs pos="100000">
                <a:schemeClr val="tx1">
                  <a:lumMod val="5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11719"/>
            <a:endParaRPr lang="en-US" sz="1227">
              <a:solidFill>
                <a:srgbClr val="FFFFFF"/>
              </a:solidFill>
              <a:latin typeface="Arial" panose="020B0604020202020204"/>
            </a:endParaRPr>
          </a:p>
        </p:txBody>
      </p:sp>
      <p:sp>
        <p:nvSpPr>
          <p:cNvPr id="4" name="Rectangle 3">
            <a:extLst>
              <a:ext uri="{FF2B5EF4-FFF2-40B4-BE49-F238E27FC236}">
                <a16:creationId xmlns:a16="http://schemas.microsoft.com/office/drawing/2014/main" id="{AC99F6D3-FA96-45E4-A35B-551B2EB0044D}"/>
              </a:ext>
            </a:extLst>
          </p:cNvPr>
          <p:cNvSpPr/>
          <p:nvPr/>
        </p:nvSpPr>
        <p:spPr>
          <a:xfrm>
            <a:off x="1524003" y="5450776"/>
            <a:ext cx="9143997" cy="1406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11719"/>
            <a:endParaRPr lang="en-US" sz="1227">
              <a:solidFill>
                <a:srgbClr val="FFFFFF"/>
              </a:solidFill>
              <a:latin typeface="Arial" panose="020B0604020202020204"/>
            </a:endParaRPr>
          </a:p>
        </p:txBody>
      </p:sp>
      <p:sp>
        <p:nvSpPr>
          <p:cNvPr id="18" name="TextBox 17">
            <a:extLst>
              <a:ext uri="{FF2B5EF4-FFF2-40B4-BE49-F238E27FC236}">
                <a16:creationId xmlns:a16="http://schemas.microsoft.com/office/drawing/2014/main" id="{E7F7362A-BC21-4814-AA0C-D03BDB70FBC7}"/>
              </a:ext>
            </a:extLst>
          </p:cNvPr>
          <p:cNvSpPr txBox="1"/>
          <p:nvPr/>
        </p:nvSpPr>
        <p:spPr>
          <a:xfrm>
            <a:off x="6534912" y="6132872"/>
            <a:ext cx="3630598" cy="470000"/>
          </a:xfrm>
          <a:prstGeom prst="rect">
            <a:avLst/>
          </a:prstGeom>
          <a:noFill/>
        </p:spPr>
        <p:txBody>
          <a:bodyPr wrap="square" anchor="ctr">
            <a:spAutoFit/>
          </a:bodyPr>
          <a:lstStyle/>
          <a:p>
            <a:pPr algn="r" defTabSz="311719">
              <a:defRPr/>
            </a:pPr>
            <a:br>
              <a:rPr lang="en-US" sz="1227">
                <a:solidFill>
                  <a:srgbClr val="002855"/>
                </a:solidFill>
                <a:latin typeface="Arial" panose="020B0604020202020204"/>
                <a:cs typeface="Arial"/>
              </a:rPr>
            </a:br>
            <a:r>
              <a:rPr lang="en-US" sz="1227">
                <a:solidFill>
                  <a:srgbClr val="002855"/>
                </a:solidFill>
                <a:latin typeface="Arial" panose="020B0604020202020204"/>
                <a:cs typeface="Arial"/>
              </a:rPr>
              <a:t>Brown &amp; Brown Insurance Services, Inc. </a:t>
            </a:r>
          </a:p>
        </p:txBody>
      </p:sp>
      <p:pic>
        <p:nvPicPr>
          <p:cNvPr id="16" name="Picture 15">
            <a:extLst>
              <a:ext uri="{FF2B5EF4-FFF2-40B4-BE49-F238E27FC236}">
                <a16:creationId xmlns:a16="http://schemas.microsoft.com/office/drawing/2014/main" id="{FE6AB29F-DA4E-4759-9AFB-9C00E1E98DF6}"/>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086424" y="254995"/>
            <a:ext cx="2719390" cy="369837"/>
          </a:xfrm>
          <a:prstGeom prst="rect">
            <a:avLst/>
          </a:prstGeom>
        </p:spPr>
      </p:pic>
      <p:pic>
        <p:nvPicPr>
          <p:cNvPr id="15" name="Picture 14" descr="A picture containing music&#10;&#10;Description automatically generated">
            <a:extLst>
              <a:ext uri="{FF2B5EF4-FFF2-40B4-BE49-F238E27FC236}">
                <a16:creationId xmlns:a16="http://schemas.microsoft.com/office/drawing/2014/main" id="{B1378BCA-9DC4-4ADF-9321-80AAF9540D18}"/>
              </a:ext>
            </a:extLst>
          </p:cNvPr>
          <p:cNvPicPr>
            <a:picLocks noChangeAspect="1"/>
          </p:cNvPicPr>
          <p:nvPr/>
        </p:nvPicPr>
        <p:blipFill rotWithShape="1">
          <a:blip r:embed="rId5">
            <a:alphaModFix amt="50000"/>
            <a:extLst>
              <a:ext uri="{28A0092B-C50C-407E-A947-70E740481C1C}">
                <a14:useLocalDpi xmlns:a14="http://schemas.microsoft.com/office/drawing/2010/main"/>
              </a:ext>
            </a:extLst>
          </a:blip>
          <a:srcRect l="41703" b="9468"/>
          <a:stretch/>
        </p:blipFill>
        <p:spPr>
          <a:xfrm>
            <a:off x="5025596" y="5961"/>
            <a:ext cx="5642403" cy="5444815"/>
          </a:xfrm>
          <a:prstGeom prst="rect">
            <a:avLst/>
          </a:prstGeom>
        </p:spPr>
      </p:pic>
      <p:sp>
        <p:nvSpPr>
          <p:cNvPr id="3" name="Rectangle 2">
            <a:extLst>
              <a:ext uri="{FF2B5EF4-FFF2-40B4-BE49-F238E27FC236}">
                <a16:creationId xmlns:a16="http://schemas.microsoft.com/office/drawing/2014/main" id="{A2100754-64D2-262C-1C02-435535BD3471}"/>
              </a:ext>
            </a:extLst>
          </p:cNvPr>
          <p:cNvSpPr/>
          <p:nvPr/>
        </p:nvSpPr>
        <p:spPr>
          <a:xfrm rot="10800000">
            <a:off x="6984674" y="-5234"/>
            <a:ext cx="5207326" cy="5444815"/>
          </a:xfrm>
          <a:prstGeom prst="rect">
            <a:avLst/>
          </a:prstGeom>
          <a:blipFill>
            <a:blip r:embed="rId6" cstate="print">
              <a:extLst>
                <a:ext uri="{28A0092B-C50C-407E-A947-70E740481C1C}">
                  <a14:useLocalDpi xmlns:a14="http://schemas.microsoft.com/office/drawing/2010/main"/>
                </a:ext>
              </a:extLst>
            </a:blip>
            <a:srcRect/>
            <a:stretch>
              <a:fillRect l="-15743" t="-3771" r="-26692" b="-664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11719"/>
            <a:endParaRPr lang="en-US" sz="1227">
              <a:solidFill>
                <a:srgbClr val="FFFFFF"/>
              </a:solidFill>
              <a:latin typeface="Arial" panose="020B0604020202020204"/>
            </a:endParaRPr>
          </a:p>
        </p:txBody>
      </p:sp>
      <p:sp>
        <p:nvSpPr>
          <p:cNvPr id="2" name="Rectangle 1">
            <a:extLst>
              <a:ext uri="{FF2B5EF4-FFF2-40B4-BE49-F238E27FC236}">
                <a16:creationId xmlns:a16="http://schemas.microsoft.com/office/drawing/2014/main" id="{11F704A0-5B99-6064-29B6-9B59398B2D0B}"/>
              </a:ext>
            </a:extLst>
          </p:cNvPr>
          <p:cNvSpPr/>
          <p:nvPr/>
        </p:nvSpPr>
        <p:spPr>
          <a:xfrm>
            <a:off x="6969519" y="5961"/>
            <a:ext cx="5207330" cy="5456011"/>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11719"/>
            <a:endParaRPr lang="en-US" sz="1227">
              <a:solidFill>
                <a:srgbClr val="FFFFFF"/>
              </a:solidFill>
              <a:latin typeface="Arial" panose="020B0604020202020204"/>
            </a:endParaRPr>
          </a:p>
        </p:txBody>
      </p:sp>
      <p:sp>
        <p:nvSpPr>
          <p:cNvPr id="5" name="Rectangle: Diagonal Corners Rounded 4">
            <a:extLst>
              <a:ext uri="{FF2B5EF4-FFF2-40B4-BE49-F238E27FC236}">
                <a16:creationId xmlns:a16="http://schemas.microsoft.com/office/drawing/2014/main" id="{54A9213F-747D-7A3D-8840-1DFB3675478F}"/>
              </a:ext>
            </a:extLst>
          </p:cNvPr>
          <p:cNvSpPr/>
          <p:nvPr/>
        </p:nvSpPr>
        <p:spPr>
          <a:xfrm>
            <a:off x="698470" y="1255230"/>
            <a:ext cx="4925292" cy="3513450"/>
          </a:xfrm>
          <a:prstGeom prst="round2DiagRect">
            <a:avLst>
              <a:gd name="adj1" fmla="val 9706"/>
              <a:gd name="adj2" fmla="val 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11719"/>
            <a:endParaRPr lang="en-US" sz="1227">
              <a:solidFill>
                <a:srgbClr val="FFFFFF"/>
              </a:solidFill>
              <a:latin typeface="Arial" panose="020B0604020202020204"/>
            </a:endParaRPr>
          </a:p>
        </p:txBody>
      </p:sp>
      <p:grpSp>
        <p:nvGrpSpPr>
          <p:cNvPr id="14" name="Group 13">
            <a:extLst>
              <a:ext uri="{FF2B5EF4-FFF2-40B4-BE49-F238E27FC236}">
                <a16:creationId xmlns:a16="http://schemas.microsoft.com/office/drawing/2014/main" id="{43276B84-10EF-B46D-CAEC-D1FD7A08E034}"/>
              </a:ext>
            </a:extLst>
          </p:cNvPr>
          <p:cNvGrpSpPr/>
          <p:nvPr/>
        </p:nvGrpSpPr>
        <p:grpSpPr>
          <a:xfrm>
            <a:off x="874249" y="2015841"/>
            <a:ext cx="5422392" cy="1836799"/>
            <a:chOff x="6344383" y="3865065"/>
            <a:chExt cx="7958760" cy="2940622"/>
          </a:xfrm>
        </p:grpSpPr>
        <p:sp>
          <p:nvSpPr>
            <p:cNvPr id="17" name="Rectangle 16">
              <a:extLst>
                <a:ext uri="{FF2B5EF4-FFF2-40B4-BE49-F238E27FC236}">
                  <a16:creationId xmlns:a16="http://schemas.microsoft.com/office/drawing/2014/main" id="{0678EC60-7D08-3FA9-A3F5-DCA08D386180}"/>
                </a:ext>
              </a:extLst>
            </p:cNvPr>
            <p:cNvSpPr/>
            <p:nvPr/>
          </p:nvSpPr>
          <p:spPr>
            <a:xfrm>
              <a:off x="6977038" y="4100939"/>
              <a:ext cx="6420130" cy="886923"/>
            </a:xfrm>
            <a:prstGeom prst="rect">
              <a:avLst/>
            </a:prstGeom>
          </p:spPr>
          <p:txBody>
            <a:bodyPr wrap="square">
              <a:spAutoFit/>
            </a:bodyPr>
            <a:lstStyle/>
            <a:p>
              <a:pPr defTabSz="311719">
                <a:defRPr/>
              </a:pPr>
              <a:r>
                <a:rPr lang="en-US" sz="3000" b="1" dirty="0">
                  <a:solidFill>
                    <a:srgbClr val="002855"/>
                  </a:solidFill>
                  <a:latin typeface="Arial" panose="020B0604020202020204" pitchFamily="34" charset="0"/>
                  <a:cs typeface="Arial" panose="020B0604020202020204" pitchFamily="34" charset="0"/>
                </a:rPr>
                <a:t>2026 </a:t>
              </a:r>
              <a:r>
                <a:rPr lang="en-US" sz="3000" b="1" i="1" dirty="0">
                  <a:solidFill>
                    <a:srgbClr val="002855"/>
                  </a:solidFill>
                  <a:latin typeface="Arial" panose="020B0604020202020204" pitchFamily="34" charset="0"/>
                  <a:cs typeface="Arial" panose="020B0604020202020204" pitchFamily="34" charset="0"/>
                </a:rPr>
                <a:t>Open Enrollment</a:t>
              </a:r>
            </a:p>
          </p:txBody>
        </p:sp>
        <p:cxnSp>
          <p:nvCxnSpPr>
            <p:cNvPr id="20" name="Straight Connector 19">
              <a:extLst>
                <a:ext uri="{FF2B5EF4-FFF2-40B4-BE49-F238E27FC236}">
                  <a16:creationId xmlns:a16="http://schemas.microsoft.com/office/drawing/2014/main" id="{B12354BF-5B81-C820-ADFB-69F9BFF13380}"/>
                </a:ext>
              </a:extLst>
            </p:cNvPr>
            <p:cNvCxnSpPr>
              <a:cxnSpLocks/>
            </p:cNvCxnSpPr>
            <p:nvPr/>
          </p:nvCxnSpPr>
          <p:spPr>
            <a:xfrm flipV="1">
              <a:off x="6803256" y="3865065"/>
              <a:ext cx="0" cy="1561837"/>
            </a:xfrm>
            <a:prstGeom prst="line">
              <a:avLst/>
            </a:prstGeom>
            <a:ln w="53975">
              <a:solidFill>
                <a:schemeClr val="bg2"/>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C1F88B9-EE2B-0C0B-B14C-785F51142891}"/>
                </a:ext>
              </a:extLst>
            </p:cNvPr>
            <p:cNvSpPr txBox="1"/>
            <p:nvPr/>
          </p:nvSpPr>
          <p:spPr>
            <a:xfrm>
              <a:off x="6344383" y="6066585"/>
              <a:ext cx="7958760" cy="739102"/>
            </a:xfrm>
            <a:prstGeom prst="rect">
              <a:avLst/>
            </a:prstGeom>
            <a:noFill/>
          </p:spPr>
          <p:txBody>
            <a:bodyPr wrap="square" anchor="ctr">
              <a:spAutoFit/>
            </a:bodyPr>
            <a:lstStyle/>
            <a:p>
              <a:pPr defTabSz="311719">
                <a:defRPr/>
              </a:pPr>
              <a:r>
                <a:rPr lang="en-US" sz="2400" b="1" dirty="0">
                  <a:solidFill>
                    <a:srgbClr val="002855"/>
                  </a:solidFill>
                  <a:latin typeface="Arial" panose="020B0604020202020204" pitchFamily="34" charset="0"/>
                  <a:cs typeface="Arial" panose="020B0604020202020204" pitchFamily="34" charset="0"/>
                </a:rPr>
                <a:t>Heritage Ministries &amp; Affiliates</a:t>
              </a:r>
            </a:p>
          </p:txBody>
        </p:sp>
      </p:grpSp>
      <p:sp>
        <p:nvSpPr>
          <p:cNvPr id="22" name="TextBox 21">
            <a:extLst>
              <a:ext uri="{FF2B5EF4-FFF2-40B4-BE49-F238E27FC236}">
                <a16:creationId xmlns:a16="http://schemas.microsoft.com/office/drawing/2014/main" id="{B7FCC1BA-5456-9D4D-0D27-8484ECC830E0}"/>
              </a:ext>
            </a:extLst>
          </p:cNvPr>
          <p:cNvSpPr txBox="1"/>
          <p:nvPr/>
        </p:nvSpPr>
        <p:spPr>
          <a:xfrm>
            <a:off x="1710770" y="6252834"/>
            <a:ext cx="2486819" cy="349776"/>
          </a:xfrm>
          <a:prstGeom prst="rect">
            <a:avLst/>
          </a:prstGeom>
          <a:noFill/>
        </p:spPr>
        <p:txBody>
          <a:bodyPr wrap="square" anchor="ctr">
            <a:spAutoFit/>
          </a:bodyPr>
          <a:lstStyle/>
          <a:p>
            <a:pPr algn="ctr" defTabSz="311719">
              <a:defRPr/>
            </a:pPr>
            <a:r>
              <a:rPr lang="en-US" sz="1673">
                <a:solidFill>
                  <a:srgbClr val="002855"/>
                </a:solidFill>
                <a:latin typeface="Arial" panose="020B0604020202020204" pitchFamily="34" charset="0"/>
                <a:cs typeface="Arial" panose="020B0604020202020204" pitchFamily="34" charset="0"/>
              </a:rPr>
              <a:t>Private and Confidential</a:t>
            </a:r>
            <a:endParaRPr lang="en-US" sz="930">
              <a:solidFill>
                <a:srgbClr val="002855"/>
              </a:solidFill>
              <a:latin typeface="Arial" panose="020B0604020202020204" pitchFamily="34" charset="0"/>
              <a:cs typeface="Arial" panose="020B0604020202020204" pitchFamily="34" charset="0"/>
            </a:endParaRPr>
          </a:p>
        </p:txBody>
      </p:sp>
      <p:pic>
        <p:nvPicPr>
          <p:cNvPr id="12" name="Audio 11">
            <a:hlinkClick r:id="" action="ppaction://media"/>
            <a:extLst>
              <a:ext uri="{FF2B5EF4-FFF2-40B4-BE49-F238E27FC236}">
                <a16:creationId xmlns:a16="http://schemas.microsoft.com/office/drawing/2014/main" id="{8FC0ADED-C6BA-EB9A-0D68-637FDEB4701A}"/>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95990206"/>
      </p:ext>
    </p:extLst>
  </p:cSld>
  <p:clrMapOvr>
    <a:masterClrMapping/>
  </p:clrMapOvr>
  <mc:AlternateContent xmlns:mc="http://schemas.openxmlformats.org/markup-compatibility/2006" xmlns:p14="http://schemas.microsoft.com/office/powerpoint/2010/main">
    <mc:Choice Requires="p14">
      <p:transition spd="slow" p14:dur="2000" advTm="8280"/>
    </mc:Choice>
    <mc:Fallback xmlns="">
      <p:transition spd="slow" advTm="8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627AC6-A3C7-455F-BDED-F08FB6F3D16B}"/>
              </a:ext>
            </a:extLst>
          </p:cNvPr>
          <p:cNvSpPr>
            <a:spLocks noGrp="1"/>
          </p:cNvSpPr>
          <p:nvPr>
            <p:ph idx="1"/>
          </p:nvPr>
        </p:nvSpPr>
        <p:spPr/>
        <p:txBody>
          <a:bodyPr>
            <a:normAutofit fontScale="85000" lnSpcReduction="10000"/>
          </a:bodyPr>
          <a:lstStyle/>
          <a:p>
            <a:pPr marL="0" indent="0">
              <a:buNone/>
            </a:pPr>
            <a:r>
              <a:rPr lang="en-US" b="1" dirty="0">
                <a:solidFill>
                  <a:srgbClr val="213261"/>
                </a:solidFill>
              </a:rPr>
              <a:t>What tools do I have available to be a better consumer?</a:t>
            </a:r>
          </a:p>
          <a:p>
            <a:pPr>
              <a:buFont typeface="Wingdings" panose="05000000000000000000" pitchFamily="2" charset="2"/>
              <a:buChar char="Ø"/>
            </a:pPr>
            <a:r>
              <a:rPr lang="en-US" sz="3000" dirty="0">
                <a:solidFill>
                  <a:srgbClr val="213261"/>
                </a:solidFill>
              </a:rPr>
              <a:t>What are my typical out of pocket costs?  Office visits, prescriptions, other healthcare services.  </a:t>
            </a:r>
          </a:p>
          <a:p>
            <a:pPr>
              <a:buFont typeface="Wingdings" panose="05000000000000000000" pitchFamily="2" charset="2"/>
              <a:buChar char="Ø"/>
            </a:pPr>
            <a:r>
              <a:rPr lang="en-US" sz="3000" dirty="0">
                <a:solidFill>
                  <a:srgbClr val="213261"/>
                </a:solidFill>
              </a:rPr>
              <a:t>Review your current/estimate your future healthcare needs.</a:t>
            </a:r>
          </a:p>
          <a:p>
            <a:pPr>
              <a:buFont typeface="Wingdings" panose="05000000000000000000" pitchFamily="2" charset="2"/>
              <a:buChar char="Ø"/>
            </a:pPr>
            <a:r>
              <a:rPr lang="en-US" sz="3000" dirty="0">
                <a:solidFill>
                  <a:srgbClr val="213261"/>
                </a:solidFill>
              </a:rPr>
              <a:t>Consider the annual out of paycheck cost for each individual plan. In some cases, the out of Paycheck cost differences can be significant.</a:t>
            </a:r>
          </a:p>
          <a:p>
            <a:pPr>
              <a:buFont typeface="Wingdings" panose="05000000000000000000" pitchFamily="2" charset="2"/>
              <a:buChar char="Ø"/>
            </a:pPr>
            <a:r>
              <a:rPr lang="en-US" sz="3000" dirty="0">
                <a:solidFill>
                  <a:srgbClr val="213261"/>
                </a:solidFill>
              </a:rPr>
              <a:t>Determine what  Savings Account best matches your needs to help plan for out-of-pocket expenses.</a:t>
            </a:r>
          </a:p>
          <a:p>
            <a:pPr>
              <a:buFont typeface="Wingdings" panose="05000000000000000000" pitchFamily="2" charset="2"/>
              <a:buChar char="Ø"/>
            </a:pPr>
            <a:r>
              <a:rPr lang="en-US" sz="3000" dirty="0">
                <a:solidFill>
                  <a:srgbClr val="213261"/>
                </a:solidFill>
              </a:rPr>
              <a:t>Preventive services are covered in full (if not diagnostic) such as well child visits, physical exams, mammograms, and colonoscopy, etc.</a:t>
            </a:r>
          </a:p>
          <a:p>
            <a:pPr>
              <a:buFont typeface="Wingdings" panose="05000000000000000000" pitchFamily="2" charset="2"/>
              <a:buChar char="Ø"/>
            </a:pPr>
            <a:r>
              <a:rPr lang="en-US" sz="3000" dirty="0">
                <a:solidFill>
                  <a:srgbClr val="213261"/>
                </a:solidFill>
              </a:rPr>
              <a:t>Instead of going to ER use Urgent Care Facility (for a non-emergency issue)</a:t>
            </a:r>
          </a:p>
          <a:p>
            <a:pPr>
              <a:buFont typeface="Wingdings" panose="05000000000000000000" pitchFamily="2" charset="2"/>
              <a:buChar char="Ø"/>
            </a:pPr>
            <a:endParaRPr lang="en-US" sz="3000" dirty="0">
              <a:solidFill>
                <a:srgbClr val="213261"/>
              </a:solidFill>
            </a:endParaRPr>
          </a:p>
          <a:p>
            <a:pPr marL="0" indent="0">
              <a:buNone/>
            </a:pPr>
            <a:endParaRPr lang="en-US" sz="2727" dirty="0">
              <a:solidFill>
                <a:srgbClr val="213261"/>
              </a:solidFill>
            </a:endParaRPr>
          </a:p>
        </p:txBody>
      </p:sp>
      <p:sp>
        <p:nvSpPr>
          <p:cNvPr id="4" name="Slide Number Placeholder 3">
            <a:extLst>
              <a:ext uri="{FF2B5EF4-FFF2-40B4-BE49-F238E27FC236}">
                <a16:creationId xmlns:a16="http://schemas.microsoft.com/office/drawing/2014/main" id="{F450991B-9A9F-47D5-AF6F-142B7E37DD0B}"/>
              </a:ext>
            </a:extLst>
          </p:cNvPr>
          <p:cNvSpPr>
            <a:spLocks noGrp="1"/>
          </p:cNvSpPr>
          <p:nvPr>
            <p:ph type="sldNum" sz="quarter" idx="12"/>
          </p:nvPr>
        </p:nvSpPr>
        <p:spPr/>
        <p:txBody>
          <a:bodyPr/>
          <a:lstStyle/>
          <a:p>
            <a:pPr defTabSz="311719">
              <a:defRPr/>
            </a:pPr>
            <a:r>
              <a:rPr lang="en-US">
                <a:solidFill>
                  <a:srgbClr val="6D6E71"/>
                </a:solidFill>
              </a:rPr>
              <a:t> BROWN &amp; BROWN  |  </a:t>
            </a:r>
            <a:fld id="{0BDBB283-31B7-430F-95E5-02359FF226F2}" type="slidenum">
              <a:rPr lang="en-US">
                <a:solidFill>
                  <a:srgbClr val="6D6E71"/>
                </a:solidFill>
              </a:rPr>
              <a:pPr defTabSz="311719">
                <a:defRPr/>
              </a:pPr>
              <a:t>10</a:t>
            </a:fld>
            <a:endParaRPr lang="en-US" dirty="0">
              <a:solidFill>
                <a:srgbClr val="6D6E71"/>
              </a:solidFill>
            </a:endParaRPr>
          </a:p>
        </p:txBody>
      </p:sp>
      <p:sp>
        <p:nvSpPr>
          <p:cNvPr id="6" name="Title 5">
            <a:extLst>
              <a:ext uri="{FF2B5EF4-FFF2-40B4-BE49-F238E27FC236}">
                <a16:creationId xmlns:a16="http://schemas.microsoft.com/office/drawing/2014/main" id="{290A5239-31C1-05C0-1CC6-E8952DCD0BAD}"/>
              </a:ext>
            </a:extLst>
          </p:cNvPr>
          <p:cNvSpPr>
            <a:spLocks noGrp="1"/>
          </p:cNvSpPr>
          <p:nvPr>
            <p:ph type="title"/>
          </p:nvPr>
        </p:nvSpPr>
        <p:spPr/>
        <p:txBody>
          <a:bodyPr/>
          <a:lstStyle/>
          <a:p>
            <a:r>
              <a:rPr lang="en-US" dirty="0"/>
              <a:t>Plan Consideration</a:t>
            </a:r>
          </a:p>
        </p:txBody>
      </p:sp>
      <p:pic>
        <p:nvPicPr>
          <p:cNvPr id="24" name="Audio 23">
            <a:hlinkClick r:id="" action="ppaction://media"/>
            <a:extLst>
              <a:ext uri="{FF2B5EF4-FFF2-40B4-BE49-F238E27FC236}">
                <a16:creationId xmlns:a16="http://schemas.microsoft.com/office/drawing/2014/main" id="{EF221715-461A-37B2-0904-EFDAB4C7E6C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29382102"/>
      </p:ext>
    </p:extLst>
  </p:cSld>
  <p:clrMapOvr>
    <a:masterClrMapping/>
  </p:clrMapOvr>
  <mc:AlternateContent xmlns:mc="http://schemas.openxmlformats.org/markup-compatibility/2006" xmlns:p14="http://schemas.microsoft.com/office/powerpoint/2010/main">
    <mc:Choice Requires="p14">
      <p:transition spd="slow" p14:dur="2000" advTm="59581"/>
    </mc:Choice>
    <mc:Fallback xmlns="">
      <p:transition spd="slow" advTm="59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F7007D-B028-D1B2-A0D5-9B58DF7CE93B}"/>
            </a:ext>
          </a:extLst>
        </p:cNvPr>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id="{2A82F5EA-1C2C-37DD-2695-DDD7D62B1B4D}"/>
              </a:ext>
            </a:extLst>
          </p:cNvPr>
          <p:cNvSpPr/>
          <p:nvPr/>
        </p:nvSpPr>
        <p:spPr>
          <a:xfrm>
            <a:off x="0" y="0"/>
            <a:ext cx="10326194" cy="6858000"/>
          </a:xfrm>
          <a:prstGeom prst="round1Rect">
            <a:avLst>
              <a:gd name="adj" fmla="val 50000"/>
            </a:avLst>
          </a:prstGeom>
          <a:gradFill flip="none" rotWithShape="1">
            <a:gsLst>
              <a:gs pos="0">
                <a:schemeClr val="tx1"/>
              </a:gs>
              <a:gs pos="75000">
                <a:schemeClr val="tx1">
                  <a:lumMod val="55000"/>
                </a:schemeClr>
              </a:gs>
            </a:gsLst>
            <a:lin ang="10800000" scaled="1"/>
            <a:tileRect/>
          </a:gra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9548" rtl="0" eaLnBrk="1" fontAlgn="auto" latinLnBrk="0" hangingPunct="1">
              <a:lnSpc>
                <a:spcPct val="100000"/>
              </a:lnSpc>
              <a:spcBef>
                <a:spcPts val="0"/>
              </a:spcBef>
              <a:spcAft>
                <a:spcPts val="0"/>
              </a:spcAft>
              <a:buClrTx/>
              <a:buSzTx/>
              <a:buFontTx/>
              <a:buNone/>
              <a:tabLst/>
              <a:defRPr/>
            </a:pPr>
            <a:endParaRPr kumimoji="0" lang="en-US" sz="321"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 name="Picture 2" descr="A picture containing music&#10;&#10;Description automatically generated">
            <a:extLst>
              <a:ext uri="{FF2B5EF4-FFF2-40B4-BE49-F238E27FC236}">
                <a16:creationId xmlns:a16="http://schemas.microsoft.com/office/drawing/2014/main" id="{3AF8C242-CE86-F59B-FDE1-C8D04406203A}"/>
              </a:ext>
            </a:extLst>
          </p:cNvPr>
          <p:cNvPicPr>
            <a:picLocks noChangeAspect="1"/>
          </p:cNvPicPr>
          <p:nvPr/>
        </p:nvPicPr>
        <p:blipFill rotWithShape="1">
          <a:blip r:embed="rId4" cstate="print">
            <a:alphaModFix amt="50000"/>
            <a:extLst>
              <a:ext uri="{28A0092B-C50C-407E-A947-70E740481C1C}">
                <a14:useLocalDpi xmlns:a14="http://schemas.microsoft.com/office/drawing/2010/main"/>
              </a:ext>
            </a:extLst>
          </a:blip>
          <a:srcRect l="40713" b="6551"/>
          <a:stretch/>
        </p:blipFill>
        <p:spPr>
          <a:xfrm flipH="1">
            <a:off x="0" y="1"/>
            <a:ext cx="6021880" cy="4530284"/>
          </a:xfrm>
          <a:prstGeom prst="rect">
            <a:avLst/>
          </a:prstGeom>
        </p:spPr>
      </p:pic>
      <p:pic>
        <p:nvPicPr>
          <p:cNvPr id="7" name="Graphic 6" descr="Circle with left arrow with solid fill">
            <a:extLst>
              <a:ext uri="{FF2B5EF4-FFF2-40B4-BE49-F238E27FC236}">
                <a16:creationId xmlns:a16="http://schemas.microsoft.com/office/drawing/2014/main" id="{D6221411-DBA4-E8CA-DE20-F220EED964C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800000">
            <a:off x="9020927" y="5671691"/>
            <a:ext cx="739236" cy="739236"/>
          </a:xfrm>
          <a:prstGeom prst="rect">
            <a:avLst/>
          </a:prstGeom>
        </p:spPr>
      </p:pic>
      <p:sp>
        <p:nvSpPr>
          <p:cNvPr id="8" name="Rectangle 7">
            <a:extLst>
              <a:ext uri="{FF2B5EF4-FFF2-40B4-BE49-F238E27FC236}">
                <a16:creationId xmlns:a16="http://schemas.microsoft.com/office/drawing/2014/main" id="{04B61C94-6BAB-B803-8548-E001BFAE3D92}"/>
              </a:ext>
            </a:extLst>
          </p:cNvPr>
          <p:cNvSpPr/>
          <p:nvPr/>
        </p:nvSpPr>
        <p:spPr>
          <a:xfrm>
            <a:off x="1414304" y="2910843"/>
            <a:ext cx="8491695" cy="1792222"/>
          </a:xfrm>
          <a:prstGeom prst="rect">
            <a:avLst/>
          </a:prstGeom>
        </p:spPr>
        <p:txBody>
          <a:bodyPr wrap="square">
            <a:spAutoFit/>
          </a:bodyPr>
          <a:lstStyle/>
          <a:p>
            <a:pPr marL="0" marR="0" lvl="0" indent="0" algn="l" defTabSz="233789" rtl="0" eaLnBrk="1" fontAlgn="auto" latinLnBrk="0" hangingPunct="1">
              <a:lnSpc>
                <a:spcPct val="100000"/>
              </a:lnSpc>
              <a:spcBef>
                <a:spcPts val="0"/>
              </a:spcBef>
              <a:spcAft>
                <a:spcPts val="0"/>
              </a:spcAft>
              <a:buClrTx/>
              <a:buSzTx/>
              <a:buFontTx/>
              <a:buNone/>
              <a:tabLst/>
              <a:defRPr/>
            </a:pPr>
            <a:r>
              <a:rPr kumimoji="0" lang="en-US" sz="3682"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a:t>
            </a:r>
            <a:r>
              <a:rPr lang="en-US" sz="3682" b="1" dirty="0">
                <a:solidFill>
                  <a:srgbClr val="FFFFFF"/>
                </a:solidFill>
                <a:latin typeface="Arial" panose="020B0604020202020204" pitchFamily="34" charset="0"/>
                <a:cs typeface="Arial" panose="020B0604020202020204" pitchFamily="34" charset="0"/>
              </a:rPr>
              <a:t>pending Accounts</a:t>
            </a:r>
          </a:p>
          <a:p>
            <a:pPr marL="571500" marR="0" lvl="0" indent="-571500" algn="l" defTabSz="23378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82"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Health S</a:t>
            </a:r>
            <a:r>
              <a:rPr lang="en-US" sz="3682" b="1" dirty="0" err="1">
                <a:solidFill>
                  <a:srgbClr val="FFFFFF"/>
                </a:solidFill>
                <a:latin typeface="Arial" panose="020B0604020202020204" pitchFamily="34" charset="0"/>
                <a:cs typeface="Arial" panose="020B0604020202020204" pitchFamily="34" charset="0"/>
              </a:rPr>
              <a:t>avings</a:t>
            </a:r>
            <a:r>
              <a:rPr lang="en-US" sz="3682" b="1" dirty="0">
                <a:solidFill>
                  <a:srgbClr val="FFFFFF"/>
                </a:solidFill>
                <a:latin typeface="Arial" panose="020B0604020202020204" pitchFamily="34" charset="0"/>
                <a:cs typeface="Arial" panose="020B0604020202020204" pitchFamily="34" charset="0"/>
              </a:rPr>
              <a:t> Account (HSA)</a:t>
            </a:r>
          </a:p>
          <a:p>
            <a:pPr marL="571500" marR="0" lvl="0" indent="-571500" algn="l" defTabSz="23378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82"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Flexi</a:t>
            </a:r>
            <a:r>
              <a:rPr lang="en-US" sz="3682" b="1" dirty="0" err="1">
                <a:solidFill>
                  <a:srgbClr val="FFFFFF"/>
                </a:solidFill>
                <a:latin typeface="Arial" panose="020B0604020202020204" pitchFamily="34" charset="0"/>
                <a:cs typeface="Arial" panose="020B0604020202020204" pitchFamily="34" charset="0"/>
              </a:rPr>
              <a:t>ble</a:t>
            </a:r>
            <a:r>
              <a:rPr lang="en-US" sz="3682" b="1" dirty="0">
                <a:solidFill>
                  <a:srgbClr val="FFFFFF"/>
                </a:solidFill>
                <a:latin typeface="Arial" panose="020B0604020202020204" pitchFamily="34" charset="0"/>
                <a:cs typeface="Arial" panose="020B0604020202020204" pitchFamily="34" charset="0"/>
              </a:rPr>
              <a:t> Spending Account (FSA)</a:t>
            </a:r>
            <a:endParaRPr kumimoji="0" lang="en-US" sz="3682"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9" name="Audio 8">
            <a:hlinkClick r:id="" action="ppaction://media"/>
            <a:extLst>
              <a:ext uri="{FF2B5EF4-FFF2-40B4-BE49-F238E27FC236}">
                <a16:creationId xmlns:a16="http://schemas.microsoft.com/office/drawing/2014/main" id="{A7C05C97-3B7E-285D-C5D2-FEB538B6792F}"/>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68763298"/>
      </p:ext>
    </p:extLst>
  </p:cSld>
  <p:clrMapOvr>
    <a:masterClrMapping/>
  </p:clrMapOvr>
  <mc:AlternateContent xmlns:mc="http://schemas.openxmlformats.org/markup-compatibility/2006" xmlns:p14="http://schemas.microsoft.com/office/powerpoint/2010/main">
    <mc:Choice Requires="p14">
      <p:transition spd="slow" p14:dur="2000" advTm="8218"/>
    </mc:Choice>
    <mc:Fallback xmlns="">
      <p:transition spd="slow" advTm="82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DC9EC-9D19-4A3B-BA03-4EA1C7EB724B}"/>
              </a:ext>
            </a:extLst>
          </p:cNvPr>
          <p:cNvSpPr>
            <a:spLocks noGrp="1"/>
          </p:cNvSpPr>
          <p:nvPr>
            <p:ph type="title"/>
          </p:nvPr>
        </p:nvSpPr>
        <p:spPr/>
        <p:txBody>
          <a:bodyPr>
            <a:normAutofit/>
          </a:bodyPr>
          <a:lstStyle/>
          <a:p>
            <a:r>
              <a:rPr lang="en-US" sz="3000"/>
              <a:t>HSA Overview</a:t>
            </a:r>
          </a:p>
        </p:txBody>
      </p:sp>
      <p:sp>
        <p:nvSpPr>
          <p:cNvPr id="4" name="Slide Number Placeholder 3">
            <a:extLst>
              <a:ext uri="{FF2B5EF4-FFF2-40B4-BE49-F238E27FC236}">
                <a16:creationId xmlns:a16="http://schemas.microsoft.com/office/drawing/2014/main" id="{3C00873F-52E7-4270-BED7-25237A9F79BA}"/>
              </a:ext>
            </a:extLst>
          </p:cNvPr>
          <p:cNvSpPr>
            <a:spLocks noGrp="1"/>
          </p:cNvSpPr>
          <p:nvPr>
            <p:ph type="sldNum" sz="quarter" idx="12"/>
          </p:nvPr>
        </p:nvSpPr>
        <p:spPr/>
        <p:txBody>
          <a:bodyPr/>
          <a:lstStyle/>
          <a:p>
            <a:pPr defTabSz="311719"/>
            <a:r>
              <a:rPr lang="en-US">
                <a:solidFill>
                  <a:srgbClr val="6D6E71"/>
                </a:solidFill>
              </a:rPr>
              <a:t>BROWN &amp; BROWN  |  </a:t>
            </a:r>
            <a:fld id="{0BDBB283-31B7-430F-95E5-02359FF226F2}" type="slidenum">
              <a:rPr lang="en-US" smtClean="0">
                <a:solidFill>
                  <a:srgbClr val="6D6E71"/>
                </a:solidFill>
              </a:rPr>
              <a:pPr defTabSz="311719"/>
              <a:t>12</a:t>
            </a:fld>
            <a:endParaRPr lang="en-US">
              <a:solidFill>
                <a:srgbClr val="6D6E71"/>
              </a:solidFill>
            </a:endParaRPr>
          </a:p>
        </p:txBody>
      </p:sp>
      <p:sp>
        <p:nvSpPr>
          <p:cNvPr id="10" name="object 10">
            <a:extLst>
              <a:ext uri="{FF2B5EF4-FFF2-40B4-BE49-F238E27FC236}">
                <a16:creationId xmlns:a16="http://schemas.microsoft.com/office/drawing/2014/main" id="{D2999C40-7C4A-4D90-A5D1-2FA702743561}"/>
              </a:ext>
            </a:extLst>
          </p:cNvPr>
          <p:cNvSpPr txBox="1"/>
          <p:nvPr/>
        </p:nvSpPr>
        <p:spPr>
          <a:xfrm>
            <a:off x="944443" y="1660312"/>
            <a:ext cx="10303111" cy="440505"/>
          </a:xfrm>
          <a:prstGeom prst="rect">
            <a:avLst/>
          </a:prstGeom>
        </p:spPr>
        <p:txBody>
          <a:bodyPr vert="horz" wrap="square" lIns="0" tIns="9525" rIns="0" bIns="0" rtlCol="0">
            <a:spAutoFit/>
          </a:bodyPr>
          <a:lstStyle/>
          <a:p>
            <a:pPr marL="9525" algn="ctr" defTabSz="685800">
              <a:spcBef>
                <a:spcPts val="75"/>
              </a:spcBef>
              <a:tabLst>
                <a:tab pos="6186488" algn="l"/>
              </a:tabLst>
              <a:defRPr/>
            </a:pPr>
            <a:r>
              <a:rPr lang="en-US" sz="2800" spc="-4">
                <a:solidFill>
                  <a:srgbClr val="FFFFFF"/>
                </a:solidFill>
                <a:latin typeface="Tahoma"/>
                <a:cs typeface="Tahoma"/>
              </a:rPr>
              <a:t>Download the Excellus BCBS App.</a:t>
            </a:r>
            <a:endParaRPr sz="2800">
              <a:solidFill>
                <a:prstClr val="black"/>
              </a:solidFill>
              <a:latin typeface="Tahoma"/>
              <a:cs typeface="Tahoma"/>
            </a:endParaRPr>
          </a:p>
        </p:txBody>
      </p:sp>
      <p:sp>
        <p:nvSpPr>
          <p:cNvPr id="6" name="Text Box 2">
            <a:extLst>
              <a:ext uri="{FF2B5EF4-FFF2-40B4-BE49-F238E27FC236}">
                <a16:creationId xmlns:a16="http://schemas.microsoft.com/office/drawing/2014/main" id="{AB8D39FD-40B7-4621-ADAA-2930F5556CB1}"/>
              </a:ext>
            </a:extLst>
          </p:cNvPr>
          <p:cNvSpPr txBox="1">
            <a:spLocks noChangeArrowheads="1"/>
          </p:cNvSpPr>
          <p:nvPr/>
        </p:nvSpPr>
        <p:spPr bwMode="auto">
          <a:xfrm>
            <a:off x="1564638" y="1335052"/>
            <a:ext cx="9062720" cy="5157822"/>
          </a:xfrm>
          <a:prstGeom prst="rect">
            <a:avLst/>
          </a:prstGeom>
          <a:noFill/>
          <a:ln w="9525">
            <a:noFill/>
            <a:miter lim="800000"/>
            <a:headEnd/>
            <a:tailEnd/>
          </a:ln>
        </p:spPr>
        <p:txBody>
          <a:bodyPr wrap="square">
            <a:spAutoFit/>
          </a:bodyPr>
          <a:lstStyle/>
          <a:p>
            <a:pPr marL="342900" indent="-342900" fontAlgn="base">
              <a:spcBef>
                <a:spcPct val="0"/>
              </a:spcBef>
              <a:spcAft>
                <a:spcPts val="450"/>
              </a:spcAft>
              <a:buClr>
                <a:srgbClr val="002060"/>
              </a:buClr>
              <a:buSzPct val="100000"/>
              <a:buFont typeface="Wingdings" panose="05000000000000000000" pitchFamily="2" charset="2"/>
              <a:buChar char="§"/>
            </a:pPr>
            <a:r>
              <a:rPr lang="en-US" sz="2000" b="1">
                <a:solidFill>
                  <a:srgbClr val="002060"/>
                </a:solidFill>
                <a:latin typeface="+mj-lt"/>
                <a:cs typeface="Arial" pitchFamily="34" charset="0"/>
              </a:rPr>
              <a:t>Health Savings Account </a:t>
            </a:r>
            <a:r>
              <a:rPr lang="en-US" sz="2000">
                <a:solidFill>
                  <a:srgbClr val="002060"/>
                </a:solidFill>
                <a:latin typeface="+mj-lt"/>
                <a:cs typeface="Arial" pitchFamily="34" charset="0"/>
              </a:rPr>
              <a:t>(HSA) is a special account owned by an individual used to pay for current and future medical expenses – funded through payroll deduction</a:t>
            </a:r>
          </a:p>
          <a:p>
            <a:pPr marL="342900" indent="-342900" fontAlgn="base">
              <a:spcBef>
                <a:spcPct val="0"/>
              </a:spcBef>
              <a:spcAft>
                <a:spcPts val="450"/>
              </a:spcAft>
              <a:buClr>
                <a:srgbClr val="002060"/>
              </a:buClr>
              <a:buSzPct val="100000"/>
              <a:buFont typeface="Wingdings" panose="05000000000000000000" pitchFamily="2" charset="2"/>
              <a:buChar char="§"/>
            </a:pPr>
            <a:endParaRPr lang="en-US" sz="2000">
              <a:solidFill>
                <a:srgbClr val="002060"/>
              </a:solidFill>
              <a:latin typeface="+mj-lt"/>
              <a:cs typeface="Arial" pitchFamily="34" charset="0"/>
            </a:endParaRPr>
          </a:p>
          <a:p>
            <a:pPr marL="342900" indent="-342900" fontAlgn="base">
              <a:spcBef>
                <a:spcPct val="0"/>
              </a:spcBef>
              <a:spcAft>
                <a:spcPts val="450"/>
              </a:spcAft>
              <a:buClr>
                <a:srgbClr val="002060"/>
              </a:buClr>
              <a:buSzPct val="100000"/>
              <a:buFont typeface="Wingdings" panose="05000000000000000000" pitchFamily="2" charset="2"/>
              <a:buChar char="§"/>
            </a:pPr>
            <a:r>
              <a:rPr lang="en-US" sz="2000">
                <a:solidFill>
                  <a:srgbClr val="002060"/>
                </a:solidFill>
                <a:latin typeface="+mj-lt"/>
                <a:cs typeface="Arial" pitchFamily="34" charset="0"/>
              </a:rPr>
              <a:t>HSAs are used in conjunction with a </a:t>
            </a:r>
            <a:r>
              <a:rPr lang="en-US" sz="2000" b="1">
                <a:solidFill>
                  <a:srgbClr val="002060"/>
                </a:solidFill>
                <a:latin typeface="+mj-lt"/>
                <a:cs typeface="Arial" pitchFamily="34" charset="0"/>
              </a:rPr>
              <a:t>High Deductible Health Plan </a:t>
            </a:r>
            <a:r>
              <a:rPr lang="en-US" sz="2000">
                <a:solidFill>
                  <a:srgbClr val="002060"/>
                </a:solidFill>
                <a:latin typeface="+mj-lt"/>
                <a:cs typeface="Arial" pitchFamily="34" charset="0"/>
              </a:rPr>
              <a:t>(HDHP)</a:t>
            </a:r>
          </a:p>
          <a:p>
            <a:pPr marL="342900" indent="-342900" fontAlgn="base">
              <a:spcBef>
                <a:spcPct val="0"/>
              </a:spcBef>
              <a:spcAft>
                <a:spcPts val="450"/>
              </a:spcAft>
              <a:buClr>
                <a:srgbClr val="002060"/>
              </a:buClr>
              <a:buSzPct val="100000"/>
              <a:buFont typeface="Wingdings" panose="05000000000000000000" pitchFamily="2" charset="2"/>
              <a:buChar char="§"/>
            </a:pPr>
            <a:endParaRPr lang="en-US" sz="2000">
              <a:solidFill>
                <a:srgbClr val="002060"/>
              </a:solidFill>
              <a:latin typeface="+mj-lt"/>
              <a:cs typeface="Arial" pitchFamily="34" charset="0"/>
            </a:endParaRPr>
          </a:p>
          <a:p>
            <a:pPr marL="342900" indent="-342900" fontAlgn="base">
              <a:spcBef>
                <a:spcPct val="0"/>
              </a:spcBef>
              <a:spcAft>
                <a:spcPts val="450"/>
              </a:spcAft>
              <a:buClr>
                <a:srgbClr val="002060"/>
              </a:buClr>
              <a:buSzPct val="100000"/>
              <a:buFont typeface="Wingdings" panose="05000000000000000000" pitchFamily="2" charset="2"/>
              <a:buChar char="§"/>
            </a:pPr>
            <a:r>
              <a:rPr lang="en-US" sz="2000" b="1">
                <a:solidFill>
                  <a:srgbClr val="002060"/>
                </a:solidFill>
                <a:latin typeface="+mj-lt"/>
                <a:cs typeface="Arial" pitchFamily="34" charset="0"/>
              </a:rPr>
              <a:t>No “use it or lose it” rules </a:t>
            </a:r>
            <a:r>
              <a:rPr lang="en-US" sz="2000">
                <a:solidFill>
                  <a:srgbClr val="002060"/>
                </a:solidFill>
                <a:latin typeface="+mj-lt"/>
                <a:cs typeface="Arial" pitchFamily="34" charset="0"/>
              </a:rPr>
              <a:t>like Flexible Spending Arrangements (FSAs)</a:t>
            </a:r>
          </a:p>
          <a:p>
            <a:pPr marL="1028700" lvl="2" indent="-342900" fontAlgn="base">
              <a:spcBef>
                <a:spcPct val="0"/>
              </a:spcBef>
              <a:spcAft>
                <a:spcPts val="450"/>
              </a:spcAft>
              <a:buClr>
                <a:srgbClr val="002060"/>
              </a:buClr>
              <a:buSzPct val="100000"/>
              <a:buFont typeface="Wingdings" panose="05000000000000000000" pitchFamily="2" charset="2"/>
              <a:buChar char="§"/>
            </a:pPr>
            <a:r>
              <a:rPr lang="en-US" sz="2000">
                <a:solidFill>
                  <a:srgbClr val="002060"/>
                </a:solidFill>
                <a:latin typeface="+mj-lt"/>
                <a:cs typeface="Arial" pitchFamily="34" charset="0"/>
              </a:rPr>
              <a:t>All amounts in the HSA are fully vested</a:t>
            </a:r>
          </a:p>
          <a:p>
            <a:pPr marL="1028700" lvl="2" indent="-342900" fontAlgn="base">
              <a:spcBef>
                <a:spcPct val="0"/>
              </a:spcBef>
              <a:spcAft>
                <a:spcPts val="450"/>
              </a:spcAft>
              <a:buClr>
                <a:srgbClr val="002060"/>
              </a:buClr>
              <a:buSzPct val="100000"/>
              <a:buFont typeface="Wingdings" panose="05000000000000000000" pitchFamily="2" charset="2"/>
              <a:buChar char="§"/>
            </a:pPr>
            <a:r>
              <a:rPr lang="en-US" sz="2000">
                <a:solidFill>
                  <a:srgbClr val="002060"/>
                </a:solidFill>
                <a:latin typeface="+mj-lt"/>
                <a:cs typeface="Arial" pitchFamily="34" charset="0"/>
              </a:rPr>
              <a:t>Unspent balances in accounts remain in the account until spent</a:t>
            </a:r>
          </a:p>
          <a:p>
            <a:pPr marL="1028700" lvl="2" indent="-342900" fontAlgn="base">
              <a:spcBef>
                <a:spcPct val="0"/>
              </a:spcBef>
              <a:spcAft>
                <a:spcPts val="450"/>
              </a:spcAft>
              <a:buClr>
                <a:srgbClr val="002060"/>
              </a:buClr>
              <a:buSzPct val="100000"/>
              <a:buFont typeface="Wingdings" panose="05000000000000000000" pitchFamily="2" charset="2"/>
              <a:buChar char="§"/>
            </a:pPr>
            <a:endParaRPr lang="en-US" sz="2000">
              <a:solidFill>
                <a:srgbClr val="002060"/>
              </a:solidFill>
              <a:latin typeface="+mj-lt"/>
              <a:cs typeface="Arial" pitchFamily="34" charset="0"/>
            </a:endParaRPr>
          </a:p>
          <a:p>
            <a:pPr marL="342900" indent="-342900" fontAlgn="base">
              <a:spcBef>
                <a:spcPct val="0"/>
              </a:spcBef>
              <a:spcAft>
                <a:spcPts val="1350"/>
              </a:spcAft>
              <a:buClr>
                <a:srgbClr val="002060"/>
              </a:buClr>
              <a:buSzPct val="100000"/>
              <a:buFont typeface="Wingdings" panose="05000000000000000000" pitchFamily="2" charset="2"/>
              <a:buChar char="§"/>
            </a:pPr>
            <a:r>
              <a:rPr lang="en-US" sz="2000" b="1">
                <a:solidFill>
                  <a:srgbClr val="002060"/>
                </a:solidFill>
                <a:latin typeface="+mj-lt"/>
                <a:cs typeface="Arial" pitchFamily="34" charset="0"/>
              </a:rPr>
              <a:t>Savings on taxes</a:t>
            </a:r>
            <a:r>
              <a:rPr lang="en-US" sz="2000">
                <a:solidFill>
                  <a:srgbClr val="002060"/>
                </a:solidFill>
                <a:latin typeface="+mj-lt"/>
                <a:cs typeface="Arial" pitchFamily="34" charset="0"/>
              </a:rPr>
              <a:t>, for current and future medical expenses.  Funds in savings are FDIC Insured</a:t>
            </a:r>
          </a:p>
          <a:p>
            <a:pPr marL="342900" indent="-342900" fontAlgn="base">
              <a:spcBef>
                <a:spcPct val="0"/>
              </a:spcBef>
              <a:spcAft>
                <a:spcPts val="450"/>
              </a:spcAft>
              <a:buClr>
                <a:srgbClr val="002060"/>
              </a:buClr>
              <a:buSzPct val="100000"/>
              <a:buFont typeface="Wingdings" panose="05000000000000000000" pitchFamily="2" charset="2"/>
              <a:buChar char="§"/>
            </a:pPr>
            <a:r>
              <a:rPr lang="en-US" sz="2000" b="1">
                <a:solidFill>
                  <a:srgbClr val="002060"/>
                </a:solidFill>
                <a:latin typeface="+mj-lt"/>
                <a:cs typeface="Arial" pitchFamily="34" charset="0"/>
              </a:rPr>
              <a:t>Portability</a:t>
            </a:r>
            <a:r>
              <a:rPr lang="en-US" sz="2000">
                <a:solidFill>
                  <a:srgbClr val="002060"/>
                </a:solidFill>
                <a:latin typeface="+mj-lt"/>
                <a:cs typeface="Arial" pitchFamily="34" charset="0"/>
              </a:rPr>
              <a:t> - Funds go with you if you leave an employer or health plan </a:t>
            </a:r>
          </a:p>
          <a:p>
            <a:pPr fontAlgn="base">
              <a:spcBef>
                <a:spcPct val="0"/>
              </a:spcBef>
              <a:spcAft>
                <a:spcPct val="0"/>
              </a:spcAft>
              <a:buClr>
                <a:srgbClr val="002060"/>
              </a:buClr>
              <a:buSzPct val="100000"/>
            </a:pPr>
            <a:endParaRPr lang="en-US" sz="2000">
              <a:solidFill>
                <a:srgbClr val="002060"/>
              </a:solidFill>
              <a:latin typeface="+mj-lt"/>
              <a:cs typeface="Arial" pitchFamily="34" charset="0"/>
            </a:endParaRPr>
          </a:p>
        </p:txBody>
      </p:sp>
      <p:pic>
        <p:nvPicPr>
          <p:cNvPr id="3" name="Picture 2">
            <a:extLst>
              <a:ext uri="{FF2B5EF4-FFF2-40B4-BE49-F238E27FC236}">
                <a16:creationId xmlns:a16="http://schemas.microsoft.com/office/drawing/2014/main" id="{F8AC3917-E876-8897-8660-74CB0C85BCEB}"/>
              </a:ext>
            </a:extLst>
          </p:cNvPr>
          <p:cNvPicPr>
            <a:picLocks noChangeAspect="1"/>
          </p:cNvPicPr>
          <p:nvPr/>
        </p:nvPicPr>
        <p:blipFill>
          <a:blip r:embed="rId4"/>
          <a:stretch>
            <a:fillRect/>
          </a:stretch>
        </p:blipFill>
        <p:spPr>
          <a:xfrm>
            <a:off x="4105655" y="129975"/>
            <a:ext cx="1441795" cy="1136720"/>
          </a:xfrm>
          <a:prstGeom prst="rect">
            <a:avLst/>
          </a:prstGeom>
        </p:spPr>
      </p:pic>
      <p:pic>
        <p:nvPicPr>
          <p:cNvPr id="11" name="Audio 10">
            <a:hlinkClick r:id="" action="ppaction://media"/>
            <a:extLst>
              <a:ext uri="{FF2B5EF4-FFF2-40B4-BE49-F238E27FC236}">
                <a16:creationId xmlns:a16="http://schemas.microsoft.com/office/drawing/2014/main" id="{5234C1FC-67C5-9E73-AD43-F64DDD76662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27732641"/>
      </p:ext>
    </p:extLst>
  </p:cSld>
  <p:clrMapOvr>
    <a:masterClrMapping/>
  </p:clrMapOvr>
  <mc:AlternateContent xmlns:mc="http://schemas.openxmlformats.org/markup-compatibility/2006" xmlns:p14="http://schemas.microsoft.com/office/powerpoint/2010/main">
    <mc:Choice Requires="p14">
      <p:transition spd="slow" p14:dur="2000" advTm="80550"/>
    </mc:Choice>
    <mc:Fallback xmlns="">
      <p:transition spd="slow" advTm="805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DC9EC-9D19-4A3B-BA03-4EA1C7EB724B}"/>
              </a:ext>
            </a:extLst>
          </p:cNvPr>
          <p:cNvSpPr>
            <a:spLocks noGrp="1"/>
          </p:cNvSpPr>
          <p:nvPr>
            <p:ph type="title"/>
          </p:nvPr>
        </p:nvSpPr>
        <p:spPr/>
        <p:txBody>
          <a:bodyPr>
            <a:normAutofit/>
          </a:bodyPr>
          <a:lstStyle/>
          <a:p>
            <a:r>
              <a:rPr lang="en-US" sz="3000"/>
              <a:t>HSA Contribution Rules</a:t>
            </a:r>
          </a:p>
        </p:txBody>
      </p:sp>
      <p:sp>
        <p:nvSpPr>
          <p:cNvPr id="4" name="Slide Number Placeholder 3">
            <a:extLst>
              <a:ext uri="{FF2B5EF4-FFF2-40B4-BE49-F238E27FC236}">
                <a16:creationId xmlns:a16="http://schemas.microsoft.com/office/drawing/2014/main" id="{3C00873F-52E7-4270-BED7-25237A9F79BA}"/>
              </a:ext>
            </a:extLst>
          </p:cNvPr>
          <p:cNvSpPr>
            <a:spLocks noGrp="1"/>
          </p:cNvSpPr>
          <p:nvPr>
            <p:ph type="sldNum" sz="quarter" idx="12"/>
          </p:nvPr>
        </p:nvSpPr>
        <p:spPr/>
        <p:txBody>
          <a:bodyPr/>
          <a:lstStyle/>
          <a:p>
            <a:pPr defTabSz="311719"/>
            <a:r>
              <a:rPr lang="en-US">
                <a:solidFill>
                  <a:srgbClr val="6D6E71"/>
                </a:solidFill>
              </a:rPr>
              <a:t>BROWN &amp; BROWN  |  </a:t>
            </a:r>
            <a:fld id="{0BDBB283-31B7-430F-95E5-02359FF226F2}" type="slidenum">
              <a:rPr lang="en-US" smtClean="0">
                <a:solidFill>
                  <a:srgbClr val="6D6E71"/>
                </a:solidFill>
              </a:rPr>
              <a:pPr defTabSz="311719"/>
              <a:t>13</a:t>
            </a:fld>
            <a:endParaRPr lang="en-US">
              <a:solidFill>
                <a:srgbClr val="6D6E71"/>
              </a:solidFill>
            </a:endParaRPr>
          </a:p>
        </p:txBody>
      </p:sp>
      <p:sp>
        <p:nvSpPr>
          <p:cNvPr id="10" name="object 10">
            <a:extLst>
              <a:ext uri="{FF2B5EF4-FFF2-40B4-BE49-F238E27FC236}">
                <a16:creationId xmlns:a16="http://schemas.microsoft.com/office/drawing/2014/main" id="{D2999C40-7C4A-4D90-A5D1-2FA702743561}"/>
              </a:ext>
            </a:extLst>
          </p:cNvPr>
          <p:cNvSpPr txBox="1"/>
          <p:nvPr/>
        </p:nvSpPr>
        <p:spPr>
          <a:xfrm>
            <a:off x="944443" y="1660312"/>
            <a:ext cx="10303111" cy="440505"/>
          </a:xfrm>
          <a:prstGeom prst="rect">
            <a:avLst/>
          </a:prstGeom>
        </p:spPr>
        <p:txBody>
          <a:bodyPr vert="horz" wrap="square" lIns="0" tIns="9525" rIns="0" bIns="0" rtlCol="0">
            <a:spAutoFit/>
          </a:bodyPr>
          <a:lstStyle/>
          <a:p>
            <a:pPr marL="9525" algn="ctr" defTabSz="685800">
              <a:spcBef>
                <a:spcPts val="75"/>
              </a:spcBef>
              <a:tabLst>
                <a:tab pos="6186488" algn="l"/>
              </a:tabLst>
              <a:defRPr/>
            </a:pPr>
            <a:r>
              <a:rPr lang="en-US" sz="2800" spc="-4">
                <a:solidFill>
                  <a:srgbClr val="FFFFFF"/>
                </a:solidFill>
                <a:latin typeface="Tahoma"/>
                <a:cs typeface="Tahoma"/>
              </a:rPr>
              <a:t>Download the Excellus BCBS App.</a:t>
            </a:r>
            <a:endParaRPr sz="2800">
              <a:solidFill>
                <a:prstClr val="black"/>
              </a:solidFill>
              <a:latin typeface="Tahoma"/>
              <a:cs typeface="Tahoma"/>
            </a:endParaRPr>
          </a:p>
        </p:txBody>
      </p:sp>
      <p:sp>
        <p:nvSpPr>
          <p:cNvPr id="7" name="Text Box 2">
            <a:extLst>
              <a:ext uri="{FF2B5EF4-FFF2-40B4-BE49-F238E27FC236}">
                <a16:creationId xmlns:a16="http://schemas.microsoft.com/office/drawing/2014/main" id="{19B0B61F-0335-4EC4-BDDF-4B0C56F6FDE3}"/>
              </a:ext>
            </a:extLst>
          </p:cNvPr>
          <p:cNvSpPr txBox="1">
            <a:spLocks noChangeArrowheads="1"/>
          </p:cNvSpPr>
          <p:nvPr/>
        </p:nvSpPr>
        <p:spPr bwMode="auto">
          <a:xfrm>
            <a:off x="1273940" y="1253951"/>
            <a:ext cx="8879840" cy="4691028"/>
          </a:xfrm>
          <a:prstGeom prst="rect">
            <a:avLst/>
          </a:prstGeom>
          <a:noFill/>
          <a:ln w="9525">
            <a:noFill/>
            <a:miter lim="800000"/>
            <a:headEnd/>
            <a:tailEnd/>
          </a:ln>
        </p:spPr>
        <p:txBody>
          <a:bodyPr wrap="square" lIns="91440" tIns="45720" rIns="91440" bIns="45720" anchor="t">
            <a:spAutoFit/>
          </a:bodyPr>
          <a:lstStyle/>
          <a:p>
            <a:pPr>
              <a:spcAft>
                <a:spcPts val="450"/>
              </a:spcAft>
              <a:buClr>
                <a:srgbClr val="002060"/>
              </a:buClr>
              <a:buSzPct val="100000"/>
            </a:pPr>
            <a:endParaRPr lang="en-US" sz="2400" dirty="0">
              <a:solidFill>
                <a:srgbClr val="002060"/>
              </a:solidFill>
              <a:latin typeface="Montserrat-Bold"/>
              <a:cs typeface="Arial" pitchFamily="34" charset="0"/>
            </a:endParaRPr>
          </a:p>
          <a:p>
            <a:pPr marL="342900" indent="-342900">
              <a:spcAft>
                <a:spcPts val="900"/>
              </a:spcAft>
              <a:buClr>
                <a:srgbClr val="002060"/>
              </a:buClr>
              <a:buSzPct val="100000"/>
              <a:buFont typeface="Wingdings" panose="05000000000000000000" pitchFamily="2" charset="2"/>
              <a:buChar char="§"/>
            </a:pPr>
            <a:r>
              <a:rPr lang="en-US" sz="2000" b="1" dirty="0">
                <a:solidFill>
                  <a:srgbClr val="002060"/>
                </a:solidFill>
                <a:latin typeface="Calibri"/>
                <a:cs typeface="Arial"/>
              </a:rPr>
              <a:t>The maximum amount that can be contributed (and deducted) to an HSA from all sources is:</a:t>
            </a:r>
          </a:p>
          <a:p>
            <a:pPr marL="1028700" lvl="2" indent="-342900">
              <a:spcAft>
                <a:spcPts val="450"/>
              </a:spcAft>
              <a:buClr>
                <a:srgbClr val="002060"/>
              </a:buClr>
              <a:buSzPct val="100000"/>
              <a:buFont typeface="Wingdings" panose="05000000000000000000" pitchFamily="2" charset="2"/>
              <a:buChar char="§"/>
            </a:pPr>
            <a:r>
              <a:rPr lang="en-US" sz="2000" b="1" dirty="0">
                <a:solidFill>
                  <a:srgbClr val="002060"/>
                </a:solidFill>
                <a:latin typeface="Calibri"/>
                <a:cs typeface="Arial"/>
              </a:rPr>
              <a:t>$4,400 </a:t>
            </a:r>
            <a:r>
              <a:rPr lang="en-US" sz="2000" dirty="0">
                <a:solidFill>
                  <a:srgbClr val="002060"/>
                </a:solidFill>
                <a:latin typeface="Calibri"/>
                <a:cs typeface="Arial"/>
              </a:rPr>
              <a:t>(self-only coverage) for 2026 </a:t>
            </a:r>
          </a:p>
          <a:p>
            <a:pPr marL="1028700" lvl="2" indent="-342900">
              <a:spcAft>
                <a:spcPts val="450"/>
              </a:spcAft>
              <a:buClr>
                <a:srgbClr val="002060"/>
              </a:buClr>
              <a:buSzPct val="100000"/>
              <a:buFont typeface="Wingdings" panose="05000000000000000000" pitchFamily="2" charset="2"/>
              <a:buChar char="§"/>
            </a:pPr>
            <a:r>
              <a:rPr lang="en-US" sz="2000" b="1" dirty="0">
                <a:solidFill>
                  <a:srgbClr val="002060"/>
                </a:solidFill>
                <a:latin typeface="Calibri"/>
                <a:cs typeface="Arial"/>
              </a:rPr>
              <a:t>$8,750 </a:t>
            </a:r>
            <a:r>
              <a:rPr lang="en-US" sz="2000" dirty="0">
                <a:solidFill>
                  <a:srgbClr val="002060"/>
                </a:solidFill>
                <a:latin typeface="Calibri"/>
                <a:cs typeface="Arial"/>
              </a:rPr>
              <a:t>(family coverage) for 2026 </a:t>
            </a:r>
          </a:p>
          <a:p>
            <a:pPr marL="1028700" lvl="2" indent="-342900">
              <a:spcAft>
                <a:spcPts val="450"/>
              </a:spcAft>
              <a:buClr>
                <a:srgbClr val="002060"/>
              </a:buClr>
              <a:buSzPct val="100000"/>
              <a:buFont typeface="Wingdings" panose="05000000000000000000" pitchFamily="2" charset="2"/>
              <a:buChar char="§"/>
            </a:pPr>
            <a:r>
              <a:rPr lang="en-US" sz="2000" dirty="0">
                <a:solidFill>
                  <a:srgbClr val="002060"/>
                </a:solidFill>
                <a:latin typeface="Calibri"/>
                <a:cs typeface="Arial"/>
              </a:rPr>
              <a:t>Annual HSA Contribution Limit – Age 55+ catch-up: $1,000</a:t>
            </a:r>
          </a:p>
          <a:p>
            <a:pPr marL="1257300" lvl="2" indent="-342900">
              <a:spcAft>
                <a:spcPts val="450"/>
              </a:spcAft>
              <a:buClr>
                <a:srgbClr val="002060"/>
              </a:buClr>
              <a:buSzPct val="100000"/>
              <a:buFont typeface="Wingdings" panose="05000000000000000000" pitchFamily="2" charset="2"/>
              <a:buChar char="§"/>
            </a:pPr>
            <a:endParaRPr lang="en-US" sz="2000" dirty="0">
              <a:solidFill>
                <a:srgbClr val="002060"/>
              </a:solidFill>
              <a:latin typeface="Calibri"/>
              <a:cs typeface="Arial" pitchFamily="34" charset="0"/>
            </a:endParaRPr>
          </a:p>
          <a:p>
            <a:pPr marL="342900" indent="-342900">
              <a:spcAft>
                <a:spcPts val="900"/>
              </a:spcAft>
              <a:buClr>
                <a:srgbClr val="002060"/>
              </a:buClr>
              <a:buSzPct val="100000"/>
              <a:buFont typeface="Wingdings" panose="05000000000000000000" pitchFamily="2" charset="2"/>
              <a:buChar char="§"/>
            </a:pPr>
            <a:r>
              <a:rPr lang="en-US" sz="2000" b="1" dirty="0">
                <a:solidFill>
                  <a:srgbClr val="002060"/>
                </a:solidFill>
                <a:latin typeface="Calibri"/>
                <a:cs typeface="Arial"/>
              </a:rPr>
              <a:t>Tax-free distributions can be taken for qualified medical expenses of:</a:t>
            </a:r>
          </a:p>
          <a:p>
            <a:pPr marL="1028700" lvl="2" indent="-342900">
              <a:spcAft>
                <a:spcPts val="900"/>
              </a:spcAft>
              <a:buClr>
                <a:srgbClr val="002060"/>
              </a:buClr>
              <a:buSzPct val="100000"/>
              <a:buFont typeface="Wingdings" panose="05000000000000000000" pitchFamily="2" charset="2"/>
              <a:buChar char="§"/>
            </a:pPr>
            <a:r>
              <a:rPr lang="en-US" sz="2000" dirty="0">
                <a:solidFill>
                  <a:srgbClr val="002060"/>
                </a:solidFill>
                <a:latin typeface="Calibri"/>
                <a:cs typeface="Arial"/>
              </a:rPr>
              <a:t>Person covered by the high deductible</a:t>
            </a:r>
          </a:p>
          <a:p>
            <a:pPr marL="1028700" lvl="2" indent="-342900">
              <a:spcAft>
                <a:spcPts val="900"/>
              </a:spcAft>
              <a:buClr>
                <a:srgbClr val="002060"/>
              </a:buClr>
              <a:buSzPct val="100000"/>
              <a:buFont typeface="Wingdings" panose="05000000000000000000" pitchFamily="2" charset="2"/>
              <a:buChar char="§"/>
            </a:pPr>
            <a:r>
              <a:rPr lang="en-US" sz="2000" dirty="0">
                <a:solidFill>
                  <a:srgbClr val="002060"/>
                </a:solidFill>
                <a:latin typeface="Calibri"/>
                <a:cs typeface="Arial"/>
              </a:rPr>
              <a:t>Spouse and dependents of the individual (even if not covered by the HDHP)</a:t>
            </a:r>
          </a:p>
          <a:p>
            <a:pPr lvl="2">
              <a:spcAft>
                <a:spcPts val="450"/>
              </a:spcAft>
              <a:buClr>
                <a:srgbClr val="002060"/>
              </a:buClr>
              <a:buSzPct val="100000"/>
            </a:pPr>
            <a:endParaRPr lang="en-US" sz="2400" dirty="0">
              <a:solidFill>
                <a:srgbClr val="002060"/>
              </a:solidFill>
              <a:latin typeface="Montserrat-Bold"/>
              <a:cs typeface="Arial" pitchFamily="34" charset="0"/>
            </a:endParaRPr>
          </a:p>
        </p:txBody>
      </p:sp>
      <p:pic>
        <p:nvPicPr>
          <p:cNvPr id="9" name="Audio 8">
            <a:hlinkClick r:id="" action="ppaction://media"/>
            <a:extLst>
              <a:ext uri="{FF2B5EF4-FFF2-40B4-BE49-F238E27FC236}">
                <a16:creationId xmlns:a16="http://schemas.microsoft.com/office/drawing/2014/main" id="{4E98C073-4DF6-F38C-0A18-31F2ACD3AC6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0022647"/>
      </p:ext>
    </p:extLst>
  </p:cSld>
  <p:clrMapOvr>
    <a:masterClrMapping/>
  </p:clrMapOvr>
  <mc:AlternateContent xmlns:mc="http://schemas.openxmlformats.org/markup-compatibility/2006" xmlns:p14="http://schemas.microsoft.com/office/powerpoint/2010/main">
    <mc:Choice Requires="p14">
      <p:transition spd="slow" p14:dur="2000" advTm="63034"/>
    </mc:Choice>
    <mc:Fallback xmlns="">
      <p:transition spd="slow" advTm="630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DC9EC-9D19-4A3B-BA03-4EA1C7EB724B}"/>
              </a:ext>
            </a:extLst>
          </p:cNvPr>
          <p:cNvSpPr>
            <a:spLocks noGrp="1"/>
          </p:cNvSpPr>
          <p:nvPr>
            <p:ph type="title"/>
          </p:nvPr>
        </p:nvSpPr>
        <p:spPr/>
        <p:txBody>
          <a:bodyPr>
            <a:normAutofit/>
          </a:bodyPr>
          <a:lstStyle/>
          <a:p>
            <a:r>
              <a:rPr lang="en-US" sz="3000"/>
              <a:t>HSA Distributions</a:t>
            </a:r>
          </a:p>
        </p:txBody>
      </p:sp>
      <p:sp>
        <p:nvSpPr>
          <p:cNvPr id="4" name="Slide Number Placeholder 3">
            <a:extLst>
              <a:ext uri="{FF2B5EF4-FFF2-40B4-BE49-F238E27FC236}">
                <a16:creationId xmlns:a16="http://schemas.microsoft.com/office/drawing/2014/main" id="{3C00873F-52E7-4270-BED7-25237A9F79BA}"/>
              </a:ext>
            </a:extLst>
          </p:cNvPr>
          <p:cNvSpPr>
            <a:spLocks noGrp="1"/>
          </p:cNvSpPr>
          <p:nvPr>
            <p:ph type="sldNum" sz="quarter" idx="12"/>
          </p:nvPr>
        </p:nvSpPr>
        <p:spPr/>
        <p:txBody>
          <a:bodyPr/>
          <a:lstStyle/>
          <a:p>
            <a:pPr defTabSz="311719"/>
            <a:r>
              <a:rPr lang="en-US">
                <a:solidFill>
                  <a:srgbClr val="6D6E71"/>
                </a:solidFill>
              </a:rPr>
              <a:t>BROWN &amp; BROWN  |  </a:t>
            </a:r>
            <a:fld id="{0BDBB283-31B7-430F-95E5-02359FF226F2}" type="slidenum">
              <a:rPr lang="en-US" smtClean="0">
                <a:solidFill>
                  <a:srgbClr val="6D6E71"/>
                </a:solidFill>
              </a:rPr>
              <a:pPr defTabSz="311719"/>
              <a:t>14</a:t>
            </a:fld>
            <a:endParaRPr lang="en-US">
              <a:solidFill>
                <a:srgbClr val="6D6E71"/>
              </a:solidFill>
            </a:endParaRPr>
          </a:p>
        </p:txBody>
      </p:sp>
      <p:sp>
        <p:nvSpPr>
          <p:cNvPr id="10" name="object 10">
            <a:extLst>
              <a:ext uri="{FF2B5EF4-FFF2-40B4-BE49-F238E27FC236}">
                <a16:creationId xmlns:a16="http://schemas.microsoft.com/office/drawing/2014/main" id="{D2999C40-7C4A-4D90-A5D1-2FA702743561}"/>
              </a:ext>
            </a:extLst>
          </p:cNvPr>
          <p:cNvSpPr txBox="1"/>
          <p:nvPr/>
        </p:nvSpPr>
        <p:spPr>
          <a:xfrm>
            <a:off x="944443" y="1660312"/>
            <a:ext cx="10303111" cy="440505"/>
          </a:xfrm>
          <a:prstGeom prst="rect">
            <a:avLst/>
          </a:prstGeom>
        </p:spPr>
        <p:txBody>
          <a:bodyPr vert="horz" wrap="square" lIns="0" tIns="9525" rIns="0" bIns="0" rtlCol="0">
            <a:spAutoFit/>
          </a:bodyPr>
          <a:lstStyle/>
          <a:p>
            <a:pPr marL="9525" algn="ctr" defTabSz="685800">
              <a:spcBef>
                <a:spcPts val="75"/>
              </a:spcBef>
              <a:tabLst>
                <a:tab pos="6186488" algn="l"/>
              </a:tabLst>
              <a:defRPr/>
            </a:pPr>
            <a:r>
              <a:rPr lang="en-US" sz="2800" spc="-4">
                <a:solidFill>
                  <a:srgbClr val="FFFFFF"/>
                </a:solidFill>
                <a:latin typeface="Tahoma"/>
                <a:cs typeface="Tahoma"/>
              </a:rPr>
              <a:t>Download the Excellus BCBS App.</a:t>
            </a:r>
            <a:endParaRPr sz="2800">
              <a:solidFill>
                <a:prstClr val="black"/>
              </a:solidFill>
              <a:latin typeface="Tahoma"/>
              <a:cs typeface="Tahoma"/>
            </a:endParaRPr>
          </a:p>
        </p:txBody>
      </p:sp>
      <p:sp>
        <p:nvSpPr>
          <p:cNvPr id="6" name="Text Box 2">
            <a:extLst>
              <a:ext uri="{FF2B5EF4-FFF2-40B4-BE49-F238E27FC236}">
                <a16:creationId xmlns:a16="http://schemas.microsoft.com/office/drawing/2014/main" id="{CF5CEE71-C6F0-4617-972E-3ED577570495}"/>
              </a:ext>
            </a:extLst>
          </p:cNvPr>
          <p:cNvSpPr txBox="1">
            <a:spLocks noChangeArrowheads="1"/>
          </p:cNvSpPr>
          <p:nvPr/>
        </p:nvSpPr>
        <p:spPr bwMode="auto">
          <a:xfrm>
            <a:off x="1102988" y="2273680"/>
            <a:ext cx="6364995" cy="3683060"/>
          </a:xfrm>
          <a:prstGeom prst="rect">
            <a:avLst/>
          </a:prstGeom>
          <a:noFill/>
          <a:ln w="9525">
            <a:noFill/>
            <a:miter lim="800000"/>
            <a:headEnd/>
            <a:tailEnd/>
          </a:ln>
        </p:spPr>
        <p:txBody>
          <a:bodyPr wrap="square">
            <a:spAutoFit/>
          </a:bodyPr>
          <a:lstStyle/>
          <a:p>
            <a:pPr marL="342900" indent="-342900" fontAlgn="base">
              <a:spcBef>
                <a:spcPct val="0"/>
              </a:spcBef>
              <a:spcAft>
                <a:spcPts val="450"/>
              </a:spcAft>
              <a:buClr>
                <a:srgbClr val="002060"/>
              </a:buClr>
              <a:buSzPct val="100000"/>
              <a:buFont typeface="Wingdings" panose="05000000000000000000" pitchFamily="2" charset="2"/>
              <a:buChar char="§"/>
            </a:pPr>
            <a:r>
              <a:rPr lang="en-US" sz="2000" b="1" dirty="0">
                <a:solidFill>
                  <a:srgbClr val="002060"/>
                </a:solidFill>
                <a:latin typeface="+mj-lt"/>
                <a:cs typeface="Arial" pitchFamily="34" charset="0"/>
              </a:rPr>
              <a:t>Doctor and hospital visits</a:t>
            </a:r>
          </a:p>
          <a:p>
            <a:pPr marL="342900" indent="-342900" fontAlgn="base">
              <a:spcBef>
                <a:spcPct val="0"/>
              </a:spcBef>
              <a:spcAft>
                <a:spcPts val="450"/>
              </a:spcAft>
              <a:buClr>
                <a:srgbClr val="002060"/>
              </a:buClr>
              <a:buSzPct val="100000"/>
              <a:buFont typeface="Wingdings" panose="05000000000000000000" pitchFamily="2" charset="2"/>
              <a:buChar char="§"/>
            </a:pPr>
            <a:r>
              <a:rPr lang="en-US" sz="2000" b="1" dirty="0">
                <a:solidFill>
                  <a:srgbClr val="002060"/>
                </a:solidFill>
                <a:latin typeface="+mj-lt"/>
                <a:cs typeface="Arial" pitchFamily="34" charset="0"/>
              </a:rPr>
              <a:t>Medical equipment</a:t>
            </a:r>
          </a:p>
          <a:p>
            <a:pPr marL="342900" indent="-342900" fontAlgn="base">
              <a:spcBef>
                <a:spcPct val="0"/>
              </a:spcBef>
              <a:spcAft>
                <a:spcPts val="450"/>
              </a:spcAft>
              <a:buClr>
                <a:srgbClr val="002060"/>
              </a:buClr>
              <a:buSzPct val="100000"/>
              <a:buFont typeface="Wingdings" panose="05000000000000000000" pitchFamily="2" charset="2"/>
              <a:buChar char="§"/>
            </a:pPr>
            <a:r>
              <a:rPr lang="en-US" sz="2000" b="1" dirty="0">
                <a:solidFill>
                  <a:srgbClr val="002060"/>
                </a:solidFill>
                <a:latin typeface="+mj-lt"/>
                <a:cs typeface="Arial" pitchFamily="34" charset="0"/>
              </a:rPr>
              <a:t>Dental care, braces, dentures</a:t>
            </a:r>
          </a:p>
          <a:p>
            <a:pPr marL="342900" indent="-342900" fontAlgn="base">
              <a:spcBef>
                <a:spcPct val="0"/>
              </a:spcBef>
              <a:spcAft>
                <a:spcPts val="450"/>
              </a:spcAft>
              <a:buClr>
                <a:srgbClr val="002060"/>
              </a:buClr>
              <a:buSzPct val="100000"/>
              <a:buFont typeface="Wingdings" panose="05000000000000000000" pitchFamily="2" charset="2"/>
              <a:buChar char="§"/>
            </a:pPr>
            <a:r>
              <a:rPr lang="en-US" sz="2000" b="1" dirty="0">
                <a:solidFill>
                  <a:srgbClr val="002060"/>
                </a:solidFill>
                <a:latin typeface="+mj-lt"/>
                <a:cs typeface="Arial" pitchFamily="34" charset="0"/>
              </a:rPr>
              <a:t>Vision care, glasses, contacts</a:t>
            </a:r>
          </a:p>
          <a:p>
            <a:pPr marL="342900" indent="-342900" fontAlgn="base">
              <a:spcBef>
                <a:spcPct val="0"/>
              </a:spcBef>
              <a:spcAft>
                <a:spcPts val="450"/>
              </a:spcAft>
              <a:buClr>
                <a:srgbClr val="002060"/>
              </a:buClr>
              <a:buSzPct val="100000"/>
              <a:buFont typeface="Wingdings" panose="05000000000000000000" pitchFamily="2" charset="2"/>
              <a:buChar char="§"/>
            </a:pPr>
            <a:r>
              <a:rPr lang="en-US" sz="2000" b="1" dirty="0">
                <a:solidFill>
                  <a:srgbClr val="002060"/>
                </a:solidFill>
                <a:latin typeface="+mj-lt"/>
                <a:cs typeface="Arial" pitchFamily="34" charset="0"/>
              </a:rPr>
              <a:t>Medications</a:t>
            </a:r>
          </a:p>
          <a:p>
            <a:pPr marL="342900" indent="-342900" fontAlgn="base">
              <a:spcBef>
                <a:spcPct val="0"/>
              </a:spcBef>
              <a:spcAft>
                <a:spcPts val="450"/>
              </a:spcAft>
              <a:buClr>
                <a:srgbClr val="002060"/>
              </a:buClr>
              <a:buSzPct val="100000"/>
              <a:buFont typeface="Wingdings" panose="05000000000000000000" pitchFamily="2" charset="2"/>
              <a:buChar char="§"/>
            </a:pPr>
            <a:r>
              <a:rPr lang="en-US" sz="2000" b="1" dirty="0">
                <a:solidFill>
                  <a:srgbClr val="002060"/>
                </a:solidFill>
                <a:latin typeface="+mj-lt"/>
                <a:cs typeface="Arial" pitchFamily="34" charset="0"/>
              </a:rPr>
              <a:t>Medical related transportation </a:t>
            </a:r>
          </a:p>
          <a:p>
            <a:pPr marL="342900" indent="-342900" fontAlgn="base">
              <a:spcBef>
                <a:spcPct val="0"/>
              </a:spcBef>
              <a:spcAft>
                <a:spcPts val="450"/>
              </a:spcAft>
              <a:buClr>
                <a:srgbClr val="002060"/>
              </a:buClr>
              <a:buSzPct val="100000"/>
              <a:buFont typeface="Wingdings" panose="05000000000000000000" pitchFamily="2" charset="2"/>
              <a:buChar char="§"/>
            </a:pPr>
            <a:r>
              <a:rPr lang="en-US" sz="2000" b="1" dirty="0">
                <a:solidFill>
                  <a:srgbClr val="002060"/>
                </a:solidFill>
                <a:latin typeface="+mj-lt"/>
                <a:cs typeface="Arial" pitchFamily="34" charset="0"/>
              </a:rPr>
              <a:t>Premiums for Long-term care insurance</a:t>
            </a:r>
          </a:p>
          <a:p>
            <a:pPr marL="342900" indent="-342900" fontAlgn="base">
              <a:spcBef>
                <a:spcPct val="0"/>
              </a:spcBef>
              <a:spcAft>
                <a:spcPts val="450"/>
              </a:spcAft>
              <a:buClr>
                <a:srgbClr val="002060"/>
              </a:buClr>
              <a:buSzPct val="100000"/>
              <a:buFont typeface="Wingdings" panose="05000000000000000000" pitchFamily="2" charset="2"/>
              <a:buChar char="§"/>
            </a:pPr>
            <a:r>
              <a:rPr lang="en-US" sz="2000" b="1" dirty="0">
                <a:solidFill>
                  <a:srgbClr val="002060"/>
                </a:solidFill>
                <a:latin typeface="+mj-lt"/>
                <a:cs typeface="Arial" pitchFamily="34" charset="0"/>
              </a:rPr>
              <a:t>Premiums for “COBRA”</a:t>
            </a:r>
          </a:p>
          <a:p>
            <a:pPr marL="342900" indent="-342900" fontAlgn="base">
              <a:spcBef>
                <a:spcPct val="0"/>
              </a:spcBef>
              <a:spcAft>
                <a:spcPts val="450"/>
              </a:spcAft>
              <a:buClr>
                <a:srgbClr val="002060"/>
              </a:buClr>
              <a:buSzPct val="100000"/>
              <a:buFont typeface="Wingdings" panose="05000000000000000000" pitchFamily="2" charset="2"/>
              <a:buChar char="§"/>
            </a:pPr>
            <a:r>
              <a:rPr lang="en-US" sz="2000" b="1" dirty="0">
                <a:solidFill>
                  <a:srgbClr val="002060"/>
                </a:solidFill>
                <a:latin typeface="+mj-lt"/>
                <a:cs typeface="Arial" pitchFamily="34" charset="0"/>
              </a:rPr>
              <a:t>Premiums for health benefits for individuals over age 65</a:t>
            </a:r>
          </a:p>
        </p:txBody>
      </p:sp>
      <p:sp>
        <p:nvSpPr>
          <p:cNvPr id="9" name="AutoShape 4">
            <a:extLst>
              <a:ext uri="{FF2B5EF4-FFF2-40B4-BE49-F238E27FC236}">
                <a16:creationId xmlns:a16="http://schemas.microsoft.com/office/drawing/2014/main" id="{7695D24E-DB6E-4DA1-9B3A-BFEC53E23989}"/>
              </a:ext>
            </a:extLst>
          </p:cNvPr>
          <p:cNvSpPr>
            <a:spLocks noChangeArrowheads="1"/>
          </p:cNvSpPr>
          <p:nvPr/>
        </p:nvSpPr>
        <p:spPr bwMode="auto">
          <a:xfrm>
            <a:off x="752472" y="1415017"/>
            <a:ext cx="5343525" cy="685800"/>
          </a:xfrm>
          <a:prstGeom prst="roundRect">
            <a:avLst>
              <a:gd name="adj" fmla="val 16667"/>
            </a:avLst>
          </a:prstGeom>
          <a:noFill/>
          <a:ln w="28575">
            <a:solidFill>
              <a:schemeClr val="accent2"/>
            </a:solidFill>
            <a:round/>
            <a:headEnd/>
            <a:tailEnd/>
          </a:ln>
        </p:spPr>
        <p:txBody>
          <a:bodyPr wrap="none" anchor="ctr"/>
          <a:lstStyle/>
          <a:p>
            <a:pPr algn="just" fontAlgn="base">
              <a:spcBef>
                <a:spcPct val="0"/>
              </a:spcBef>
              <a:spcAft>
                <a:spcPct val="0"/>
              </a:spcAft>
              <a:defRPr/>
            </a:pPr>
            <a:r>
              <a:rPr lang="en-US" sz="2000">
                <a:solidFill>
                  <a:srgbClr val="002060"/>
                </a:solidFill>
                <a:latin typeface="+mj-lt"/>
                <a:cs typeface="Arial" pitchFamily="34" charset="0"/>
              </a:rPr>
              <a:t>Qualified Medical Expenses included: </a:t>
            </a:r>
          </a:p>
        </p:txBody>
      </p:sp>
      <p:pic>
        <p:nvPicPr>
          <p:cNvPr id="11" name="Picture 10" descr="Eyechart">
            <a:extLst>
              <a:ext uri="{FF2B5EF4-FFF2-40B4-BE49-F238E27FC236}">
                <a16:creationId xmlns:a16="http://schemas.microsoft.com/office/drawing/2014/main" id="{FD5005EE-22F2-4CF4-B94A-3C03C62FE97A}"/>
              </a:ext>
            </a:extLst>
          </p:cNvPr>
          <p:cNvPicPr>
            <a:picLocks noChangeAspect="1" noChangeArrowheads="1"/>
          </p:cNvPicPr>
          <p:nvPr/>
        </p:nvPicPr>
        <p:blipFill>
          <a:blip r:embed="rId4" cstate="print"/>
          <a:srcRect/>
          <a:stretch>
            <a:fillRect/>
          </a:stretch>
        </p:blipFill>
        <p:spPr bwMode="auto">
          <a:xfrm>
            <a:off x="7494652" y="1041154"/>
            <a:ext cx="1561900" cy="2119326"/>
          </a:xfrm>
          <a:prstGeom prst="rect">
            <a:avLst/>
          </a:prstGeom>
          <a:noFill/>
          <a:ln w="38100">
            <a:solidFill>
              <a:schemeClr val="bg2"/>
            </a:solidFill>
            <a:miter lim="800000"/>
            <a:headEnd/>
            <a:tailEnd/>
          </a:ln>
        </p:spPr>
      </p:pic>
      <p:pic>
        <p:nvPicPr>
          <p:cNvPr id="12" name="Picture 11" descr="Debit Card Swipe">
            <a:extLst>
              <a:ext uri="{FF2B5EF4-FFF2-40B4-BE49-F238E27FC236}">
                <a16:creationId xmlns:a16="http://schemas.microsoft.com/office/drawing/2014/main" id="{533F0F97-1388-462E-A155-F6B271A869D8}"/>
              </a:ext>
            </a:extLst>
          </p:cNvPr>
          <p:cNvPicPr>
            <a:picLocks noChangeAspect="1" noChangeArrowheads="1"/>
          </p:cNvPicPr>
          <p:nvPr/>
        </p:nvPicPr>
        <p:blipFill>
          <a:blip r:embed="rId5" cstate="print"/>
          <a:srcRect/>
          <a:stretch>
            <a:fillRect/>
          </a:stretch>
        </p:blipFill>
        <p:spPr bwMode="auto">
          <a:xfrm>
            <a:off x="8275602" y="3789248"/>
            <a:ext cx="2063120" cy="1353561"/>
          </a:xfrm>
          <a:prstGeom prst="rect">
            <a:avLst/>
          </a:prstGeom>
          <a:noFill/>
          <a:ln w="38100">
            <a:solidFill>
              <a:schemeClr val="bg2"/>
            </a:solidFill>
            <a:miter lim="800000"/>
            <a:headEnd/>
            <a:tailEnd/>
          </a:ln>
        </p:spPr>
      </p:pic>
      <p:pic>
        <p:nvPicPr>
          <p:cNvPr id="17" name="Audio 16">
            <a:hlinkClick r:id="" action="ppaction://media"/>
            <a:extLst>
              <a:ext uri="{FF2B5EF4-FFF2-40B4-BE49-F238E27FC236}">
                <a16:creationId xmlns:a16="http://schemas.microsoft.com/office/drawing/2014/main" id="{A359C516-809C-BFD3-2CA6-9D4760957FF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60969956"/>
      </p:ext>
    </p:extLst>
  </p:cSld>
  <p:clrMapOvr>
    <a:masterClrMapping/>
  </p:clrMapOvr>
  <mc:AlternateContent xmlns:mc="http://schemas.openxmlformats.org/markup-compatibility/2006" xmlns:p14="http://schemas.microsoft.com/office/powerpoint/2010/main">
    <mc:Choice Requires="p14">
      <p:transition spd="slow" p14:dur="2000" advTm="35408"/>
    </mc:Choice>
    <mc:Fallback xmlns="">
      <p:transition spd="slow" advTm="354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D46D7-9D31-B568-650D-CDB95E846CD1}"/>
              </a:ext>
            </a:extLst>
          </p:cNvPr>
          <p:cNvSpPr>
            <a:spLocks noGrp="1"/>
          </p:cNvSpPr>
          <p:nvPr>
            <p:ph type="title"/>
          </p:nvPr>
        </p:nvSpPr>
        <p:spPr/>
        <p:txBody>
          <a:bodyPr/>
          <a:lstStyle/>
          <a:p>
            <a:r>
              <a:rPr lang="en-US" dirty="0"/>
              <a:t>HSA- P&amp;A Group</a:t>
            </a:r>
          </a:p>
        </p:txBody>
      </p:sp>
      <p:sp>
        <p:nvSpPr>
          <p:cNvPr id="5" name="Slide Number Placeholder 4">
            <a:extLst>
              <a:ext uri="{FF2B5EF4-FFF2-40B4-BE49-F238E27FC236}">
                <a16:creationId xmlns:a16="http://schemas.microsoft.com/office/drawing/2014/main" id="{6E82A7D5-69F7-AF98-715D-86E67228BF2E}"/>
              </a:ext>
            </a:extLst>
          </p:cNvPr>
          <p:cNvSpPr>
            <a:spLocks noGrp="1"/>
          </p:cNvSpPr>
          <p:nvPr>
            <p:ph type="sldNum" sz="quarter" idx="12"/>
          </p:nvPr>
        </p:nvSpPr>
        <p:spPr/>
        <p:txBody>
          <a:bodyPr/>
          <a:lstStyle/>
          <a:p>
            <a:r>
              <a:rPr lang="en-US"/>
              <a:t>BROWN &amp; BROWN  |  </a:t>
            </a:r>
            <a:fld id="{0BDBB283-31B7-430F-95E5-02359FF226F2}" type="slidenum">
              <a:rPr lang="en-US" smtClean="0"/>
              <a:pPr/>
              <a:t>15</a:t>
            </a:fld>
            <a:endParaRPr lang="en-US"/>
          </a:p>
        </p:txBody>
      </p:sp>
      <p:sp>
        <p:nvSpPr>
          <p:cNvPr id="6" name="TextBox 5">
            <a:extLst>
              <a:ext uri="{FF2B5EF4-FFF2-40B4-BE49-F238E27FC236}">
                <a16:creationId xmlns:a16="http://schemas.microsoft.com/office/drawing/2014/main" id="{72FA4985-5A3A-628B-17F3-7AFADF2B550B}"/>
              </a:ext>
            </a:extLst>
          </p:cNvPr>
          <p:cNvSpPr txBox="1"/>
          <p:nvPr/>
        </p:nvSpPr>
        <p:spPr>
          <a:xfrm>
            <a:off x="651934" y="1986016"/>
            <a:ext cx="10233402" cy="3416320"/>
          </a:xfrm>
          <a:prstGeom prst="rect">
            <a:avLst/>
          </a:prstGeom>
          <a:noFill/>
        </p:spPr>
        <p:txBody>
          <a:bodyPr wrap="square" rtlCol="0">
            <a:spAutoFit/>
          </a:bodyPr>
          <a:lstStyle/>
          <a:p>
            <a:pPr marL="285750" indent="-285750">
              <a:buFont typeface="Arial" panose="020B0604020202020204" pitchFamily="34" charset="0"/>
              <a:buChar char="•"/>
            </a:pPr>
            <a:r>
              <a:rPr lang="en-US" dirty="0"/>
              <a:t>If you enroll in one of the HDHP plans,  P&amp;A group will automatically open your HSA</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If additional information is needed from you, P&amp;A will reach out to you via e-mail for additional information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Once your account is established, you will receive a welcome e-mail before your plan effective date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 debit card will be sent via US Mail to your home mailing address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1026" name="Picture 2" descr="P&amp;A Group">
            <a:extLst>
              <a:ext uri="{FF2B5EF4-FFF2-40B4-BE49-F238E27FC236}">
                <a16:creationId xmlns:a16="http://schemas.microsoft.com/office/drawing/2014/main" id="{E49257A3-9A01-06CD-A4FA-6AABF66966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49640" y="253295"/>
            <a:ext cx="3108960" cy="892611"/>
          </a:xfrm>
          <a:prstGeom prst="rect">
            <a:avLst/>
          </a:prstGeom>
          <a:noFill/>
          <a:extLst>
            <a:ext uri="{909E8E84-426E-40DD-AFC4-6F175D3DCCD1}">
              <a14:hiddenFill xmlns:a14="http://schemas.microsoft.com/office/drawing/2010/main">
                <a:solidFill>
                  <a:srgbClr val="FFFFFF"/>
                </a:solidFill>
              </a14:hiddenFill>
            </a:ext>
          </a:extLst>
        </p:spPr>
      </p:pic>
      <p:pic>
        <p:nvPicPr>
          <p:cNvPr id="11" name="Audio 10">
            <a:hlinkClick r:id="" action="ppaction://media"/>
            <a:extLst>
              <a:ext uri="{FF2B5EF4-FFF2-40B4-BE49-F238E27FC236}">
                <a16:creationId xmlns:a16="http://schemas.microsoft.com/office/drawing/2014/main" id="{0F398E45-5E1B-5507-EFD7-39CD0CEDCBA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43910053"/>
      </p:ext>
    </p:extLst>
  </p:cSld>
  <p:clrMapOvr>
    <a:masterClrMapping/>
  </p:clrMapOvr>
  <mc:AlternateContent xmlns:mc="http://schemas.openxmlformats.org/markup-compatibility/2006" xmlns:p14="http://schemas.microsoft.com/office/powerpoint/2010/main">
    <mc:Choice Requires="p14">
      <p:transition spd="slow" p14:dur="2000" advTm="36862"/>
    </mc:Choice>
    <mc:Fallback xmlns="">
      <p:transition spd="slow" advTm="36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8752BF-0C73-28D4-7EA6-7BB8FB3879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54A348-EC82-06E5-0C87-AA8FE1DAA504}"/>
              </a:ext>
            </a:extLst>
          </p:cNvPr>
          <p:cNvSpPr>
            <a:spLocks noGrp="1"/>
          </p:cNvSpPr>
          <p:nvPr>
            <p:ph type="title"/>
          </p:nvPr>
        </p:nvSpPr>
        <p:spPr/>
        <p:txBody>
          <a:bodyPr>
            <a:normAutofit/>
          </a:bodyPr>
          <a:lstStyle/>
          <a:p>
            <a:r>
              <a:rPr lang="en-US" sz="3000" dirty="0"/>
              <a:t>Limited Purpose Flexible Spending Account</a:t>
            </a:r>
          </a:p>
        </p:txBody>
      </p:sp>
      <p:sp>
        <p:nvSpPr>
          <p:cNvPr id="4" name="Slide Number Placeholder 3">
            <a:extLst>
              <a:ext uri="{FF2B5EF4-FFF2-40B4-BE49-F238E27FC236}">
                <a16:creationId xmlns:a16="http://schemas.microsoft.com/office/drawing/2014/main" id="{4AC9A06A-3597-90C0-6EA0-221DAC4C7A2E}"/>
              </a:ext>
            </a:extLst>
          </p:cNvPr>
          <p:cNvSpPr>
            <a:spLocks noGrp="1"/>
          </p:cNvSpPr>
          <p:nvPr>
            <p:ph type="sldNum" sz="quarter" idx="12"/>
          </p:nvPr>
        </p:nvSpPr>
        <p:spPr/>
        <p:txBody>
          <a:bodyPr/>
          <a:lstStyle/>
          <a:p>
            <a:pPr defTabSz="311719"/>
            <a:r>
              <a:rPr lang="en-US">
                <a:solidFill>
                  <a:srgbClr val="6D6E71"/>
                </a:solidFill>
              </a:rPr>
              <a:t>BROWN &amp; BROWN  |  </a:t>
            </a:r>
            <a:fld id="{0BDBB283-31B7-430F-95E5-02359FF226F2}" type="slidenum">
              <a:rPr lang="en-US" smtClean="0">
                <a:solidFill>
                  <a:srgbClr val="6D6E71"/>
                </a:solidFill>
              </a:rPr>
              <a:pPr defTabSz="311719"/>
              <a:t>16</a:t>
            </a:fld>
            <a:endParaRPr lang="en-US">
              <a:solidFill>
                <a:srgbClr val="6D6E71"/>
              </a:solidFill>
            </a:endParaRPr>
          </a:p>
        </p:txBody>
      </p:sp>
      <p:sp>
        <p:nvSpPr>
          <p:cNvPr id="10" name="object 10">
            <a:extLst>
              <a:ext uri="{FF2B5EF4-FFF2-40B4-BE49-F238E27FC236}">
                <a16:creationId xmlns:a16="http://schemas.microsoft.com/office/drawing/2014/main" id="{817E00F7-1420-C4D2-32FE-E6651F3BB25B}"/>
              </a:ext>
            </a:extLst>
          </p:cNvPr>
          <p:cNvSpPr txBox="1"/>
          <p:nvPr/>
        </p:nvSpPr>
        <p:spPr>
          <a:xfrm>
            <a:off x="944443" y="1660312"/>
            <a:ext cx="10303111" cy="440505"/>
          </a:xfrm>
          <a:prstGeom prst="rect">
            <a:avLst/>
          </a:prstGeom>
        </p:spPr>
        <p:txBody>
          <a:bodyPr vert="horz" wrap="square" lIns="0" tIns="9525" rIns="0" bIns="0" rtlCol="0">
            <a:spAutoFit/>
          </a:bodyPr>
          <a:lstStyle/>
          <a:p>
            <a:pPr marL="9525" algn="ctr" defTabSz="685800">
              <a:spcBef>
                <a:spcPts val="75"/>
              </a:spcBef>
              <a:tabLst>
                <a:tab pos="6186488" algn="l"/>
              </a:tabLst>
              <a:defRPr/>
            </a:pPr>
            <a:r>
              <a:rPr lang="en-US" sz="2800" spc="-4">
                <a:solidFill>
                  <a:srgbClr val="FFFFFF"/>
                </a:solidFill>
                <a:latin typeface="Tahoma"/>
                <a:cs typeface="Tahoma"/>
              </a:rPr>
              <a:t>Download the Excellus BCBS App.</a:t>
            </a:r>
            <a:endParaRPr sz="2800">
              <a:solidFill>
                <a:prstClr val="black"/>
              </a:solidFill>
              <a:latin typeface="Tahoma"/>
              <a:cs typeface="Tahoma"/>
            </a:endParaRPr>
          </a:p>
        </p:txBody>
      </p:sp>
      <p:sp>
        <p:nvSpPr>
          <p:cNvPr id="13" name="Content Placeholder 3">
            <a:extLst>
              <a:ext uri="{FF2B5EF4-FFF2-40B4-BE49-F238E27FC236}">
                <a16:creationId xmlns:a16="http://schemas.microsoft.com/office/drawing/2014/main" id="{18B8A543-B31F-5AFE-D127-5F90FD75D599}"/>
              </a:ext>
            </a:extLst>
          </p:cNvPr>
          <p:cNvSpPr>
            <a:spLocks noGrp="1"/>
          </p:cNvSpPr>
          <p:nvPr/>
        </p:nvSpPr>
        <p:spPr bwMode="auto">
          <a:xfrm>
            <a:off x="514505" y="1219706"/>
            <a:ext cx="6553200" cy="528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8096" tIns="38096" rIns="38096" bIns="38096"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lvl="1">
              <a:buClr>
                <a:srgbClr val="CC9900"/>
              </a:buClr>
              <a:buSzPct val="105000"/>
              <a:buFont typeface="Arial" pitchFamily="34" charset="0"/>
              <a:buChar char="•"/>
              <a:defRPr/>
            </a:pPr>
            <a:endParaRPr lang="en-US" sz="1050" dirty="0">
              <a:solidFill>
                <a:srgbClr val="002060"/>
              </a:solidFill>
              <a:latin typeface="Montserrat-Regular"/>
              <a:cs typeface="Calibri" pitchFamily="34" charset="0"/>
            </a:endParaRPr>
          </a:p>
          <a:p>
            <a:pPr>
              <a:buClr>
                <a:srgbClr val="002060"/>
              </a:buClr>
              <a:buSzPct val="105000"/>
              <a:buFont typeface="Wingdings" panose="05000000000000000000" pitchFamily="2" charset="2"/>
              <a:buChar char="§"/>
              <a:defRPr/>
            </a:pPr>
            <a:r>
              <a:rPr lang="en-US" sz="1600" dirty="0">
                <a:solidFill>
                  <a:srgbClr val="293873"/>
                </a:solidFill>
                <a:cs typeface="Calibri" pitchFamily="34" charset="0"/>
              </a:rPr>
              <a:t>Available to </a:t>
            </a:r>
            <a:r>
              <a:rPr lang="en-US" sz="1600" b="1" u="sng" dirty="0">
                <a:solidFill>
                  <a:srgbClr val="293873"/>
                </a:solidFill>
                <a:cs typeface="Calibri" pitchFamily="34" charset="0"/>
              </a:rPr>
              <a:t>HDHP enrollees ONLY</a:t>
            </a:r>
          </a:p>
          <a:p>
            <a:pPr>
              <a:buClr>
                <a:srgbClr val="002060"/>
              </a:buClr>
              <a:buSzPct val="105000"/>
              <a:buFont typeface="Wingdings" panose="05000000000000000000" pitchFamily="2" charset="2"/>
              <a:buChar char="§"/>
              <a:defRPr/>
            </a:pPr>
            <a:endParaRPr lang="en-US" sz="1600" dirty="0">
              <a:solidFill>
                <a:srgbClr val="293873"/>
              </a:solidFill>
              <a:cs typeface="Calibri" pitchFamily="34" charset="0"/>
            </a:endParaRPr>
          </a:p>
          <a:p>
            <a:pPr>
              <a:buClr>
                <a:srgbClr val="002060"/>
              </a:buClr>
              <a:buSzPct val="105000"/>
              <a:buFont typeface="Wingdings" panose="05000000000000000000" pitchFamily="2" charset="2"/>
              <a:buChar char="§"/>
              <a:defRPr/>
            </a:pPr>
            <a:r>
              <a:rPr lang="en-US" sz="1600" dirty="0">
                <a:solidFill>
                  <a:srgbClr val="293873"/>
                </a:solidFill>
                <a:cs typeface="Calibri" pitchFamily="34" charset="0"/>
              </a:rPr>
              <a:t>The Limited Purpose FSA allows you to pay for </a:t>
            </a:r>
            <a:r>
              <a:rPr lang="en-US" sz="1600" b="1" dirty="0">
                <a:solidFill>
                  <a:srgbClr val="293873"/>
                </a:solidFill>
                <a:cs typeface="Calibri" pitchFamily="34" charset="0"/>
              </a:rPr>
              <a:t>dental and vision </a:t>
            </a:r>
            <a:r>
              <a:rPr lang="en-US" sz="1600" dirty="0">
                <a:solidFill>
                  <a:srgbClr val="293873"/>
                </a:solidFill>
                <a:cs typeface="Calibri" pitchFamily="34" charset="0"/>
              </a:rPr>
              <a:t>costs with pre-tax, rather than after-tax money</a:t>
            </a:r>
          </a:p>
          <a:p>
            <a:pPr>
              <a:buClr>
                <a:srgbClr val="002060"/>
              </a:buClr>
              <a:buSzPct val="105000"/>
              <a:buFont typeface="Wingdings" panose="05000000000000000000" pitchFamily="2" charset="2"/>
              <a:buChar char="§"/>
              <a:defRPr/>
            </a:pPr>
            <a:endParaRPr lang="en-US" sz="1600" dirty="0">
              <a:solidFill>
                <a:srgbClr val="293873"/>
              </a:solidFill>
              <a:cs typeface="Calibri" pitchFamily="34" charset="0"/>
            </a:endParaRPr>
          </a:p>
          <a:p>
            <a:pPr>
              <a:buClr>
                <a:srgbClr val="002060"/>
              </a:buClr>
              <a:buSzPct val="105000"/>
              <a:buFont typeface="Wingdings" panose="05000000000000000000" pitchFamily="2" charset="2"/>
              <a:buChar char="§"/>
              <a:defRPr/>
            </a:pPr>
            <a:r>
              <a:rPr lang="en-US" sz="1600" dirty="0">
                <a:solidFill>
                  <a:srgbClr val="293873"/>
                </a:solidFill>
                <a:cs typeface="Calibri" pitchFamily="34" charset="0"/>
              </a:rPr>
              <a:t>The contribution limit for 2026 is </a:t>
            </a:r>
            <a:r>
              <a:rPr lang="en-US" sz="1600" b="1" dirty="0">
                <a:solidFill>
                  <a:srgbClr val="293873"/>
                </a:solidFill>
                <a:cs typeface="Calibri" pitchFamily="34" charset="0"/>
              </a:rPr>
              <a:t>$3,400</a:t>
            </a:r>
          </a:p>
          <a:p>
            <a:pPr marL="0" indent="0">
              <a:buClr>
                <a:srgbClr val="002060"/>
              </a:buClr>
              <a:buSzPct val="105000"/>
              <a:buNone/>
              <a:defRPr/>
            </a:pPr>
            <a:endParaRPr lang="en-US" sz="1600" b="1" dirty="0">
              <a:solidFill>
                <a:srgbClr val="293873"/>
              </a:solidFill>
              <a:highlight>
                <a:srgbClr val="FFFF00"/>
              </a:highlight>
              <a:cs typeface="Calibri" pitchFamily="34" charset="0"/>
            </a:endParaRPr>
          </a:p>
          <a:p>
            <a:pPr>
              <a:buClr>
                <a:srgbClr val="002060"/>
              </a:buClr>
              <a:buSzPct val="105000"/>
              <a:buFont typeface="Wingdings" panose="05000000000000000000" pitchFamily="2" charset="2"/>
              <a:buChar char="§"/>
              <a:defRPr/>
            </a:pPr>
            <a:r>
              <a:rPr lang="en-US" sz="1600" dirty="0">
                <a:solidFill>
                  <a:srgbClr val="293873"/>
                </a:solidFill>
                <a:cs typeface="Calibri" pitchFamily="34" charset="0"/>
              </a:rPr>
              <a:t>Unused healthcare FSA funds may carryover to the following plan year, up to the IRS maximum carry over of $680</a:t>
            </a:r>
          </a:p>
          <a:p>
            <a:pPr marL="0" indent="0">
              <a:buClr>
                <a:srgbClr val="002060"/>
              </a:buClr>
              <a:buSzPct val="105000"/>
              <a:buNone/>
              <a:defRPr/>
            </a:pPr>
            <a:endParaRPr lang="en-US" sz="2400" dirty="0">
              <a:solidFill>
                <a:srgbClr val="002060"/>
              </a:solidFill>
              <a:highlight>
                <a:srgbClr val="FFFF00"/>
              </a:highlight>
              <a:latin typeface="Montserrat-Regular"/>
              <a:cs typeface="Calibri" pitchFamily="34" charset="0"/>
            </a:endParaRPr>
          </a:p>
          <a:p>
            <a:pPr>
              <a:buClr>
                <a:srgbClr val="002060"/>
              </a:buClr>
              <a:buSzPct val="105000"/>
              <a:buFont typeface="Wingdings" panose="05000000000000000000" pitchFamily="2" charset="2"/>
              <a:buChar char="ü"/>
              <a:defRPr/>
            </a:pPr>
            <a:endParaRPr lang="en-US" sz="1050" i="1" dirty="0">
              <a:solidFill>
                <a:srgbClr val="002060"/>
              </a:solidFill>
              <a:latin typeface="Montserrat-Regular"/>
              <a:cs typeface="Calibri" pitchFamily="34" charset="0"/>
            </a:endParaRPr>
          </a:p>
          <a:p>
            <a:pPr>
              <a:buClr>
                <a:srgbClr val="002060"/>
              </a:buClr>
              <a:buSzPct val="105000"/>
              <a:buFont typeface="Wingdings" panose="05000000000000000000" pitchFamily="2" charset="2"/>
              <a:buChar char="ü"/>
              <a:defRPr/>
            </a:pPr>
            <a:endParaRPr lang="en-US" sz="1050" dirty="0">
              <a:solidFill>
                <a:srgbClr val="002060"/>
              </a:solidFill>
              <a:latin typeface="Montserrat-Regular"/>
              <a:cs typeface="Calibri" pitchFamily="34" charset="0"/>
            </a:endParaRPr>
          </a:p>
          <a:p>
            <a:pPr>
              <a:buClr>
                <a:srgbClr val="002060"/>
              </a:buClr>
              <a:buSzPct val="105000"/>
              <a:buFont typeface="Wingdings" panose="05000000000000000000" pitchFamily="2" charset="2"/>
              <a:buChar char="ü"/>
              <a:defRPr/>
            </a:pPr>
            <a:endParaRPr lang="en-US" sz="1050" dirty="0">
              <a:solidFill>
                <a:srgbClr val="002060"/>
              </a:solidFill>
              <a:latin typeface="Montserrat-Regular"/>
              <a:cs typeface="Calibri" pitchFamily="34" charset="0"/>
            </a:endParaRPr>
          </a:p>
          <a:p>
            <a:pPr>
              <a:buClr>
                <a:srgbClr val="CC9900"/>
              </a:buClr>
              <a:buSzPct val="105000"/>
              <a:buFont typeface="Arial" pitchFamily="34" charset="0"/>
              <a:buChar char="•"/>
              <a:defRPr/>
            </a:pPr>
            <a:endParaRPr lang="en-US" sz="2000" dirty="0">
              <a:solidFill>
                <a:srgbClr val="002060"/>
              </a:solidFill>
              <a:latin typeface="Montserrat-Regular"/>
              <a:cs typeface="Calibri" pitchFamily="34" charset="0"/>
            </a:endParaRPr>
          </a:p>
          <a:p>
            <a:pPr lvl="1">
              <a:buClr>
                <a:srgbClr val="CC9900"/>
              </a:buClr>
              <a:buSzPct val="105000"/>
              <a:buFont typeface="Arial" pitchFamily="34" charset="0"/>
              <a:buChar char="•"/>
              <a:defRPr/>
            </a:pPr>
            <a:endParaRPr lang="en-US" sz="1800" dirty="0">
              <a:solidFill>
                <a:srgbClr val="002060"/>
              </a:solidFill>
              <a:latin typeface="Montserrat-Regular"/>
              <a:cs typeface="Calibri" pitchFamily="34" charset="0"/>
            </a:endParaRPr>
          </a:p>
          <a:p>
            <a:pPr>
              <a:buClr>
                <a:srgbClr val="CC9900"/>
              </a:buClr>
              <a:buSzPct val="105000"/>
              <a:buFont typeface="Arial" pitchFamily="34" charset="0"/>
              <a:buChar char="•"/>
              <a:defRPr/>
            </a:pPr>
            <a:endParaRPr lang="en-US" sz="2000" dirty="0">
              <a:solidFill>
                <a:srgbClr val="002060"/>
              </a:solidFill>
              <a:latin typeface="Montserrat-Regular"/>
              <a:cs typeface="Calibri" pitchFamily="34" charset="0"/>
            </a:endParaRPr>
          </a:p>
          <a:p>
            <a:pPr>
              <a:buClr>
                <a:schemeClr val="tx1"/>
              </a:buClr>
              <a:buSzPct val="105000"/>
              <a:buFont typeface="Wingdings" panose="05000000000000000000" pitchFamily="2" charset="2"/>
              <a:buChar char="§"/>
              <a:defRPr/>
            </a:pPr>
            <a:endParaRPr lang="en-US" sz="1600" i="1" dirty="0">
              <a:solidFill>
                <a:srgbClr val="002060"/>
              </a:solidFill>
              <a:latin typeface="Montserrat-Regular"/>
            </a:endParaRPr>
          </a:p>
          <a:p>
            <a:pPr>
              <a:buClr>
                <a:schemeClr val="tx1"/>
              </a:buClr>
              <a:buSzPct val="105000"/>
              <a:buFont typeface="Wingdings" panose="05000000000000000000" pitchFamily="2" charset="2"/>
              <a:buNone/>
              <a:defRPr/>
            </a:pPr>
            <a:endParaRPr lang="en-US" sz="1600" dirty="0">
              <a:solidFill>
                <a:srgbClr val="002060"/>
              </a:solidFill>
              <a:latin typeface="Montserrat-Regular"/>
            </a:endParaRPr>
          </a:p>
        </p:txBody>
      </p:sp>
      <p:pic>
        <p:nvPicPr>
          <p:cNvPr id="14" name="Picture 13" descr="Debit Card Swipe">
            <a:extLst>
              <a:ext uri="{FF2B5EF4-FFF2-40B4-BE49-F238E27FC236}">
                <a16:creationId xmlns:a16="http://schemas.microsoft.com/office/drawing/2014/main" id="{B192B6B6-1AF3-B6DB-D118-77FB76C96C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61287" y="1660312"/>
            <a:ext cx="1475149" cy="1365107"/>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14" descr="http://t2.gstatic.com/images?q=tbn:ANd9GcQddwxBA3mVNHrnz5KUODB2nldMl7YKMOjrvOp-KR3d67fG6L8zjA">
            <a:extLst>
              <a:ext uri="{FF2B5EF4-FFF2-40B4-BE49-F238E27FC236}">
                <a16:creationId xmlns:a16="http://schemas.microsoft.com/office/drawing/2014/main" id="{9D467F64-58FC-5027-2084-EB6C485BC0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33952" y="2449532"/>
            <a:ext cx="1300893" cy="1063269"/>
          </a:xfrm>
          <a:prstGeom prst="rect">
            <a:avLst/>
          </a:pr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2" descr="http://0.tqn.com/d/healthinsurance/1/G/I/2/-/-/FSA_OTC.jpg">
            <a:extLst>
              <a:ext uri="{FF2B5EF4-FFF2-40B4-BE49-F238E27FC236}">
                <a16:creationId xmlns:a16="http://schemas.microsoft.com/office/drawing/2014/main" id="{67D6689E-C812-7B6C-A20A-3AFCA4212E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61287" y="3617720"/>
            <a:ext cx="1467321" cy="1365107"/>
          </a:xfrm>
          <a:prstGeom prst="rect">
            <a:avLst/>
          </a:pr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17" name="Picture 22" descr="http://t1.gstatic.com/images?q=tbn:ANd9GcTIAJjNlBiTW4tC7pRh_pevaHHZigc9TBRakYGWXBYylmkeJBRkAA">
            <a:extLst>
              <a:ext uri="{FF2B5EF4-FFF2-40B4-BE49-F238E27FC236}">
                <a16:creationId xmlns:a16="http://schemas.microsoft.com/office/drawing/2014/main" id="{FDAFEE2E-87AF-AAB0-2B6E-3B8EE84F4ED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90361" y="4276872"/>
            <a:ext cx="1635349" cy="1153586"/>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D68B557-CD4D-1CD6-B86C-8A5F41E983D2}"/>
              </a:ext>
            </a:extLst>
          </p:cNvPr>
          <p:cNvPicPr>
            <a:picLocks noChangeAspect="1"/>
          </p:cNvPicPr>
          <p:nvPr/>
        </p:nvPicPr>
        <p:blipFill>
          <a:blip r:embed="rId8"/>
          <a:stretch>
            <a:fillRect/>
          </a:stretch>
        </p:blipFill>
        <p:spPr>
          <a:xfrm>
            <a:off x="9132109" y="248767"/>
            <a:ext cx="2951854" cy="847130"/>
          </a:xfrm>
          <a:prstGeom prst="rect">
            <a:avLst/>
          </a:prstGeom>
        </p:spPr>
      </p:pic>
      <p:pic>
        <p:nvPicPr>
          <p:cNvPr id="7" name="Audio 6">
            <a:hlinkClick r:id="" action="ppaction://media"/>
            <a:extLst>
              <a:ext uri="{FF2B5EF4-FFF2-40B4-BE49-F238E27FC236}">
                <a16:creationId xmlns:a16="http://schemas.microsoft.com/office/drawing/2014/main" id="{22F7711F-01F0-8794-5FCC-3A194458FA79}"/>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52190639"/>
      </p:ext>
    </p:extLst>
  </p:cSld>
  <p:clrMapOvr>
    <a:masterClrMapping/>
  </p:clrMapOvr>
  <mc:AlternateContent xmlns:mc="http://schemas.openxmlformats.org/markup-compatibility/2006" xmlns:p14="http://schemas.microsoft.com/office/powerpoint/2010/main">
    <mc:Choice Requires="p14">
      <p:transition spd="slow" p14:dur="2000" advTm="83706"/>
    </mc:Choice>
    <mc:Fallback xmlns="">
      <p:transition spd="slow" advTm="83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DC9EC-9D19-4A3B-BA03-4EA1C7EB724B}"/>
              </a:ext>
            </a:extLst>
          </p:cNvPr>
          <p:cNvSpPr>
            <a:spLocks noGrp="1"/>
          </p:cNvSpPr>
          <p:nvPr>
            <p:ph type="title"/>
          </p:nvPr>
        </p:nvSpPr>
        <p:spPr/>
        <p:txBody>
          <a:bodyPr>
            <a:normAutofit/>
          </a:bodyPr>
          <a:lstStyle/>
          <a:p>
            <a:r>
              <a:rPr lang="en-US" sz="3000"/>
              <a:t>Medical Flexible Spending Account</a:t>
            </a:r>
          </a:p>
        </p:txBody>
      </p:sp>
      <p:sp>
        <p:nvSpPr>
          <p:cNvPr id="4" name="Slide Number Placeholder 3">
            <a:extLst>
              <a:ext uri="{FF2B5EF4-FFF2-40B4-BE49-F238E27FC236}">
                <a16:creationId xmlns:a16="http://schemas.microsoft.com/office/drawing/2014/main" id="{3C00873F-52E7-4270-BED7-25237A9F79BA}"/>
              </a:ext>
            </a:extLst>
          </p:cNvPr>
          <p:cNvSpPr>
            <a:spLocks noGrp="1"/>
          </p:cNvSpPr>
          <p:nvPr>
            <p:ph type="sldNum" sz="quarter" idx="12"/>
          </p:nvPr>
        </p:nvSpPr>
        <p:spPr/>
        <p:txBody>
          <a:bodyPr/>
          <a:lstStyle/>
          <a:p>
            <a:pPr defTabSz="311719"/>
            <a:r>
              <a:rPr lang="en-US">
                <a:solidFill>
                  <a:srgbClr val="6D6E71"/>
                </a:solidFill>
              </a:rPr>
              <a:t>BROWN &amp; BROWN  |  </a:t>
            </a:r>
            <a:fld id="{0BDBB283-31B7-430F-95E5-02359FF226F2}" type="slidenum">
              <a:rPr lang="en-US" smtClean="0">
                <a:solidFill>
                  <a:srgbClr val="6D6E71"/>
                </a:solidFill>
              </a:rPr>
              <a:pPr defTabSz="311719"/>
              <a:t>17</a:t>
            </a:fld>
            <a:endParaRPr lang="en-US">
              <a:solidFill>
                <a:srgbClr val="6D6E71"/>
              </a:solidFill>
            </a:endParaRPr>
          </a:p>
        </p:txBody>
      </p:sp>
      <p:sp>
        <p:nvSpPr>
          <p:cNvPr id="10" name="object 10">
            <a:extLst>
              <a:ext uri="{FF2B5EF4-FFF2-40B4-BE49-F238E27FC236}">
                <a16:creationId xmlns:a16="http://schemas.microsoft.com/office/drawing/2014/main" id="{D2999C40-7C4A-4D90-A5D1-2FA702743561}"/>
              </a:ext>
            </a:extLst>
          </p:cNvPr>
          <p:cNvSpPr txBox="1"/>
          <p:nvPr/>
        </p:nvSpPr>
        <p:spPr>
          <a:xfrm>
            <a:off x="944443" y="1660312"/>
            <a:ext cx="10303111" cy="440505"/>
          </a:xfrm>
          <a:prstGeom prst="rect">
            <a:avLst/>
          </a:prstGeom>
        </p:spPr>
        <p:txBody>
          <a:bodyPr vert="horz" wrap="square" lIns="0" tIns="9525" rIns="0" bIns="0" rtlCol="0">
            <a:spAutoFit/>
          </a:bodyPr>
          <a:lstStyle/>
          <a:p>
            <a:pPr marL="9525" algn="ctr" defTabSz="685800">
              <a:spcBef>
                <a:spcPts val="75"/>
              </a:spcBef>
              <a:tabLst>
                <a:tab pos="6186488" algn="l"/>
              </a:tabLst>
              <a:defRPr/>
            </a:pPr>
            <a:r>
              <a:rPr lang="en-US" sz="2800" spc="-4">
                <a:solidFill>
                  <a:srgbClr val="FFFFFF"/>
                </a:solidFill>
                <a:latin typeface="Tahoma"/>
                <a:cs typeface="Tahoma"/>
              </a:rPr>
              <a:t>Download the Excellus BCBS App.</a:t>
            </a:r>
            <a:endParaRPr sz="2800">
              <a:solidFill>
                <a:prstClr val="black"/>
              </a:solidFill>
              <a:latin typeface="Tahoma"/>
              <a:cs typeface="Tahoma"/>
            </a:endParaRPr>
          </a:p>
        </p:txBody>
      </p:sp>
      <p:sp>
        <p:nvSpPr>
          <p:cNvPr id="13" name="Content Placeholder 3">
            <a:extLst>
              <a:ext uri="{FF2B5EF4-FFF2-40B4-BE49-F238E27FC236}">
                <a16:creationId xmlns:a16="http://schemas.microsoft.com/office/drawing/2014/main" id="{1F0E4A06-BFD2-4086-94AF-1067469EA6A2}"/>
              </a:ext>
            </a:extLst>
          </p:cNvPr>
          <p:cNvSpPr>
            <a:spLocks noGrp="1"/>
          </p:cNvSpPr>
          <p:nvPr/>
        </p:nvSpPr>
        <p:spPr bwMode="auto">
          <a:xfrm>
            <a:off x="212364" y="1219706"/>
            <a:ext cx="7395444" cy="528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8096" tIns="38096" rIns="38096" bIns="38096"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lvl="1">
              <a:buClr>
                <a:srgbClr val="CC9900"/>
              </a:buClr>
              <a:buSzPct val="105000"/>
              <a:buFont typeface="Arial" pitchFamily="34" charset="0"/>
              <a:buChar char="•"/>
              <a:defRPr/>
            </a:pPr>
            <a:endParaRPr lang="en-US" sz="1050" dirty="0">
              <a:solidFill>
                <a:srgbClr val="002060"/>
              </a:solidFill>
              <a:latin typeface="Montserrat-Regular"/>
              <a:cs typeface="Calibri" pitchFamily="34" charset="0"/>
            </a:endParaRPr>
          </a:p>
          <a:p>
            <a:pPr>
              <a:buClr>
                <a:srgbClr val="002060"/>
              </a:buClr>
              <a:buSzPct val="105000"/>
              <a:buFont typeface="Wingdings" panose="05000000000000000000" pitchFamily="2" charset="2"/>
              <a:buChar char="§"/>
              <a:defRPr/>
            </a:pPr>
            <a:r>
              <a:rPr lang="en-US" sz="1600" dirty="0">
                <a:solidFill>
                  <a:srgbClr val="293873"/>
                </a:solidFill>
                <a:cs typeface="Calibri" pitchFamily="34" charset="0"/>
              </a:rPr>
              <a:t>Available to Hybrid plan enrollees only</a:t>
            </a:r>
          </a:p>
          <a:p>
            <a:pPr>
              <a:buClr>
                <a:srgbClr val="002060"/>
              </a:buClr>
              <a:buSzPct val="105000"/>
              <a:buFont typeface="Wingdings" panose="05000000000000000000" pitchFamily="2" charset="2"/>
              <a:buChar char="§"/>
              <a:defRPr/>
            </a:pPr>
            <a:endParaRPr lang="en-US" sz="1600" dirty="0">
              <a:solidFill>
                <a:srgbClr val="293873"/>
              </a:solidFill>
              <a:cs typeface="Calibri" pitchFamily="34" charset="0"/>
            </a:endParaRPr>
          </a:p>
          <a:p>
            <a:pPr>
              <a:buClr>
                <a:srgbClr val="002060"/>
              </a:buClr>
              <a:buSzPct val="105000"/>
              <a:buFont typeface="Wingdings" panose="05000000000000000000" pitchFamily="2" charset="2"/>
              <a:buChar char="§"/>
              <a:defRPr/>
            </a:pPr>
            <a:r>
              <a:rPr lang="en-US" sz="1600" dirty="0">
                <a:solidFill>
                  <a:srgbClr val="293873"/>
                </a:solidFill>
                <a:cs typeface="Calibri" pitchFamily="34" charset="0"/>
              </a:rPr>
              <a:t>The Medical FSA allows you to pay for medical, dental, and vision costs with pre-tax, rather than after-tax money</a:t>
            </a:r>
          </a:p>
          <a:p>
            <a:pPr>
              <a:buClr>
                <a:srgbClr val="002060"/>
              </a:buClr>
              <a:buSzPct val="105000"/>
              <a:buFont typeface="Wingdings" panose="05000000000000000000" pitchFamily="2" charset="2"/>
              <a:buChar char="§"/>
              <a:defRPr/>
            </a:pPr>
            <a:endParaRPr lang="en-US" sz="1600" dirty="0">
              <a:solidFill>
                <a:srgbClr val="293873"/>
              </a:solidFill>
              <a:cs typeface="Calibri" pitchFamily="34" charset="0"/>
            </a:endParaRPr>
          </a:p>
          <a:p>
            <a:pPr>
              <a:buClr>
                <a:srgbClr val="002060"/>
              </a:buClr>
              <a:buSzPct val="105000"/>
              <a:buFont typeface="Wingdings" panose="05000000000000000000" pitchFamily="2" charset="2"/>
              <a:buChar char="§"/>
              <a:defRPr/>
            </a:pPr>
            <a:r>
              <a:rPr lang="en-US" sz="1600" dirty="0">
                <a:solidFill>
                  <a:srgbClr val="293873"/>
                </a:solidFill>
                <a:cs typeface="Calibri" pitchFamily="34" charset="0"/>
              </a:rPr>
              <a:t>The Medical FSA can only be setup if an employee is eligible for medical insurance</a:t>
            </a:r>
          </a:p>
          <a:p>
            <a:pPr>
              <a:buClr>
                <a:srgbClr val="002060"/>
              </a:buClr>
              <a:buSzPct val="105000"/>
              <a:buFont typeface="Wingdings" panose="05000000000000000000" pitchFamily="2" charset="2"/>
              <a:buChar char="§"/>
              <a:defRPr/>
            </a:pPr>
            <a:endParaRPr lang="en-US" sz="1600" dirty="0">
              <a:solidFill>
                <a:srgbClr val="293873"/>
              </a:solidFill>
              <a:cs typeface="Calibri" pitchFamily="34" charset="0"/>
            </a:endParaRPr>
          </a:p>
          <a:p>
            <a:pPr>
              <a:buClr>
                <a:srgbClr val="002060"/>
              </a:buClr>
              <a:buSzPct val="105000"/>
              <a:buFont typeface="Wingdings" panose="05000000000000000000" pitchFamily="2" charset="2"/>
              <a:buChar char="§"/>
              <a:defRPr/>
            </a:pPr>
            <a:r>
              <a:rPr lang="en-US" sz="1600" dirty="0">
                <a:solidFill>
                  <a:srgbClr val="293873"/>
                </a:solidFill>
                <a:cs typeface="Calibri" pitchFamily="34" charset="0"/>
              </a:rPr>
              <a:t>The contribution limit for 2026 is </a:t>
            </a:r>
            <a:r>
              <a:rPr lang="en-US" sz="1600" b="1" dirty="0">
                <a:solidFill>
                  <a:srgbClr val="293873"/>
                </a:solidFill>
                <a:cs typeface="Calibri" pitchFamily="34" charset="0"/>
              </a:rPr>
              <a:t>$3,400</a:t>
            </a:r>
          </a:p>
          <a:p>
            <a:pPr marL="0" indent="0">
              <a:buClr>
                <a:srgbClr val="002060"/>
              </a:buClr>
              <a:buSzPct val="105000"/>
              <a:buNone/>
              <a:defRPr/>
            </a:pPr>
            <a:endParaRPr lang="en-US" sz="1600" b="1" dirty="0">
              <a:solidFill>
                <a:srgbClr val="293873"/>
              </a:solidFill>
              <a:cs typeface="Calibri" pitchFamily="34" charset="0"/>
            </a:endParaRPr>
          </a:p>
          <a:p>
            <a:pPr>
              <a:buClr>
                <a:srgbClr val="002060"/>
              </a:buClr>
              <a:buSzPct val="105000"/>
              <a:buFont typeface="Wingdings" panose="05000000000000000000" pitchFamily="2" charset="2"/>
              <a:buChar char="§"/>
              <a:defRPr/>
            </a:pPr>
            <a:r>
              <a:rPr lang="en-US" sz="1600" dirty="0">
                <a:solidFill>
                  <a:srgbClr val="293873"/>
                </a:solidFill>
                <a:cs typeface="Calibri" pitchFamily="34" charset="0"/>
              </a:rPr>
              <a:t>Unused healthcare FSA funds may carryover to the following plan year, up to the IRS maximum carry over of $680</a:t>
            </a:r>
          </a:p>
          <a:p>
            <a:pPr marL="0" indent="0">
              <a:buClr>
                <a:srgbClr val="002060"/>
              </a:buClr>
              <a:buSzPct val="105000"/>
              <a:buNone/>
              <a:defRPr/>
            </a:pPr>
            <a:endParaRPr lang="en-US" sz="1600" dirty="0">
              <a:solidFill>
                <a:srgbClr val="293873"/>
              </a:solidFill>
              <a:cs typeface="Calibri" pitchFamily="34" charset="0"/>
            </a:endParaRPr>
          </a:p>
          <a:p>
            <a:pPr lvl="1">
              <a:buClr>
                <a:srgbClr val="002060"/>
              </a:buClr>
              <a:buSzPct val="105000"/>
              <a:buFont typeface="Wingdings" panose="05000000000000000000" pitchFamily="2" charset="2"/>
              <a:buChar char="§"/>
              <a:defRPr/>
            </a:pPr>
            <a:r>
              <a:rPr lang="en-US" sz="1600" b="1" i="1" dirty="0">
                <a:solidFill>
                  <a:srgbClr val="293873"/>
                </a:solidFill>
                <a:cs typeface="Calibri" pitchFamily="34" charset="0"/>
              </a:rPr>
              <a:t>If you enroll in the HDHP with HSA for 2026 and have a balance left in your FSA, the balance will be converted to a Limited Purpose FSA to use for Vision and Dental expenses in 2026</a:t>
            </a:r>
          </a:p>
          <a:p>
            <a:pPr marL="0" indent="0">
              <a:buClr>
                <a:srgbClr val="002060"/>
              </a:buClr>
              <a:buSzPct val="105000"/>
              <a:buNone/>
              <a:defRPr/>
            </a:pPr>
            <a:endParaRPr lang="en-US" sz="1600" dirty="0">
              <a:solidFill>
                <a:srgbClr val="293873"/>
              </a:solidFill>
              <a:cs typeface="Calibri" pitchFamily="34" charset="0"/>
            </a:endParaRPr>
          </a:p>
          <a:p>
            <a:pPr>
              <a:buClr>
                <a:srgbClr val="002060"/>
              </a:buClr>
              <a:buSzPct val="105000"/>
              <a:buFont typeface="Wingdings" panose="05000000000000000000" pitchFamily="2" charset="2"/>
              <a:buChar char="ü"/>
              <a:defRPr/>
            </a:pPr>
            <a:endParaRPr lang="en-US" sz="1050" i="1" dirty="0">
              <a:solidFill>
                <a:srgbClr val="002060"/>
              </a:solidFill>
              <a:latin typeface="Montserrat-Regular"/>
              <a:cs typeface="Calibri" pitchFamily="34" charset="0"/>
            </a:endParaRPr>
          </a:p>
          <a:p>
            <a:pPr>
              <a:buClr>
                <a:srgbClr val="002060"/>
              </a:buClr>
              <a:buSzPct val="105000"/>
              <a:buFont typeface="Wingdings" panose="05000000000000000000" pitchFamily="2" charset="2"/>
              <a:buChar char="ü"/>
              <a:defRPr/>
            </a:pPr>
            <a:endParaRPr lang="en-US" sz="1050" dirty="0">
              <a:solidFill>
                <a:srgbClr val="002060"/>
              </a:solidFill>
              <a:latin typeface="Montserrat-Regular"/>
              <a:cs typeface="Calibri" pitchFamily="34" charset="0"/>
            </a:endParaRPr>
          </a:p>
          <a:p>
            <a:pPr>
              <a:buClr>
                <a:srgbClr val="002060"/>
              </a:buClr>
              <a:buSzPct val="105000"/>
              <a:buFont typeface="Wingdings" panose="05000000000000000000" pitchFamily="2" charset="2"/>
              <a:buChar char="ü"/>
              <a:defRPr/>
            </a:pPr>
            <a:endParaRPr lang="en-US" sz="1050" dirty="0">
              <a:solidFill>
                <a:srgbClr val="002060"/>
              </a:solidFill>
              <a:latin typeface="Montserrat-Regular"/>
              <a:cs typeface="Calibri" pitchFamily="34" charset="0"/>
            </a:endParaRPr>
          </a:p>
          <a:p>
            <a:pPr>
              <a:buClr>
                <a:srgbClr val="CC9900"/>
              </a:buClr>
              <a:buSzPct val="105000"/>
              <a:buFont typeface="Arial" pitchFamily="34" charset="0"/>
              <a:buChar char="•"/>
              <a:defRPr/>
            </a:pPr>
            <a:endParaRPr lang="en-US" sz="2000" dirty="0">
              <a:solidFill>
                <a:srgbClr val="002060"/>
              </a:solidFill>
              <a:latin typeface="Montserrat-Regular"/>
              <a:cs typeface="Calibri" pitchFamily="34" charset="0"/>
            </a:endParaRPr>
          </a:p>
          <a:p>
            <a:pPr lvl="1">
              <a:buClr>
                <a:srgbClr val="CC9900"/>
              </a:buClr>
              <a:buSzPct val="105000"/>
              <a:buFont typeface="Arial" pitchFamily="34" charset="0"/>
              <a:buChar char="•"/>
              <a:defRPr/>
            </a:pPr>
            <a:endParaRPr lang="en-US" sz="1800" dirty="0">
              <a:solidFill>
                <a:srgbClr val="002060"/>
              </a:solidFill>
              <a:latin typeface="Montserrat-Regular"/>
              <a:cs typeface="Calibri" pitchFamily="34" charset="0"/>
            </a:endParaRPr>
          </a:p>
          <a:p>
            <a:pPr>
              <a:buClr>
                <a:srgbClr val="CC9900"/>
              </a:buClr>
              <a:buSzPct val="105000"/>
              <a:buFont typeface="Arial" pitchFamily="34" charset="0"/>
              <a:buChar char="•"/>
              <a:defRPr/>
            </a:pPr>
            <a:endParaRPr lang="en-US" sz="2000" dirty="0">
              <a:solidFill>
                <a:srgbClr val="002060"/>
              </a:solidFill>
              <a:latin typeface="Montserrat-Regular"/>
              <a:cs typeface="Calibri" pitchFamily="34" charset="0"/>
            </a:endParaRPr>
          </a:p>
          <a:p>
            <a:pPr>
              <a:buClr>
                <a:schemeClr val="tx1"/>
              </a:buClr>
              <a:buSzPct val="105000"/>
              <a:buFont typeface="Wingdings" panose="05000000000000000000" pitchFamily="2" charset="2"/>
              <a:buChar char="§"/>
              <a:defRPr/>
            </a:pPr>
            <a:endParaRPr lang="en-US" sz="1600" i="1" dirty="0">
              <a:solidFill>
                <a:srgbClr val="002060"/>
              </a:solidFill>
              <a:latin typeface="Montserrat-Regular"/>
            </a:endParaRPr>
          </a:p>
          <a:p>
            <a:pPr>
              <a:buClr>
                <a:schemeClr val="tx1"/>
              </a:buClr>
              <a:buSzPct val="105000"/>
              <a:buFont typeface="Wingdings" panose="05000000000000000000" pitchFamily="2" charset="2"/>
              <a:buNone/>
              <a:defRPr/>
            </a:pPr>
            <a:endParaRPr lang="en-US" sz="1600" dirty="0">
              <a:solidFill>
                <a:srgbClr val="002060"/>
              </a:solidFill>
              <a:latin typeface="Montserrat-Regular"/>
            </a:endParaRPr>
          </a:p>
        </p:txBody>
      </p:sp>
      <p:pic>
        <p:nvPicPr>
          <p:cNvPr id="14" name="Picture 13" descr="Debit Card Swipe">
            <a:extLst>
              <a:ext uri="{FF2B5EF4-FFF2-40B4-BE49-F238E27FC236}">
                <a16:creationId xmlns:a16="http://schemas.microsoft.com/office/drawing/2014/main" id="{5577AF5F-D24C-4490-9C40-058A41FEFF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00740" y="1660312"/>
            <a:ext cx="1475149" cy="1234051"/>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14" descr="http://t2.gstatic.com/images?q=tbn:ANd9GcQddwxBA3mVNHrnz5KUODB2nldMl7YKMOjrvOp-KR3d67fG6L8zjA">
            <a:extLst>
              <a:ext uri="{FF2B5EF4-FFF2-40B4-BE49-F238E27FC236}">
                <a16:creationId xmlns:a16="http://schemas.microsoft.com/office/drawing/2014/main" id="{651F54F2-5639-4ABE-A93F-645C997E0C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69991" y="2550567"/>
            <a:ext cx="1300893" cy="1153586"/>
          </a:xfrm>
          <a:prstGeom prst="rect">
            <a:avLst/>
          </a:pr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2" descr="http://0.tqn.com/d/healthinsurance/1/G/I/2/-/-/FSA_OTC.jpg">
            <a:extLst>
              <a:ext uri="{FF2B5EF4-FFF2-40B4-BE49-F238E27FC236}">
                <a16:creationId xmlns:a16="http://schemas.microsoft.com/office/drawing/2014/main" id="{65214729-03A2-49D5-957B-CEB7FACCD5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69115" y="3429000"/>
            <a:ext cx="1467321" cy="1365107"/>
          </a:xfrm>
          <a:prstGeom prst="rect">
            <a:avLst/>
          </a:pr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17" name="Picture 22" descr="http://t1.gstatic.com/images?q=tbn:ANd9GcTIAJjNlBiTW4tC7pRh_pevaHHZigc9TBRakYGWXBYylmkeJBRkAA">
            <a:extLst>
              <a:ext uri="{FF2B5EF4-FFF2-40B4-BE49-F238E27FC236}">
                <a16:creationId xmlns:a16="http://schemas.microsoft.com/office/drawing/2014/main" id="{02D68301-558B-4C90-BC64-07410FC735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12205" y="4276872"/>
            <a:ext cx="1635349" cy="1153586"/>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7FB10DA-D5E8-CD55-5C71-AB9AF4113B38}"/>
              </a:ext>
            </a:extLst>
          </p:cNvPr>
          <p:cNvPicPr>
            <a:picLocks noChangeAspect="1"/>
          </p:cNvPicPr>
          <p:nvPr/>
        </p:nvPicPr>
        <p:blipFill>
          <a:blip r:embed="rId8"/>
          <a:stretch>
            <a:fillRect/>
          </a:stretch>
        </p:blipFill>
        <p:spPr>
          <a:xfrm>
            <a:off x="8854261" y="121500"/>
            <a:ext cx="2932355" cy="841534"/>
          </a:xfrm>
          <a:prstGeom prst="rect">
            <a:avLst/>
          </a:prstGeom>
        </p:spPr>
      </p:pic>
      <p:pic>
        <p:nvPicPr>
          <p:cNvPr id="23" name="Audio 22">
            <a:hlinkClick r:id="" action="ppaction://media"/>
            <a:extLst>
              <a:ext uri="{FF2B5EF4-FFF2-40B4-BE49-F238E27FC236}">
                <a16:creationId xmlns:a16="http://schemas.microsoft.com/office/drawing/2014/main" id="{30EFE687-E5FE-D50B-7B18-3F37EA7AD4C7}"/>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88282901"/>
      </p:ext>
    </p:extLst>
  </p:cSld>
  <p:clrMapOvr>
    <a:masterClrMapping/>
  </p:clrMapOvr>
  <mc:AlternateContent xmlns:mc="http://schemas.openxmlformats.org/markup-compatibility/2006" xmlns:p14="http://schemas.microsoft.com/office/powerpoint/2010/main">
    <mc:Choice Requires="p14">
      <p:transition spd="slow" p14:dur="2000" advTm="56567"/>
    </mc:Choice>
    <mc:Fallback xmlns="">
      <p:transition spd="slow" advTm="565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DC9EC-9D19-4A3B-BA03-4EA1C7EB724B}"/>
              </a:ext>
            </a:extLst>
          </p:cNvPr>
          <p:cNvSpPr>
            <a:spLocks noGrp="1"/>
          </p:cNvSpPr>
          <p:nvPr>
            <p:ph type="title"/>
          </p:nvPr>
        </p:nvSpPr>
        <p:spPr/>
        <p:txBody>
          <a:bodyPr>
            <a:normAutofit/>
          </a:bodyPr>
          <a:lstStyle/>
          <a:p>
            <a:r>
              <a:rPr lang="en-US" sz="3000"/>
              <a:t>Dependent Flexible Spending Account </a:t>
            </a:r>
          </a:p>
        </p:txBody>
      </p:sp>
      <p:sp>
        <p:nvSpPr>
          <p:cNvPr id="4" name="Slide Number Placeholder 3">
            <a:extLst>
              <a:ext uri="{FF2B5EF4-FFF2-40B4-BE49-F238E27FC236}">
                <a16:creationId xmlns:a16="http://schemas.microsoft.com/office/drawing/2014/main" id="{3C00873F-52E7-4270-BED7-25237A9F79BA}"/>
              </a:ext>
            </a:extLst>
          </p:cNvPr>
          <p:cNvSpPr>
            <a:spLocks noGrp="1"/>
          </p:cNvSpPr>
          <p:nvPr>
            <p:ph type="sldNum" sz="quarter" idx="12"/>
          </p:nvPr>
        </p:nvSpPr>
        <p:spPr/>
        <p:txBody>
          <a:bodyPr/>
          <a:lstStyle/>
          <a:p>
            <a:pPr defTabSz="311719"/>
            <a:r>
              <a:rPr lang="en-US">
                <a:solidFill>
                  <a:srgbClr val="6D6E71"/>
                </a:solidFill>
              </a:rPr>
              <a:t>BROWN &amp; BROWN  |  </a:t>
            </a:r>
            <a:fld id="{0BDBB283-31B7-430F-95E5-02359FF226F2}" type="slidenum">
              <a:rPr lang="en-US" smtClean="0">
                <a:solidFill>
                  <a:srgbClr val="6D6E71"/>
                </a:solidFill>
              </a:rPr>
              <a:pPr defTabSz="311719"/>
              <a:t>18</a:t>
            </a:fld>
            <a:endParaRPr lang="en-US">
              <a:solidFill>
                <a:srgbClr val="6D6E71"/>
              </a:solidFill>
            </a:endParaRPr>
          </a:p>
        </p:txBody>
      </p:sp>
      <p:sp>
        <p:nvSpPr>
          <p:cNvPr id="11" name="Content Placeholder 3">
            <a:extLst>
              <a:ext uri="{FF2B5EF4-FFF2-40B4-BE49-F238E27FC236}">
                <a16:creationId xmlns:a16="http://schemas.microsoft.com/office/drawing/2014/main" id="{93D98527-3E4C-40BE-A9B2-F48C2FFD624D}"/>
              </a:ext>
            </a:extLst>
          </p:cNvPr>
          <p:cNvSpPr txBox="1">
            <a:spLocks/>
          </p:cNvSpPr>
          <p:nvPr/>
        </p:nvSpPr>
        <p:spPr>
          <a:xfrm>
            <a:off x="4672584" y="1031544"/>
            <a:ext cx="6315102" cy="4978383"/>
          </a:xfrm>
          <a:prstGeom prst="rect">
            <a:avLst/>
          </a:prstGeom>
        </p:spPr>
        <p:txBody>
          <a:bodyPr lIns="38096" tIns="38096" rIns="38096" bIns="38096">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002060"/>
              </a:buClr>
              <a:buSzPct val="105000"/>
              <a:buFont typeface="Wingdings" panose="05000000000000000000" pitchFamily="2" charset="2"/>
              <a:buNone/>
              <a:defRPr/>
            </a:pPr>
            <a:endParaRPr lang="en-US" sz="2000" dirty="0">
              <a:solidFill>
                <a:srgbClr val="002060"/>
              </a:solidFill>
              <a:cs typeface="Calibri" pitchFamily="34" charset="0"/>
            </a:endParaRPr>
          </a:p>
          <a:p>
            <a:pPr>
              <a:buClr>
                <a:srgbClr val="002060"/>
              </a:buClr>
              <a:buSzPct val="105000"/>
              <a:buFont typeface="Wingdings" panose="05000000000000000000" pitchFamily="2" charset="2"/>
              <a:buChar char="§"/>
              <a:defRPr/>
            </a:pPr>
            <a:r>
              <a:rPr lang="en-US" sz="2000" dirty="0">
                <a:solidFill>
                  <a:srgbClr val="002060"/>
                </a:solidFill>
                <a:cs typeface="Calibri" pitchFamily="34" charset="0"/>
              </a:rPr>
              <a:t>The Dependent FSA allows you to pay for daycare expenses from an eligible provider with pre-tax rather than post-tax money</a:t>
            </a:r>
          </a:p>
          <a:p>
            <a:pPr>
              <a:buClr>
                <a:srgbClr val="002060"/>
              </a:buClr>
              <a:buSzPct val="105000"/>
              <a:buFont typeface="Wingdings" panose="05000000000000000000" pitchFamily="2" charset="2"/>
              <a:buChar char="§"/>
              <a:defRPr/>
            </a:pPr>
            <a:endParaRPr lang="en-US" sz="800" dirty="0">
              <a:solidFill>
                <a:srgbClr val="002060"/>
              </a:solidFill>
              <a:cs typeface="Calibri" pitchFamily="34" charset="0"/>
            </a:endParaRPr>
          </a:p>
          <a:p>
            <a:pPr>
              <a:buClr>
                <a:srgbClr val="002060"/>
              </a:buClr>
              <a:buSzPct val="105000"/>
              <a:buFont typeface="Wingdings" panose="05000000000000000000" pitchFamily="2" charset="2"/>
              <a:buChar char="§"/>
              <a:defRPr/>
            </a:pPr>
            <a:r>
              <a:rPr lang="en-US" sz="2000" dirty="0">
                <a:solidFill>
                  <a:srgbClr val="002060"/>
                </a:solidFill>
                <a:cs typeface="Calibri" pitchFamily="34" charset="0"/>
              </a:rPr>
              <a:t>Alternative to the Child Care Tax Credit</a:t>
            </a:r>
          </a:p>
          <a:p>
            <a:pPr>
              <a:buClr>
                <a:srgbClr val="002060"/>
              </a:buClr>
              <a:buSzPct val="105000"/>
              <a:buFont typeface="Wingdings" panose="05000000000000000000" pitchFamily="2" charset="2"/>
              <a:buChar char="§"/>
              <a:defRPr/>
            </a:pPr>
            <a:endParaRPr lang="en-US" sz="800" dirty="0">
              <a:solidFill>
                <a:srgbClr val="002060"/>
              </a:solidFill>
              <a:cs typeface="Calibri" pitchFamily="34" charset="0"/>
            </a:endParaRPr>
          </a:p>
          <a:p>
            <a:pPr>
              <a:buClr>
                <a:srgbClr val="002060"/>
              </a:buClr>
              <a:buSzPct val="105000"/>
              <a:buFont typeface="Wingdings" panose="05000000000000000000" pitchFamily="2" charset="2"/>
              <a:buChar char="§"/>
              <a:defRPr/>
            </a:pPr>
            <a:r>
              <a:rPr lang="en-US" sz="2000" dirty="0">
                <a:solidFill>
                  <a:srgbClr val="002060"/>
                </a:solidFill>
                <a:cs typeface="Calibri" pitchFamily="34" charset="0"/>
              </a:rPr>
              <a:t>Employee contribution limit for 2026 for the Dependent FSA is:</a:t>
            </a:r>
          </a:p>
          <a:p>
            <a:pPr lvl="1">
              <a:buClr>
                <a:srgbClr val="002060"/>
              </a:buClr>
              <a:buSzPct val="105000"/>
              <a:buFont typeface="Wingdings" panose="05000000000000000000" pitchFamily="2" charset="2"/>
              <a:buChar char="§"/>
              <a:defRPr/>
            </a:pPr>
            <a:r>
              <a:rPr lang="en-US" sz="1600" b="1" dirty="0">
                <a:solidFill>
                  <a:srgbClr val="002060"/>
                </a:solidFill>
                <a:cs typeface="Calibri" pitchFamily="34" charset="0"/>
              </a:rPr>
              <a:t>$250 </a:t>
            </a:r>
            <a:r>
              <a:rPr lang="en-US" sz="1600" dirty="0">
                <a:solidFill>
                  <a:srgbClr val="002060"/>
                </a:solidFill>
                <a:cs typeface="Calibri" pitchFamily="34" charset="0"/>
              </a:rPr>
              <a:t>Minimum Election per calendar year </a:t>
            </a:r>
          </a:p>
          <a:p>
            <a:pPr lvl="1">
              <a:buClr>
                <a:srgbClr val="002060"/>
              </a:buClr>
              <a:buSzPct val="105000"/>
              <a:defRPr/>
            </a:pPr>
            <a:r>
              <a:rPr lang="en-US" sz="1600" b="1" i="1" dirty="0">
                <a:solidFill>
                  <a:srgbClr val="002060"/>
                </a:solidFill>
                <a:cs typeface="Calibri" pitchFamily="34" charset="0"/>
              </a:rPr>
              <a:t>$7,500 </a:t>
            </a:r>
            <a:r>
              <a:rPr lang="en-US" sz="1600" dirty="0">
                <a:solidFill>
                  <a:srgbClr val="002060"/>
                </a:solidFill>
                <a:cs typeface="Calibri" pitchFamily="34" charset="0"/>
              </a:rPr>
              <a:t>Maximum election per calendar year</a:t>
            </a:r>
          </a:p>
          <a:p>
            <a:pPr>
              <a:buClr>
                <a:srgbClr val="002060"/>
              </a:buClr>
              <a:buSzPct val="105000"/>
              <a:buFont typeface="Wingdings" panose="05000000000000000000" pitchFamily="2" charset="2"/>
              <a:buChar char="§"/>
              <a:defRPr/>
            </a:pPr>
            <a:endParaRPr lang="en-US" sz="800" dirty="0">
              <a:solidFill>
                <a:srgbClr val="002060"/>
              </a:solidFill>
              <a:cs typeface="Calibri" pitchFamily="34" charset="0"/>
            </a:endParaRPr>
          </a:p>
          <a:p>
            <a:pPr>
              <a:buClr>
                <a:srgbClr val="002060"/>
              </a:buClr>
              <a:buSzPct val="105000"/>
              <a:buFont typeface="Wingdings" panose="05000000000000000000" pitchFamily="2" charset="2"/>
              <a:buChar char="§"/>
              <a:defRPr/>
            </a:pPr>
            <a:r>
              <a:rPr lang="en-US" sz="2000" dirty="0">
                <a:solidFill>
                  <a:srgbClr val="002060"/>
                </a:solidFill>
                <a:cs typeface="Calibri" pitchFamily="34" charset="0"/>
              </a:rPr>
              <a:t>You may submit for reimbursement as funds become available in your account</a:t>
            </a:r>
          </a:p>
          <a:p>
            <a:pPr>
              <a:buClr>
                <a:srgbClr val="002060"/>
              </a:buClr>
              <a:buSzPct val="105000"/>
              <a:buFont typeface="Wingdings" panose="05000000000000000000" pitchFamily="2" charset="2"/>
              <a:buChar char="§"/>
              <a:defRPr/>
            </a:pPr>
            <a:endParaRPr lang="en-US" sz="800" dirty="0">
              <a:solidFill>
                <a:srgbClr val="002060"/>
              </a:solidFill>
              <a:cs typeface="Calibri" pitchFamily="34" charset="0"/>
            </a:endParaRPr>
          </a:p>
          <a:p>
            <a:pPr>
              <a:buClr>
                <a:srgbClr val="002060"/>
              </a:buClr>
              <a:buSzPct val="105000"/>
              <a:buFont typeface="Wingdings" panose="05000000000000000000" pitchFamily="2" charset="2"/>
              <a:buChar char="§"/>
              <a:defRPr/>
            </a:pPr>
            <a:r>
              <a:rPr lang="en-US" sz="2000" dirty="0">
                <a:solidFill>
                  <a:srgbClr val="002060"/>
                </a:solidFill>
                <a:cs typeface="Calibri" pitchFamily="34" charset="0"/>
              </a:rPr>
              <a:t>This is a “use it or lose it  benefit” so plan carefully</a:t>
            </a:r>
          </a:p>
          <a:p>
            <a:pPr>
              <a:buClr>
                <a:srgbClr val="002060"/>
              </a:buClr>
              <a:buSzPct val="105000"/>
              <a:buFont typeface="Wingdings" panose="05000000000000000000" pitchFamily="2" charset="2"/>
              <a:buChar char="§"/>
              <a:defRPr/>
            </a:pPr>
            <a:endParaRPr lang="en-US" sz="2000" dirty="0">
              <a:solidFill>
                <a:srgbClr val="002060"/>
              </a:solidFill>
              <a:cs typeface="Calibri" pitchFamily="34" charset="0"/>
            </a:endParaRPr>
          </a:p>
          <a:p>
            <a:pPr marL="0" indent="0">
              <a:buClr>
                <a:srgbClr val="002060"/>
              </a:buClr>
              <a:buSzPct val="105000"/>
              <a:buNone/>
              <a:defRPr/>
            </a:pPr>
            <a:endParaRPr lang="en-US" sz="1500" dirty="0">
              <a:solidFill>
                <a:srgbClr val="002060"/>
              </a:solidFill>
            </a:endParaRPr>
          </a:p>
        </p:txBody>
      </p:sp>
      <p:pic>
        <p:nvPicPr>
          <p:cNvPr id="12" name="Picture 2" descr="http://www.purdue.edu/hr/worklife/life/childcare/images/dependentCareFSA.jpg">
            <a:extLst>
              <a:ext uri="{FF2B5EF4-FFF2-40B4-BE49-F238E27FC236}">
                <a16:creationId xmlns:a16="http://schemas.microsoft.com/office/drawing/2014/main" id="{DDB22AEC-0EE9-474F-9DA1-36F80AF34B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878" y="1497632"/>
            <a:ext cx="3011177" cy="470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F180CBA5-358C-37A1-E1B9-6FB19A250A99}"/>
              </a:ext>
            </a:extLst>
          </p:cNvPr>
          <p:cNvPicPr>
            <a:picLocks noChangeAspect="1"/>
          </p:cNvPicPr>
          <p:nvPr/>
        </p:nvPicPr>
        <p:blipFill>
          <a:blip r:embed="rId5"/>
          <a:stretch>
            <a:fillRect/>
          </a:stretch>
        </p:blipFill>
        <p:spPr>
          <a:xfrm>
            <a:off x="8741536" y="277674"/>
            <a:ext cx="2938527" cy="841321"/>
          </a:xfrm>
          <a:prstGeom prst="rect">
            <a:avLst/>
          </a:prstGeom>
        </p:spPr>
      </p:pic>
      <p:pic>
        <p:nvPicPr>
          <p:cNvPr id="7" name="Audio 6">
            <a:hlinkClick r:id="" action="ppaction://media"/>
            <a:extLst>
              <a:ext uri="{FF2B5EF4-FFF2-40B4-BE49-F238E27FC236}">
                <a16:creationId xmlns:a16="http://schemas.microsoft.com/office/drawing/2014/main" id="{0A831E0B-1CED-423E-E9D0-CC3FD872ABD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28764401"/>
      </p:ext>
    </p:extLst>
  </p:cSld>
  <p:clrMapOvr>
    <a:masterClrMapping/>
  </p:clrMapOvr>
  <mc:AlternateContent xmlns:mc="http://schemas.openxmlformats.org/markup-compatibility/2006" xmlns:p14="http://schemas.microsoft.com/office/powerpoint/2010/main">
    <mc:Choice Requires="p14">
      <p:transition spd="slow" p14:dur="2000" advTm="53025"/>
    </mc:Choice>
    <mc:Fallback xmlns="">
      <p:transition spd="slow" advTm="530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36ED7E-3912-4725-B554-D43973DED992}"/>
            </a:ext>
          </a:extLst>
        </p:cNvPr>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id="{991B6D55-9964-1316-A174-76B8203F88FF}"/>
              </a:ext>
            </a:extLst>
          </p:cNvPr>
          <p:cNvSpPr/>
          <p:nvPr/>
        </p:nvSpPr>
        <p:spPr>
          <a:xfrm>
            <a:off x="0" y="0"/>
            <a:ext cx="10326194" cy="6858000"/>
          </a:xfrm>
          <a:prstGeom prst="round1Rect">
            <a:avLst>
              <a:gd name="adj" fmla="val 50000"/>
            </a:avLst>
          </a:prstGeom>
          <a:gradFill flip="none" rotWithShape="1">
            <a:gsLst>
              <a:gs pos="0">
                <a:schemeClr val="tx1"/>
              </a:gs>
              <a:gs pos="75000">
                <a:schemeClr val="tx1">
                  <a:lumMod val="55000"/>
                </a:schemeClr>
              </a:gs>
            </a:gsLst>
            <a:lin ang="10800000" scaled="1"/>
            <a:tileRect/>
          </a:gra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9548" rtl="0" eaLnBrk="1" fontAlgn="auto" latinLnBrk="0" hangingPunct="1">
              <a:lnSpc>
                <a:spcPct val="100000"/>
              </a:lnSpc>
              <a:spcBef>
                <a:spcPts val="0"/>
              </a:spcBef>
              <a:spcAft>
                <a:spcPts val="0"/>
              </a:spcAft>
              <a:buClrTx/>
              <a:buSzTx/>
              <a:buFontTx/>
              <a:buNone/>
              <a:tabLst/>
              <a:defRPr/>
            </a:pPr>
            <a:endParaRPr kumimoji="0" lang="en-US" sz="321"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 name="Picture 2" descr="A picture containing music&#10;&#10;Description automatically generated">
            <a:extLst>
              <a:ext uri="{FF2B5EF4-FFF2-40B4-BE49-F238E27FC236}">
                <a16:creationId xmlns:a16="http://schemas.microsoft.com/office/drawing/2014/main" id="{A473985B-CB23-0C9E-B0DD-C2A62C2791D0}"/>
              </a:ext>
            </a:extLst>
          </p:cNvPr>
          <p:cNvPicPr>
            <a:picLocks noChangeAspect="1"/>
          </p:cNvPicPr>
          <p:nvPr/>
        </p:nvPicPr>
        <p:blipFill rotWithShape="1">
          <a:blip r:embed="rId4" cstate="print">
            <a:alphaModFix amt="50000"/>
            <a:extLst>
              <a:ext uri="{28A0092B-C50C-407E-A947-70E740481C1C}">
                <a14:useLocalDpi xmlns:a14="http://schemas.microsoft.com/office/drawing/2010/main"/>
              </a:ext>
            </a:extLst>
          </a:blip>
          <a:srcRect l="40713" b="6551"/>
          <a:stretch/>
        </p:blipFill>
        <p:spPr>
          <a:xfrm flipH="1">
            <a:off x="0" y="1"/>
            <a:ext cx="6021880" cy="4530284"/>
          </a:xfrm>
          <a:prstGeom prst="rect">
            <a:avLst/>
          </a:prstGeom>
        </p:spPr>
      </p:pic>
      <p:pic>
        <p:nvPicPr>
          <p:cNvPr id="7" name="Graphic 6" descr="Circle with left arrow with solid fill">
            <a:extLst>
              <a:ext uri="{FF2B5EF4-FFF2-40B4-BE49-F238E27FC236}">
                <a16:creationId xmlns:a16="http://schemas.microsoft.com/office/drawing/2014/main" id="{34C8F51D-0A37-5A79-024E-E73602CFB1A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800000">
            <a:off x="9020927" y="5671691"/>
            <a:ext cx="739236" cy="739236"/>
          </a:xfrm>
          <a:prstGeom prst="rect">
            <a:avLst/>
          </a:prstGeom>
        </p:spPr>
      </p:pic>
      <p:sp>
        <p:nvSpPr>
          <p:cNvPr id="8" name="Rectangle 7">
            <a:extLst>
              <a:ext uri="{FF2B5EF4-FFF2-40B4-BE49-F238E27FC236}">
                <a16:creationId xmlns:a16="http://schemas.microsoft.com/office/drawing/2014/main" id="{FB025CBB-0CF2-7C67-D0A6-8649C7258F3B}"/>
              </a:ext>
            </a:extLst>
          </p:cNvPr>
          <p:cNvSpPr/>
          <p:nvPr/>
        </p:nvSpPr>
        <p:spPr>
          <a:xfrm>
            <a:off x="1414304" y="2910843"/>
            <a:ext cx="8491695" cy="658963"/>
          </a:xfrm>
          <a:prstGeom prst="rect">
            <a:avLst/>
          </a:prstGeom>
        </p:spPr>
        <p:txBody>
          <a:bodyPr wrap="square">
            <a:spAutoFit/>
          </a:bodyPr>
          <a:lstStyle/>
          <a:p>
            <a:pPr marL="0" marR="0" lvl="0" indent="0" algn="l" defTabSz="233789" rtl="0" eaLnBrk="1" fontAlgn="auto" latinLnBrk="0" hangingPunct="1">
              <a:lnSpc>
                <a:spcPct val="100000"/>
              </a:lnSpc>
              <a:spcBef>
                <a:spcPts val="0"/>
              </a:spcBef>
              <a:spcAft>
                <a:spcPts val="0"/>
              </a:spcAft>
              <a:buClrTx/>
              <a:buSzTx/>
              <a:buFontTx/>
              <a:buNone/>
              <a:tabLst/>
              <a:defRPr/>
            </a:pPr>
            <a:r>
              <a:rPr kumimoji="0" lang="en-US" sz="3682"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Dental, Vision &amp; Ancillary Coverage</a:t>
            </a:r>
          </a:p>
        </p:txBody>
      </p:sp>
      <p:pic>
        <p:nvPicPr>
          <p:cNvPr id="6" name="Audio 5">
            <a:hlinkClick r:id="" action="ppaction://media"/>
            <a:extLst>
              <a:ext uri="{FF2B5EF4-FFF2-40B4-BE49-F238E27FC236}">
                <a16:creationId xmlns:a16="http://schemas.microsoft.com/office/drawing/2014/main" id="{3A1970B3-4C0A-7BB4-2FB0-242B008B140B}"/>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23113010"/>
      </p:ext>
    </p:extLst>
  </p:cSld>
  <p:clrMapOvr>
    <a:masterClrMapping/>
  </p:clrMapOvr>
  <mc:AlternateContent xmlns:mc="http://schemas.openxmlformats.org/markup-compatibility/2006" xmlns:p14="http://schemas.microsoft.com/office/powerpoint/2010/main">
    <mc:Choice Requires="p14">
      <p:transition spd="slow" p14:dur="2000" advTm="6311"/>
    </mc:Choice>
    <mc:Fallback xmlns="">
      <p:transition spd="slow" advTm="6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EB2EC01-DF27-4029-B1A2-9785453A97DB}"/>
              </a:ext>
            </a:extLst>
          </p:cNvPr>
          <p:cNvSpPr>
            <a:spLocks noGrp="1"/>
          </p:cNvSpPr>
          <p:nvPr>
            <p:ph type="sldNum" sz="quarter" idx="12"/>
          </p:nvPr>
        </p:nvSpPr>
        <p:spPr/>
        <p:txBody>
          <a:bodyPr/>
          <a:lstStyle/>
          <a:p>
            <a:pPr defTabSz="311719"/>
            <a:r>
              <a:rPr lang="en-US">
                <a:solidFill>
                  <a:srgbClr val="6D6E71"/>
                </a:solidFill>
              </a:rPr>
              <a:t> BROWN &amp; BROWN  |  </a:t>
            </a:r>
            <a:fld id="{0BDBB283-31B7-430F-95E5-02359FF226F2}" type="slidenum">
              <a:rPr lang="en-US">
                <a:solidFill>
                  <a:srgbClr val="6D6E71"/>
                </a:solidFill>
              </a:rPr>
              <a:pPr defTabSz="311719"/>
              <a:t>2</a:t>
            </a:fld>
            <a:endParaRPr lang="en-US">
              <a:solidFill>
                <a:srgbClr val="6D6E71"/>
              </a:solidFill>
            </a:endParaRPr>
          </a:p>
        </p:txBody>
      </p:sp>
      <p:sp>
        <p:nvSpPr>
          <p:cNvPr id="4" name="Rectangle 3">
            <a:extLst>
              <a:ext uri="{FF2B5EF4-FFF2-40B4-BE49-F238E27FC236}">
                <a16:creationId xmlns:a16="http://schemas.microsoft.com/office/drawing/2014/main" id="{E9615124-BF52-4959-8B92-922293659289}"/>
              </a:ext>
            </a:extLst>
          </p:cNvPr>
          <p:cNvSpPr/>
          <p:nvPr/>
        </p:nvSpPr>
        <p:spPr>
          <a:xfrm rot="10800000">
            <a:off x="-1" y="1"/>
            <a:ext cx="5934407" cy="6399578"/>
          </a:xfrm>
          <a:prstGeom prst="rect">
            <a:avLst/>
          </a:prstGeom>
          <a:gradFill flip="none" rotWithShape="1">
            <a:gsLst>
              <a:gs pos="0">
                <a:schemeClr val="tx1"/>
              </a:gs>
              <a:gs pos="100000">
                <a:schemeClr val="tx1">
                  <a:lumMod val="5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11719"/>
            <a:endParaRPr lang="en-US" sz="1227">
              <a:solidFill>
                <a:srgbClr val="FFFFFF"/>
              </a:solidFill>
              <a:latin typeface="Arial" panose="020B0604020202020204"/>
            </a:endParaRPr>
          </a:p>
        </p:txBody>
      </p:sp>
      <p:pic>
        <p:nvPicPr>
          <p:cNvPr id="5" name="Picture 4" descr="A picture containing music&#10;&#10;Description automatically generated">
            <a:extLst>
              <a:ext uri="{FF2B5EF4-FFF2-40B4-BE49-F238E27FC236}">
                <a16:creationId xmlns:a16="http://schemas.microsoft.com/office/drawing/2014/main" id="{C911D899-B3C8-45A2-9AAE-DF023CB28070}"/>
              </a:ext>
            </a:extLst>
          </p:cNvPr>
          <p:cNvPicPr>
            <a:picLocks noChangeAspect="1"/>
          </p:cNvPicPr>
          <p:nvPr/>
        </p:nvPicPr>
        <p:blipFill rotWithShape="1">
          <a:blip r:embed="rId4" cstate="print">
            <a:alphaModFix/>
            <a:extLst>
              <a:ext uri="{28A0092B-C50C-407E-A947-70E740481C1C}">
                <a14:useLocalDpi xmlns:a14="http://schemas.microsoft.com/office/drawing/2010/main"/>
              </a:ext>
            </a:extLst>
          </a:blip>
          <a:srcRect l="41703" b="9468"/>
          <a:stretch/>
        </p:blipFill>
        <p:spPr>
          <a:xfrm flipH="1">
            <a:off x="1524001" y="1"/>
            <a:ext cx="4189981" cy="4336218"/>
          </a:xfrm>
          <a:prstGeom prst="rect">
            <a:avLst/>
          </a:prstGeom>
        </p:spPr>
      </p:pic>
      <p:sp>
        <p:nvSpPr>
          <p:cNvPr id="7" name="TextBox 6">
            <a:extLst>
              <a:ext uri="{FF2B5EF4-FFF2-40B4-BE49-F238E27FC236}">
                <a16:creationId xmlns:a16="http://schemas.microsoft.com/office/drawing/2014/main" id="{41C7AFB1-5BAF-438A-8C71-8009A3190570}"/>
              </a:ext>
            </a:extLst>
          </p:cNvPr>
          <p:cNvSpPr txBox="1"/>
          <p:nvPr/>
        </p:nvSpPr>
        <p:spPr>
          <a:xfrm>
            <a:off x="7481326" y="2184879"/>
            <a:ext cx="2958075" cy="344069"/>
          </a:xfrm>
          <a:prstGeom prst="rect">
            <a:avLst/>
          </a:prstGeom>
          <a:noFill/>
        </p:spPr>
        <p:txBody>
          <a:bodyPr wrap="square" rtlCol="0" anchor="ctr">
            <a:spAutoFit/>
          </a:bodyPr>
          <a:lstStyle/>
          <a:p>
            <a:pPr defTabSz="311719"/>
            <a:r>
              <a:rPr lang="en-US" sz="1636" b="1" dirty="0">
                <a:solidFill>
                  <a:srgbClr val="6D6E71"/>
                </a:solidFill>
                <a:latin typeface="Arial" panose="020B0604020202020204" pitchFamily="34" charset="0"/>
                <a:cs typeface="Arial" panose="020B0604020202020204" pitchFamily="34" charset="0"/>
              </a:rPr>
              <a:t>Health Insurance</a:t>
            </a:r>
          </a:p>
        </p:txBody>
      </p:sp>
      <p:sp>
        <p:nvSpPr>
          <p:cNvPr id="8" name="TextBox 7">
            <a:extLst>
              <a:ext uri="{FF2B5EF4-FFF2-40B4-BE49-F238E27FC236}">
                <a16:creationId xmlns:a16="http://schemas.microsoft.com/office/drawing/2014/main" id="{BF9EA56C-70A1-4571-BE12-7DA0D0A4BCB2}"/>
              </a:ext>
            </a:extLst>
          </p:cNvPr>
          <p:cNvSpPr txBox="1"/>
          <p:nvPr/>
        </p:nvSpPr>
        <p:spPr>
          <a:xfrm>
            <a:off x="7373748" y="3189702"/>
            <a:ext cx="4768945" cy="344069"/>
          </a:xfrm>
          <a:prstGeom prst="rect">
            <a:avLst/>
          </a:prstGeom>
          <a:noFill/>
        </p:spPr>
        <p:txBody>
          <a:bodyPr wrap="square" rtlCol="0" anchor="ctr">
            <a:spAutoFit/>
          </a:bodyPr>
          <a:lstStyle/>
          <a:p>
            <a:pPr defTabSz="311719"/>
            <a:r>
              <a:rPr lang="en-US" sz="1636" b="1">
                <a:solidFill>
                  <a:srgbClr val="6D6E71"/>
                </a:solidFill>
                <a:latin typeface="Arial" panose="020B0604020202020204" pitchFamily="34" charset="0"/>
                <a:cs typeface="Arial" panose="020B0604020202020204" pitchFamily="34" charset="0"/>
              </a:rPr>
              <a:t>Health Savings &amp; Flexible Spending Account</a:t>
            </a:r>
          </a:p>
        </p:txBody>
      </p:sp>
      <p:sp>
        <p:nvSpPr>
          <p:cNvPr id="9" name="TextBox 8">
            <a:extLst>
              <a:ext uri="{FF2B5EF4-FFF2-40B4-BE49-F238E27FC236}">
                <a16:creationId xmlns:a16="http://schemas.microsoft.com/office/drawing/2014/main" id="{0535FC81-F8AA-4DE6-952E-AE2F61A5AD92}"/>
              </a:ext>
            </a:extLst>
          </p:cNvPr>
          <p:cNvSpPr txBox="1"/>
          <p:nvPr/>
        </p:nvSpPr>
        <p:spPr>
          <a:xfrm>
            <a:off x="7376398" y="4194525"/>
            <a:ext cx="3262875" cy="344069"/>
          </a:xfrm>
          <a:prstGeom prst="rect">
            <a:avLst/>
          </a:prstGeom>
          <a:noFill/>
        </p:spPr>
        <p:txBody>
          <a:bodyPr wrap="square" rtlCol="0" anchor="ctr">
            <a:spAutoFit/>
          </a:bodyPr>
          <a:lstStyle/>
          <a:p>
            <a:pPr defTabSz="311719"/>
            <a:r>
              <a:rPr lang="en-US" sz="1636" b="1">
                <a:solidFill>
                  <a:srgbClr val="6D6E71"/>
                </a:solidFill>
                <a:latin typeface="Arial" panose="020B0604020202020204" pitchFamily="34" charset="0"/>
                <a:cs typeface="Arial" panose="020B0604020202020204" pitchFamily="34" charset="0"/>
              </a:rPr>
              <a:t>Dental &amp; Vision Insurance</a:t>
            </a:r>
          </a:p>
        </p:txBody>
      </p:sp>
      <p:sp>
        <p:nvSpPr>
          <p:cNvPr id="11" name="Oval 10">
            <a:extLst>
              <a:ext uri="{FF2B5EF4-FFF2-40B4-BE49-F238E27FC236}">
                <a16:creationId xmlns:a16="http://schemas.microsoft.com/office/drawing/2014/main" id="{3EF89974-9C8A-4EA8-A265-9CDF5F7BFE90}"/>
              </a:ext>
            </a:extLst>
          </p:cNvPr>
          <p:cNvSpPr/>
          <p:nvPr/>
        </p:nvSpPr>
        <p:spPr>
          <a:xfrm>
            <a:off x="6576839" y="2059795"/>
            <a:ext cx="623455" cy="623455"/>
          </a:xfrm>
          <a:prstGeom prst="ellipse">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2345" tIns="62345" rtlCol="0" anchor="ctr" anchorCtr="1"/>
          <a:lstStyle/>
          <a:p>
            <a:pPr algn="ctr" defTabSz="311719"/>
            <a:r>
              <a:rPr lang="id-ID" sz="2182" b="1">
                <a:solidFill>
                  <a:srgbClr val="FFFFFF"/>
                </a:solidFill>
                <a:latin typeface="Arial" panose="020B0604020202020204" pitchFamily="34" charset="0"/>
                <a:cs typeface="Arial" panose="020B0604020202020204" pitchFamily="34" charset="0"/>
              </a:rPr>
              <a:t>2</a:t>
            </a:r>
          </a:p>
        </p:txBody>
      </p:sp>
      <p:sp>
        <p:nvSpPr>
          <p:cNvPr id="12" name="Oval 11">
            <a:extLst>
              <a:ext uri="{FF2B5EF4-FFF2-40B4-BE49-F238E27FC236}">
                <a16:creationId xmlns:a16="http://schemas.microsoft.com/office/drawing/2014/main" id="{7F8E7E3A-9EFC-49A8-A10A-190DF3A49A2D}"/>
              </a:ext>
            </a:extLst>
          </p:cNvPr>
          <p:cNvSpPr/>
          <p:nvPr/>
        </p:nvSpPr>
        <p:spPr>
          <a:xfrm>
            <a:off x="6576839" y="3058535"/>
            <a:ext cx="623455" cy="623455"/>
          </a:xfrm>
          <a:prstGeom prst="ellipse">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2345" tIns="62345" rtlCol="0" anchor="ctr" anchorCtr="1"/>
          <a:lstStyle/>
          <a:p>
            <a:pPr algn="ctr" defTabSz="311719"/>
            <a:r>
              <a:rPr lang="id-ID" sz="2182" b="1">
                <a:solidFill>
                  <a:srgbClr val="FFFFFF"/>
                </a:solidFill>
                <a:latin typeface="Arial" panose="020B0604020202020204" pitchFamily="34" charset="0"/>
                <a:cs typeface="Arial" panose="020B0604020202020204" pitchFamily="34" charset="0"/>
              </a:rPr>
              <a:t>3</a:t>
            </a:r>
          </a:p>
        </p:txBody>
      </p:sp>
      <p:sp>
        <p:nvSpPr>
          <p:cNvPr id="13" name="Oval 12">
            <a:extLst>
              <a:ext uri="{FF2B5EF4-FFF2-40B4-BE49-F238E27FC236}">
                <a16:creationId xmlns:a16="http://schemas.microsoft.com/office/drawing/2014/main" id="{D3F3A462-8BD5-41C3-8DA3-A22309B81236}"/>
              </a:ext>
            </a:extLst>
          </p:cNvPr>
          <p:cNvSpPr/>
          <p:nvPr/>
        </p:nvSpPr>
        <p:spPr>
          <a:xfrm>
            <a:off x="6576839" y="4084124"/>
            <a:ext cx="623455" cy="623455"/>
          </a:xfrm>
          <a:prstGeom prst="ellipse">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2345" tIns="62345" rtlCol="0" anchor="ctr" anchorCtr="1"/>
          <a:lstStyle/>
          <a:p>
            <a:pPr algn="ctr" defTabSz="311719"/>
            <a:r>
              <a:rPr lang="id-ID" sz="2182" b="1">
                <a:solidFill>
                  <a:srgbClr val="FFFFFF"/>
                </a:solidFill>
                <a:latin typeface="Arial" panose="020B0604020202020204" pitchFamily="34" charset="0"/>
                <a:cs typeface="Arial" panose="020B0604020202020204" pitchFamily="34" charset="0"/>
              </a:rPr>
              <a:t>4</a:t>
            </a:r>
          </a:p>
        </p:txBody>
      </p:sp>
      <p:sp>
        <p:nvSpPr>
          <p:cNvPr id="2" name="Title 1">
            <a:extLst>
              <a:ext uri="{FF2B5EF4-FFF2-40B4-BE49-F238E27FC236}">
                <a16:creationId xmlns:a16="http://schemas.microsoft.com/office/drawing/2014/main" id="{C12BBCBB-137F-4522-A39E-DBC86D9ADBBA}"/>
              </a:ext>
            </a:extLst>
          </p:cNvPr>
          <p:cNvSpPr>
            <a:spLocks noGrp="1"/>
          </p:cNvSpPr>
          <p:nvPr>
            <p:ph type="title"/>
          </p:nvPr>
        </p:nvSpPr>
        <p:spPr>
          <a:xfrm>
            <a:off x="2000589" y="831275"/>
            <a:ext cx="3634804" cy="1713511"/>
          </a:xfrm>
        </p:spPr>
        <p:txBody>
          <a:bodyPr>
            <a:normAutofit/>
          </a:bodyPr>
          <a:lstStyle/>
          <a:p>
            <a:r>
              <a:rPr lang="en-US" dirty="0">
                <a:solidFill>
                  <a:schemeClr val="bg1"/>
                </a:solidFill>
              </a:rPr>
              <a:t>Presentation</a:t>
            </a:r>
            <a:br>
              <a:rPr lang="en-US" dirty="0">
                <a:solidFill>
                  <a:schemeClr val="bg1"/>
                </a:solidFill>
              </a:rPr>
            </a:br>
            <a:r>
              <a:rPr lang="en-US" dirty="0">
                <a:solidFill>
                  <a:schemeClr val="bg1"/>
                </a:solidFill>
              </a:rPr>
              <a:t>Agenda</a:t>
            </a:r>
          </a:p>
        </p:txBody>
      </p:sp>
      <p:sp>
        <p:nvSpPr>
          <p:cNvPr id="14" name="TextBox 13">
            <a:extLst>
              <a:ext uri="{FF2B5EF4-FFF2-40B4-BE49-F238E27FC236}">
                <a16:creationId xmlns:a16="http://schemas.microsoft.com/office/drawing/2014/main" id="{47693098-374D-2225-57AE-447F7D3C9AFC}"/>
              </a:ext>
            </a:extLst>
          </p:cNvPr>
          <p:cNvSpPr txBox="1"/>
          <p:nvPr/>
        </p:nvSpPr>
        <p:spPr>
          <a:xfrm>
            <a:off x="7373748" y="5235887"/>
            <a:ext cx="2720568" cy="344069"/>
          </a:xfrm>
          <a:prstGeom prst="rect">
            <a:avLst/>
          </a:prstGeom>
          <a:noFill/>
        </p:spPr>
        <p:txBody>
          <a:bodyPr wrap="square" rtlCol="0" anchor="ctr">
            <a:spAutoFit/>
          </a:bodyPr>
          <a:lstStyle/>
          <a:p>
            <a:pPr defTabSz="311719"/>
            <a:r>
              <a:rPr lang="en-US" sz="1636" b="1">
                <a:solidFill>
                  <a:srgbClr val="6D6E71"/>
                </a:solidFill>
                <a:latin typeface="Arial" panose="020B0604020202020204" pitchFamily="34" charset="0"/>
                <a:cs typeface="Arial" panose="020B0604020202020204" pitchFamily="34" charset="0"/>
              </a:rPr>
              <a:t>Ancillary Insurance</a:t>
            </a:r>
          </a:p>
        </p:txBody>
      </p:sp>
      <p:sp>
        <p:nvSpPr>
          <p:cNvPr id="16" name="Oval 15">
            <a:extLst>
              <a:ext uri="{FF2B5EF4-FFF2-40B4-BE49-F238E27FC236}">
                <a16:creationId xmlns:a16="http://schemas.microsoft.com/office/drawing/2014/main" id="{911B0402-E3E0-8C72-4B32-3A1E7314BC87}"/>
              </a:ext>
            </a:extLst>
          </p:cNvPr>
          <p:cNvSpPr/>
          <p:nvPr/>
        </p:nvSpPr>
        <p:spPr>
          <a:xfrm>
            <a:off x="6576839" y="5116950"/>
            <a:ext cx="623455" cy="623455"/>
          </a:xfrm>
          <a:prstGeom prst="ellipse">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2345" tIns="62345" rtlCol="0" anchor="ctr" anchorCtr="1"/>
          <a:lstStyle/>
          <a:p>
            <a:pPr algn="ctr" defTabSz="311719"/>
            <a:r>
              <a:rPr lang="en-US" sz="2182" b="1">
                <a:solidFill>
                  <a:srgbClr val="FFFFFF"/>
                </a:solidFill>
                <a:latin typeface="Arial" panose="020B0604020202020204" pitchFamily="34" charset="0"/>
                <a:cs typeface="Arial" panose="020B0604020202020204" pitchFamily="34" charset="0"/>
              </a:rPr>
              <a:t>5</a:t>
            </a:r>
            <a:endParaRPr lang="id-ID" sz="2182" b="1">
              <a:solidFill>
                <a:srgbClr val="FFFFFF"/>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92E10271-57BC-573C-70AD-CB85ACADD6BC}"/>
              </a:ext>
            </a:extLst>
          </p:cNvPr>
          <p:cNvSpPr txBox="1"/>
          <p:nvPr/>
        </p:nvSpPr>
        <p:spPr>
          <a:xfrm>
            <a:off x="7373749" y="1189592"/>
            <a:ext cx="3653915" cy="344069"/>
          </a:xfrm>
          <a:prstGeom prst="rect">
            <a:avLst/>
          </a:prstGeom>
          <a:noFill/>
        </p:spPr>
        <p:txBody>
          <a:bodyPr wrap="square" rtlCol="0" anchor="ctr">
            <a:spAutoFit/>
          </a:bodyPr>
          <a:lstStyle/>
          <a:p>
            <a:pPr defTabSz="311719"/>
            <a:r>
              <a:rPr lang="en-US" sz="1636" b="1" dirty="0">
                <a:solidFill>
                  <a:srgbClr val="6D6E71"/>
                </a:solidFill>
                <a:latin typeface="Arial" panose="020B0604020202020204" pitchFamily="34" charset="0"/>
                <a:cs typeface="Arial" panose="020B0604020202020204" pitchFamily="34" charset="0"/>
              </a:rPr>
              <a:t>2026 Open Enrollment Summary</a:t>
            </a:r>
          </a:p>
        </p:txBody>
      </p:sp>
      <p:sp>
        <p:nvSpPr>
          <p:cNvPr id="19" name="Oval 18">
            <a:extLst>
              <a:ext uri="{FF2B5EF4-FFF2-40B4-BE49-F238E27FC236}">
                <a16:creationId xmlns:a16="http://schemas.microsoft.com/office/drawing/2014/main" id="{58B2E580-995F-F748-E6C5-876FE73EE908}"/>
              </a:ext>
            </a:extLst>
          </p:cNvPr>
          <p:cNvSpPr/>
          <p:nvPr/>
        </p:nvSpPr>
        <p:spPr>
          <a:xfrm>
            <a:off x="6576839" y="1080281"/>
            <a:ext cx="623455" cy="623455"/>
          </a:xfrm>
          <a:prstGeom prst="ellipse">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2345" tIns="62345" rtlCol="0" anchor="ctr" anchorCtr="1"/>
          <a:lstStyle/>
          <a:p>
            <a:pPr algn="ctr" defTabSz="311719"/>
            <a:r>
              <a:rPr lang="id-ID" sz="2182" b="1">
                <a:solidFill>
                  <a:srgbClr val="FFFFFF"/>
                </a:solidFill>
                <a:latin typeface="Arial" panose="020B0604020202020204" pitchFamily="34" charset="0"/>
                <a:cs typeface="Arial" panose="020B0604020202020204" pitchFamily="34" charset="0"/>
              </a:rPr>
              <a:t>1</a:t>
            </a:r>
          </a:p>
        </p:txBody>
      </p:sp>
      <p:pic>
        <p:nvPicPr>
          <p:cNvPr id="17" name="Audio 16">
            <a:hlinkClick r:id="" action="ppaction://media"/>
            <a:extLst>
              <a:ext uri="{FF2B5EF4-FFF2-40B4-BE49-F238E27FC236}">
                <a16:creationId xmlns:a16="http://schemas.microsoft.com/office/drawing/2014/main" id="{81159927-F18D-15AA-9CB5-7E4AA1814E1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62335006"/>
      </p:ext>
    </p:extLst>
  </p:cSld>
  <p:clrMapOvr>
    <a:masterClrMapping/>
  </p:clrMapOvr>
  <mc:AlternateContent xmlns:mc="http://schemas.openxmlformats.org/markup-compatibility/2006" xmlns:p14="http://schemas.microsoft.com/office/powerpoint/2010/main">
    <mc:Choice Requires="p14">
      <p:transition spd="slow" p14:dur="2000" advTm="19984"/>
    </mc:Choice>
    <mc:Fallback xmlns="">
      <p:transition spd="slow" advTm="19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DC9EC-9D19-4A3B-BA03-4EA1C7EB724B}"/>
              </a:ext>
            </a:extLst>
          </p:cNvPr>
          <p:cNvSpPr>
            <a:spLocks noGrp="1"/>
          </p:cNvSpPr>
          <p:nvPr>
            <p:ph type="title"/>
          </p:nvPr>
        </p:nvSpPr>
        <p:spPr>
          <a:xfrm>
            <a:off x="597070" y="189531"/>
            <a:ext cx="10701867" cy="666418"/>
          </a:xfrm>
        </p:spPr>
        <p:txBody>
          <a:bodyPr>
            <a:normAutofit/>
          </a:bodyPr>
          <a:lstStyle/>
          <a:p>
            <a:r>
              <a:rPr lang="en-US" sz="3000" dirty="0"/>
              <a:t>2026 Guardian Dental Plan Options</a:t>
            </a:r>
          </a:p>
        </p:txBody>
      </p:sp>
      <p:sp>
        <p:nvSpPr>
          <p:cNvPr id="4" name="Slide Number Placeholder 3">
            <a:extLst>
              <a:ext uri="{FF2B5EF4-FFF2-40B4-BE49-F238E27FC236}">
                <a16:creationId xmlns:a16="http://schemas.microsoft.com/office/drawing/2014/main" id="{3C00873F-52E7-4270-BED7-25237A9F79BA}"/>
              </a:ext>
            </a:extLst>
          </p:cNvPr>
          <p:cNvSpPr>
            <a:spLocks noGrp="1"/>
          </p:cNvSpPr>
          <p:nvPr>
            <p:ph type="sldNum" sz="quarter" idx="12"/>
          </p:nvPr>
        </p:nvSpPr>
        <p:spPr/>
        <p:txBody>
          <a:bodyPr/>
          <a:lstStyle/>
          <a:p>
            <a:pPr defTabSz="311719"/>
            <a:r>
              <a:rPr lang="en-US" dirty="0">
                <a:solidFill>
                  <a:srgbClr val="6D6E71"/>
                </a:solidFill>
              </a:rPr>
              <a:t>BROWN &amp; BROWN  |  </a:t>
            </a:r>
            <a:fld id="{0BDBB283-31B7-430F-95E5-02359FF226F2}" type="slidenum">
              <a:rPr lang="en-US" smtClean="0">
                <a:solidFill>
                  <a:srgbClr val="6D6E71"/>
                </a:solidFill>
              </a:rPr>
              <a:pPr defTabSz="311719"/>
              <a:t>20</a:t>
            </a:fld>
            <a:endParaRPr lang="en-US" dirty="0">
              <a:solidFill>
                <a:srgbClr val="6D6E71"/>
              </a:solidFill>
            </a:endParaRPr>
          </a:p>
        </p:txBody>
      </p:sp>
      <p:sp>
        <p:nvSpPr>
          <p:cNvPr id="8" name="TextBox 5">
            <a:extLst>
              <a:ext uri="{FF2B5EF4-FFF2-40B4-BE49-F238E27FC236}">
                <a16:creationId xmlns:a16="http://schemas.microsoft.com/office/drawing/2014/main" id="{72F28E04-09A3-4092-8510-3EFE97308340}"/>
              </a:ext>
            </a:extLst>
          </p:cNvPr>
          <p:cNvSpPr txBox="1">
            <a:spLocks noChangeArrowheads="1"/>
          </p:cNvSpPr>
          <p:nvPr/>
        </p:nvSpPr>
        <p:spPr bwMode="auto">
          <a:xfrm>
            <a:off x="911240" y="6449472"/>
            <a:ext cx="8965672" cy="338554"/>
          </a:xfrm>
          <a:prstGeom prst="rect">
            <a:avLst/>
          </a:prstGeom>
          <a:noFill/>
          <a:ln w="9525">
            <a:noFill/>
            <a:miter lim="800000"/>
            <a:headEnd/>
            <a:tailEnd/>
          </a:ln>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45720" indent="-640080">
              <a:defRPr/>
            </a:pPr>
            <a:r>
              <a:rPr lang="en-US" sz="800" i="1" dirty="0">
                <a:solidFill>
                  <a:schemeClr val="accent1"/>
                </a:solidFill>
                <a:latin typeface="Cambria" panose="02040503050406030204" pitchFamily="18" charset="0"/>
                <a:cs typeface="Arial" pitchFamily="34" charset="0"/>
              </a:rPr>
              <a:t>*This plan design contains only a general description of the coverage and does not constitute a policy contract.  For complete information including exclusions, Limitations and conditions, refer to the policy document.  Neither the carrier nor Brown &amp; Brown will be held responsible for typographical or clerical errors.</a:t>
            </a:r>
          </a:p>
        </p:txBody>
      </p:sp>
      <p:graphicFrame>
        <p:nvGraphicFramePr>
          <p:cNvPr id="3" name="Table 2">
            <a:extLst>
              <a:ext uri="{FF2B5EF4-FFF2-40B4-BE49-F238E27FC236}">
                <a16:creationId xmlns:a16="http://schemas.microsoft.com/office/drawing/2014/main" id="{2143047E-56F9-09FA-5220-0D42D0F0F1D9}"/>
              </a:ext>
            </a:extLst>
          </p:cNvPr>
          <p:cNvGraphicFramePr>
            <a:graphicFrameLocks noGrp="1"/>
          </p:cNvGraphicFramePr>
          <p:nvPr>
            <p:extLst>
              <p:ext uri="{D42A27DB-BD31-4B8C-83A1-F6EECF244321}">
                <p14:modId xmlns:p14="http://schemas.microsoft.com/office/powerpoint/2010/main" val="3587438024"/>
              </p:ext>
            </p:extLst>
          </p:nvPr>
        </p:nvGraphicFramePr>
        <p:xfrm>
          <a:off x="241806" y="1149455"/>
          <a:ext cx="7896354" cy="4973955"/>
        </p:xfrm>
        <a:graphic>
          <a:graphicData uri="http://schemas.openxmlformats.org/drawingml/2006/table">
            <a:tbl>
              <a:tblPr/>
              <a:tblGrid>
                <a:gridCol w="2815936">
                  <a:extLst>
                    <a:ext uri="{9D8B030D-6E8A-4147-A177-3AD203B41FA5}">
                      <a16:colId xmlns:a16="http://schemas.microsoft.com/office/drawing/2014/main" val="2791755328"/>
                    </a:ext>
                  </a:extLst>
                </a:gridCol>
                <a:gridCol w="2737715">
                  <a:extLst>
                    <a:ext uri="{9D8B030D-6E8A-4147-A177-3AD203B41FA5}">
                      <a16:colId xmlns:a16="http://schemas.microsoft.com/office/drawing/2014/main" val="4254263927"/>
                    </a:ext>
                  </a:extLst>
                </a:gridCol>
                <a:gridCol w="2342703">
                  <a:extLst>
                    <a:ext uri="{9D8B030D-6E8A-4147-A177-3AD203B41FA5}">
                      <a16:colId xmlns:a16="http://schemas.microsoft.com/office/drawing/2014/main" val="4214143556"/>
                    </a:ext>
                  </a:extLst>
                </a:gridCol>
              </a:tblGrid>
              <a:tr h="188108">
                <a:tc gridSpan="3">
                  <a:txBody>
                    <a:bodyPr/>
                    <a:lstStyle/>
                    <a:p>
                      <a:pPr algn="ctr" fontAlgn="ctr"/>
                      <a:r>
                        <a:rPr lang="en-US" sz="1200" b="1" i="0" u="none" strike="noStrike">
                          <a:solidFill>
                            <a:srgbClr val="FFFFFF"/>
                          </a:solidFill>
                          <a:effectLst/>
                          <a:latin typeface="+mj-lt"/>
                        </a:rPr>
                        <a:t>Guardian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002855"/>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24671808"/>
                  </a:ext>
                </a:extLst>
              </a:tr>
              <a:tr h="188108">
                <a:tc>
                  <a:txBody>
                    <a:bodyPr/>
                    <a:lstStyle/>
                    <a:p>
                      <a:pPr algn="ctr" fontAlgn="ctr"/>
                      <a:r>
                        <a:rPr lang="en-US" sz="1200" b="1" i="0" u="none" strike="noStrike">
                          <a:solidFill>
                            <a:srgbClr val="FFFFFF"/>
                          </a:solidFill>
                          <a:effectLst/>
                          <a:latin typeface="+mj-lt"/>
                        </a:rPr>
                        <a:t> </a:t>
                      </a:r>
                    </a:p>
                  </a:txBody>
                  <a:tcPr marL="9525" marR="9525" marT="9525"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002855"/>
                    </a:solidFill>
                  </a:tcPr>
                </a:tc>
                <a:tc>
                  <a:txBody>
                    <a:bodyPr/>
                    <a:lstStyle/>
                    <a:p>
                      <a:pPr algn="ctr" fontAlgn="ctr"/>
                      <a:r>
                        <a:rPr lang="en-US" sz="1200" b="1" i="0" u="none" strike="noStrike">
                          <a:solidFill>
                            <a:srgbClr val="FFFFFF"/>
                          </a:solidFill>
                          <a:effectLst/>
                          <a:latin typeface="+mj-lt"/>
                        </a:rPr>
                        <a:t>Base Plan</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002855"/>
                    </a:solidFill>
                  </a:tcPr>
                </a:tc>
                <a:tc>
                  <a:txBody>
                    <a:bodyPr/>
                    <a:lstStyle/>
                    <a:p>
                      <a:pPr algn="ctr" fontAlgn="ctr"/>
                      <a:r>
                        <a:rPr lang="en-US" sz="1200" b="1" i="0" u="none" strike="noStrike">
                          <a:solidFill>
                            <a:srgbClr val="FFFFFF"/>
                          </a:solidFill>
                          <a:effectLst/>
                          <a:latin typeface="+mj-lt"/>
                        </a:rPr>
                        <a:t>Buy-up Plan</a:t>
                      </a:r>
                    </a:p>
                  </a:txBody>
                  <a:tcPr marL="9525" marR="9525" marT="9525" marB="0" anchor="ctr">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002855"/>
                    </a:solidFill>
                  </a:tcPr>
                </a:tc>
                <a:extLst>
                  <a:ext uri="{0D108BD9-81ED-4DB2-BD59-A6C34878D82A}">
                    <a16:rowId xmlns:a16="http://schemas.microsoft.com/office/drawing/2014/main" val="3660498462"/>
                  </a:ext>
                </a:extLst>
              </a:tr>
              <a:tr h="188108">
                <a:tc>
                  <a:txBody>
                    <a:bodyPr/>
                    <a:lstStyle/>
                    <a:p>
                      <a:pPr algn="l" fontAlgn="ctr"/>
                      <a:r>
                        <a:rPr lang="en-US" sz="1200" b="1" i="0" u="none" strike="noStrike">
                          <a:solidFill>
                            <a:srgbClr val="000000"/>
                          </a:solidFill>
                          <a:effectLst/>
                          <a:latin typeface="+mj-lt"/>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a:solidFill>
                            <a:srgbClr val="000000"/>
                          </a:solidFill>
                          <a:effectLst/>
                          <a:latin typeface="+mj-lt"/>
                        </a:rPr>
                        <a:t>In-Network and Out-of-Network</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a:solidFill>
                            <a:srgbClr val="000000"/>
                          </a:solidFill>
                          <a:effectLst/>
                          <a:latin typeface="+mj-lt"/>
                        </a:rPr>
                        <a:t>In-Network and Out-of-Network</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99909594"/>
                  </a:ext>
                </a:extLst>
              </a:tr>
              <a:tr h="188108">
                <a:tc>
                  <a:txBody>
                    <a:bodyPr/>
                    <a:lstStyle/>
                    <a:p>
                      <a:pPr algn="l" fontAlgn="ctr"/>
                      <a:r>
                        <a:rPr lang="en-US" sz="1200" b="1" i="0" u="none" strike="noStrike">
                          <a:solidFill>
                            <a:srgbClr val="000000"/>
                          </a:solidFill>
                          <a:effectLst/>
                          <a:latin typeface="+mj-lt"/>
                        </a:rPr>
                        <a:t>Class/Type I - Preventive Services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gridSpan="2">
                  <a:txBody>
                    <a:bodyPr/>
                    <a:lstStyle/>
                    <a:p>
                      <a:pPr algn="ctr" fontAlgn="ctr"/>
                      <a:r>
                        <a:rPr lang="en-US" sz="1200" b="1" i="0" u="none" strike="noStrike">
                          <a:solidFill>
                            <a:srgbClr val="000000"/>
                          </a:solidFill>
                          <a:effectLst/>
                          <a:latin typeface="+mj-lt"/>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extLst>
                  <a:ext uri="{0D108BD9-81ED-4DB2-BD59-A6C34878D82A}">
                    <a16:rowId xmlns:a16="http://schemas.microsoft.com/office/drawing/2014/main" val="3404396503"/>
                  </a:ext>
                </a:extLst>
              </a:tr>
              <a:tr h="188108">
                <a:tc>
                  <a:txBody>
                    <a:bodyPr/>
                    <a:lstStyle/>
                    <a:p>
                      <a:pPr algn="r" fontAlgn="ctr"/>
                      <a:r>
                        <a:rPr lang="en-US" sz="1200" b="0" i="1" u="none" strike="noStrike">
                          <a:solidFill>
                            <a:srgbClr val="000000"/>
                          </a:solidFill>
                          <a:effectLst/>
                          <a:latin typeface="+mj-lt"/>
                        </a:rPr>
                        <a:t>Initial/Routine Oral Exams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rowSpan="3">
                  <a:txBody>
                    <a:bodyPr/>
                    <a:lstStyle/>
                    <a:p>
                      <a:pPr algn="ctr" fontAlgn="ctr"/>
                      <a:r>
                        <a:rPr lang="en-US" sz="1200" b="0" i="0" u="none" strike="noStrike">
                          <a:solidFill>
                            <a:srgbClr val="000000"/>
                          </a:solidFill>
                          <a:effectLst/>
                          <a:latin typeface="+mj-lt"/>
                        </a:rPr>
                        <a:t>100%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en-US" sz="1200" b="0" i="0" u="none" strike="noStrike">
                          <a:solidFill>
                            <a:srgbClr val="000000"/>
                          </a:solidFill>
                          <a:effectLst/>
                          <a:latin typeface="+mj-lt"/>
                        </a:rPr>
                        <a:t>100%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85591651"/>
                  </a:ext>
                </a:extLst>
              </a:tr>
              <a:tr h="188108">
                <a:tc>
                  <a:txBody>
                    <a:bodyPr/>
                    <a:lstStyle/>
                    <a:p>
                      <a:pPr algn="r" fontAlgn="ctr"/>
                      <a:r>
                        <a:rPr lang="en-US" sz="1200" b="0" i="1" u="none" strike="noStrike">
                          <a:solidFill>
                            <a:srgbClr val="000000"/>
                          </a:solidFill>
                          <a:effectLst/>
                          <a:latin typeface="+mj-lt"/>
                        </a:rPr>
                        <a:t>X-Rays &amp; Cleaning</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592202329"/>
                  </a:ext>
                </a:extLst>
              </a:tr>
              <a:tr h="188108">
                <a:tc>
                  <a:txBody>
                    <a:bodyPr/>
                    <a:lstStyle/>
                    <a:p>
                      <a:pPr algn="r" fontAlgn="ctr"/>
                      <a:r>
                        <a:rPr lang="en-US" sz="1200" b="0" i="1" u="none" strike="noStrike">
                          <a:solidFill>
                            <a:srgbClr val="000000"/>
                          </a:solidFill>
                          <a:effectLst/>
                          <a:latin typeface="+mj-lt"/>
                        </a:rPr>
                        <a:t>Fluoride Treatment &amp; Sealants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727985455"/>
                  </a:ext>
                </a:extLst>
              </a:tr>
              <a:tr h="188108">
                <a:tc>
                  <a:txBody>
                    <a:bodyPr/>
                    <a:lstStyle/>
                    <a:p>
                      <a:pPr algn="l" fontAlgn="ctr"/>
                      <a:r>
                        <a:rPr lang="en-US" sz="1200" b="1" i="0" u="none" strike="noStrike">
                          <a:solidFill>
                            <a:srgbClr val="000000"/>
                          </a:solidFill>
                          <a:effectLst/>
                          <a:latin typeface="+mj-lt"/>
                        </a:rPr>
                        <a:t>Class/Type II - Basic Services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gridSpan="2">
                  <a:txBody>
                    <a:bodyPr/>
                    <a:lstStyle/>
                    <a:p>
                      <a:pPr algn="ctr" fontAlgn="ctr"/>
                      <a:r>
                        <a:rPr lang="en-US" sz="1200" b="1" i="0" u="none" strike="noStrike" dirty="0">
                          <a:solidFill>
                            <a:srgbClr val="000000"/>
                          </a:solidFill>
                          <a:effectLst/>
                          <a:latin typeface="+mj-lt"/>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extLst>
                  <a:ext uri="{0D108BD9-81ED-4DB2-BD59-A6C34878D82A}">
                    <a16:rowId xmlns:a16="http://schemas.microsoft.com/office/drawing/2014/main" val="1647357085"/>
                  </a:ext>
                </a:extLst>
              </a:tr>
              <a:tr h="545701">
                <a:tc>
                  <a:txBody>
                    <a:bodyPr/>
                    <a:lstStyle/>
                    <a:p>
                      <a:pPr algn="r" fontAlgn="ctr"/>
                      <a:r>
                        <a:rPr lang="en-US" sz="1200" b="0" i="1" u="none" strike="noStrike">
                          <a:solidFill>
                            <a:srgbClr val="000000"/>
                          </a:solidFill>
                          <a:effectLst/>
                          <a:latin typeface="+mj-lt"/>
                        </a:rPr>
                        <a:t>Fillings, General Anesthetics, Simple Extractions, Oral Surgery, Periodontics &amp; Endodontics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j-lt"/>
                        </a:rPr>
                        <a:t>75%</a:t>
                      </a:r>
                      <a:br>
                        <a:rPr lang="en-US" sz="1200" b="0" i="0" u="none" strike="noStrike" dirty="0">
                          <a:solidFill>
                            <a:srgbClr val="000000"/>
                          </a:solidFill>
                          <a:effectLst/>
                          <a:latin typeface="+mj-lt"/>
                        </a:rPr>
                      </a:br>
                      <a:r>
                        <a:rPr lang="en-US" sz="1200" b="0" i="0" u="none" strike="noStrike" dirty="0">
                          <a:solidFill>
                            <a:srgbClr val="000000"/>
                          </a:solidFill>
                          <a:effectLst/>
                          <a:latin typeface="+mj-lt"/>
                        </a:rPr>
                        <a:t>Subject to Annual Deductible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j-lt"/>
                        </a:rPr>
                        <a:t>100%</a:t>
                      </a:r>
                      <a:br>
                        <a:rPr lang="en-US" sz="1200" b="0" i="0" u="none" strike="noStrike">
                          <a:solidFill>
                            <a:srgbClr val="000000"/>
                          </a:solidFill>
                          <a:effectLst/>
                          <a:latin typeface="+mj-lt"/>
                        </a:rPr>
                      </a:br>
                      <a:r>
                        <a:rPr lang="en-US" sz="1200" b="0" i="0" u="none" strike="noStrike">
                          <a:solidFill>
                            <a:srgbClr val="000000"/>
                          </a:solidFill>
                          <a:effectLst/>
                          <a:latin typeface="+mj-lt"/>
                        </a:rPr>
                        <a:t>Subject to Annual Deductible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20272271"/>
                  </a:ext>
                </a:extLst>
              </a:tr>
              <a:tr h="188108">
                <a:tc>
                  <a:txBody>
                    <a:bodyPr/>
                    <a:lstStyle/>
                    <a:p>
                      <a:pPr algn="l" fontAlgn="ctr"/>
                      <a:r>
                        <a:rPr lang="en-US" sz="1200" b="1" i="0" u="none" strike="noStrike">
                          <a:solidFill>
                            <a:srgbClr val="000000"/>
                          </a:solidFill>
                          <a:effectLst/>
                          <a:latin typeface="+mj-lt"/>
                        </a:rPr>
                        <a:t>Class/Type III -Major Services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gridSpan="2">
                  <a:txBody>
                    <a:bodyPr/>
                    <a:lstStyle/>
                    <a:p>
                      <a:pPr algn="ctr" fontAlgn="ctr"/>
                      <a:r>
                        <a:rPr lang="en-US" sz="1200" b="1" i="0" u="none" strike="noStrike">
                          <a:solidFill>
                            <a:srgbClr val="000000"/>
                          </a:solidFill>
                          <a:effectLst/>
                          <a:latin typeface="+mj-lt"/>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extLst>
                  <a:ext uri="{0D108BD9-81ED-4DB2-BD59-A6C34878D82A}">
                    <a16:rowId xmlns:a16="http://schemas.microsoft.com/office/drawing/2014/main" val="2680076642"/>
                  </a:ext>
                </a:extLst>
              </a:tr>
              <a:tr h="188108">
                <a:tc>
                  <a:txBody>
                    <a:bodyPr/>
                    <a:lstStyle/>
                    <a:p>
                      <a:pPr algn="r" fontAlgn="ctr"/>
                      <a:r>
                        <a:rPr lang="en-US" sz="1200" b="0" i="1" u="none" strike="noStrike">
                          <a:solidFill>
                            <a:srgbClr val="000000"/>
                          </a:solidFill>
                          <a:effectLst/>
                          <a:latin typeface="+mj-lt"/>
                        </a:rPr>
                        <a:t>Crowns and Restorations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rowSpan="3">
                  <a:txBody>
                    <a:bodyPr/>
                    <a:lstStyle/>
                    <a:p>
                      <a:pPr algn="ctr" fontAlgn="ctr"/>
                      <a:r>
                        <a:rPr lang="en-US" sz="1200" b="0" i="0" u="none" strike="noStrike" dirty="0">
                          <a:solidFill>
                            <a:srgbClr val="000000"/>
                          </a:solidFill>
                          <a:effectLst/>
                          <a:latin typeface="+mj-lt"/>
                        </a:rPr>
                        <a:t>Not Covered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en-US" sz="1200" b="0" i="0" u="none" strike="noStrike" dirty="0">
                          <a:solidFill>
                            <a:srgbClr val="000000"/>
                          </a:solidFill>
                          <a:effectLst/>
                          <a:latin typeface="+mj-lt"/>
                        </a:rPr>
                        <a:t>50%</a:t>
                      </a:r>
                      <a:br>
                        <a:rPr lang="en-US" sz="1200" b="0" i="0" u="none" strike="noStrike" dirty="0">
                          <a:solidFill>
                            <a:srgbClr val="000000"/>
                          </a:solidFill>
                          <a:effectLst/>
                          <a:latin typeface="+mj-lt"/>
                        </a:rPr>
                      </a:br>
                      <a:r>
                        <a:rPr lang="en-US" sz="1200" b="0" i="0" u="none" strike="noStrike" dirty="0">
                          <a:solidFill>
                            <a:srgbClr val="000000"/>
                          </a:solidFill>
                          <a:effectLst/>
                          <a:latin typeface="+mj-lt"/>
                        </a:rPr>
                        <a:t>Subject to Annual Deductible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4299307"/>
                  </a:ext>
                </a:extLst>
              </a:tr>
              <a:tr h="188108">
                <a:tc>
                  <a:txBody>
                    <a:bodyPr/>
                    <a:lstStyle/>
                    <a:p>
                      <a:pPr algn="r" fontAlgn="ctr"/>
                      <a:r>
                        <a:rPr lang="en-US" sz="1200" b="0" i="1" u="none" strike="noStrike">
                          <a:solidFill>
                            <a:srgbClr val="000000"/>
                          </a:solidFill>
                          <a:effectLst/>
                          <a:latin typeface="+mj-lt"/>
                        </a:rPr>
                        <a:t>Full or Partial Removable Dentures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53217452"/>
                  </a:ext>
                </a:extLst>
              </a:tr>
              <a:tr h="188108">
                <a:tc>
                  <a:txBody>
                    <a:bodyPr/>
                    <a:lstStyle/>
                    <a:p>
                      <a:pPr algn="r" fontAlgn="ctr"/>
                      <a:r>
                        <a:rPr lang="en-US" sz="1200" b="0" i="1" u="none" strike="noStrike">
                          <a:solidFill>
                            <a:srgbClr val="000000"/>
                          </a:solidFill>
                          <a:effectLst/>
                          <a:latin typeface="+mj-lt"/>
                        </a:rPr>
                        <a:t>Fixed Bridgework</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208790246"/>
                  </a:ext>
                </a:extLst>
              </a:tr>
              <a:tr h="188108">
                <a:tc>
                  <a:txBody>
                    <a:bodyPr/>
                    <a:lstStyle/>
                    <a:p>
                      <a:pPr algn="l" fontAlgn="ctr"/>
                      <a:r>
                        <a:rPr lang="en-US" sz="1200" b="1" i="0" u="none" strike="noStrike">
                          <a:solidFill>
                            <a:srgbClr val="000000"/>
                          </a:solidFill>
                          <a:effectLst/>
                          <a:latin typeface="+mj-lt"/>
                        </a:rPr>
                        <a:t>Class/Type IV - Orthodontia Services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gridSpan="2">
                  <a:txBody>
                    <a:bodyPr/>
                    <a:lstStyle/>
                    <a:p>
                      <a:pPr algn="ctr" fontAlgn="ctr"/>
                      <a:r>
                        <a:rPr lang="en-US" sz="1200" b="1" i="0" u="none" strike="noStrike">
                          <a:solidFill>
                            <a:srgbClr val="000000"/>
                          </a:solidFill>
                          <a:effectLst/>
                          <a:latin typeface="+mj-lt"/>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extLst>
                  <a:ext uri="{0D108BD9-81ED-4DB2-BD59-A6C34878D82A}">
                    <a16:rowId xmlns:a16="http://schemas.microsoft.com/office/drawing/2014/main" val="2961813700"/>
                  </a:ext>
                </a:extLst>
              </a:tr>
              <a:tr h="188108">
                <a:tc>
                  <a:txBody>
                    <a:bodyPr/>
                    <a:lstStyle/>
                    <a:p>
                      <a:pPr algn="r" fontAlgn="ctr"/>
                      <a:r>
                        <a:rPr lang="en-US" sz="1200" b="0" i="1" u="none" strike="noStrike">
                          <a:solidFill>
                            <a:srgbClr val="000000"/>
                          </a:solidFill>
                          <a:effectLst/>
                          <a:latin typeface="+mj-lt"/>
                        </a:rPr>
                        <a:t>Children to age 19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j-lt"/>
                        </a:rPr>
                        <a:t>Not Covered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j-lt"/>
                        </a:rPr>
                        <a:t>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45274887"/>
                  </a:ext>
                </a:extLst>
              </a:tr>
              <a:tr h="188108">
                <a:tc>
                  <a:txBody>
                    <a:bodyPr/>
                    <a:lstStyle/>
                    <a:p>
                      <a:pPr algn="l" fontAlgn="ctr"/>
                      <a:r>
                        <a:rPr lang="en-US" sz="1200" b="1" i="0" u="none" strike="noStrike">
                          <a:solidFill>
                            <a:srgbClr val="000000"/>
                          </a:solidFill>
                          <a:effectLst/>
                          <a:latin typeface="+mj-lt"/>
                        </a:rPr>
                        <a:t>Deductibles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gridSpan="2">
                  <a:txBody>
                    <a:bodyPr/>
                    <a:lstStyle/>
                    <a:p>
                      <a:pPr algn="ctr" fontAlgn="ctr"/>
                      <a:r>
                        <a:rPr lang="en-US" sz="1200" b="1" i="0" u="none" strike="noStrike">
                          <a:solidFill>
                            <a:srgbClr val="000000"/>
                          </a:solidFill>
                          <a:effectLst/>
                          <a:latin typeface="+mj-lt"/>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extLst>
                  <a:ext uri="{0D108BD9-81ED-4DB2-BD59-A6C34878D82A}">
                    <a16:rowId xmlns:a16="http://schemas.microsoft.com/office/drawing/2014/main" val="3318455939"/>
                  </a:ext>
                </a:extLst>
              </a:tr>
              <a:tr h="369379">
                <a:tc>
                  <a:txBody>
                    <a:bodyPr/>
                    <a:lstStyle/>
                    <a:p>
                      <a:pPr algn="r" fontAlgn="ctr"/>
                      <a:r>
                        <a:rPr lang="en-US" sz="1200" b="1" i="1" u="none" strike="noStrike">
                          <a:solidFill>
                            <a:srgbClr val="000000"/>
                          </a:solidFill>
                          <a:effectLst/>
                          <a:latin typeface="+mj-lt"/>
                        </a:rPr>
                        <a:t>Single</a:t>
                      </a:r>
                      <a:r>
                        <a:rPr lang="en-US" sz="1200" b="0" i="1" u="none" strike="noStrike">
                          <a:solidFill>
                            <a:srgbClr val="000000"/>
                          </a:solidFill>
                          <a:effectLst/>
                          <a:latin typeface="+mj-lt"/>
                        </a:rPr>
                        <a:t>- 1 x annual deductible                                                                     </a:t>
                      </a:r>
                      <a:r>
                        <a:rPr lang="en-US" sz="1200" b="1" i="1" u="none" strike="noStrike">
                          <a:solidFill>
                            <a:srgbClr val="000000"/>
                          </a:solidFill>
                          <a:effectLst/>
                          <a:latin typeface="+mj-lt"/>
                        </a:rPr>
                        <a:t>   Family</a:t>
                      </a:r>
                      <a:r>
                        <a:rPr lang="en-US" sz="1200" b="0" i="1" u="none" strike="noStrike">
                          <a:solidFill>
                            <a:srgbClr val="000000"/>
                          </a:solidFill>
                          <a:effectLst/>
                          <a:latin typeface="+mj-lt"/>
                        </a:rPr>
                        <a:t>- 3 x annual per person deductible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j-lt"/>
                        </a:rPr>
                        <a:t>Single $50</a:t>
                      </a:r>
                      <a:br>
                        <a:rPr lang="en-US" sz="1200" b="0" i="0" u="none" strike="noStrike">
                          <a:solidFill>
                            <a:srgbClr val="000000"/>
                          </a:solidFill>
                          <a:effectLst/>
                          <a:latin typeface="+mj-lt"/>
                        </a:rPr>
                      </a:br>
                      <a:r>
                        <a:rPr lang="en-US" sz="1200" b="0" i="0" u="none" strike="noStrike">
                          <a:solidFill>
                            <a:srgbClr val="000000"/>
                          </a:solidFill>
                          <a:effectLst/>
                          <a:latin typeface="+mj-lt"/>
                        </a:rPr>
                        <a:t>Family $150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j-lt"/>
                        </a:rPr>
                        <a:t>Single $50</a:t>
                      </a:r>
                      <a:br>
                        <a:rPr lang="en-US" sz="1200" b="0" i="0" u="none" strike="noStrike">
                          <a:solidFill>
                            <a:srgbClr val="000000"/>
                          </a:solidFill>
                          <a:effectLst/>
                          <a:latin typeface="+mj-lt"/>
                        </a:rPr>
                      </a:br>
                      <a:r>
                        <a:rPr lang="en-US" sz="1200" b="0" i="0" u="none" strike="noStrike">
                          <a:solidFill>
                            <a:srgbClr val="000000"/>
                          </a:solidFill>
                          <a:effectLst/>
                          <a:latin typeface="+mj-lt"/>
                        </a:rPr>
                        <a:t>Family $150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16651560"/>
                  </a:ext>
                </a:extLst>
              </a:tr>
              <a:tr h="188108">
                <a:tc>
                  <a:txBody>
                    <a:bodyPr/>
                    <a:lstStyle/>
                    <a:p>
                      <a:pPr algn="l" fontAlgn="ctr"/>
                      <a:r>
                        <a:rPr lang="en-US" sz="1200" b="1" i="0" u="none" strike="noStrike">
                          <a:solidFill>
                            <a:srgbClr val="000000"/>
                          </a:solidFill>
                          <a:effectLst/>
                          <a:latin typeface="+mj-lt"/>
                        </a:rPr>
                        <a:t>Maximums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gridSpan="2">
                  <a:txBody>
                    <a:bodyPr/>
                    <a:lstStyle/>
                    <a:p>
                      <a:pPr algn="ctr" fontAlgn="ctr"/>
                      <a:r>
                        <a:rPr lang="en-US" sz="1200" b="1" i="0" u="none" strike="noStrike">
                          <a:solidFill>
                            <a:srgbClr val="000000"/>
                          </a:solidFill>
                          <a:effectLst/>
                          <a:latin typeface="+mj-lt"/>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extLst>
                  <a:ext uri="{0D108BD9-81ED-4DB2-BD59-A6C34878D82A}">
                    <a16:rowId xmlns:a16="http://schemas.microsoft.com/office/drawing/2014/main" val="714442653"/>
                  </a:ext>
                </a:extLst>
              </a:tr>
              <a:tr h="188108">
                <a:tc>
                  <a:txBody>
                    <a:bodyPr/>
                    <a:lstStyle/>
                    <a:p>
                      <a:pPr algn="r" fontAlgn="ctr"/>
                      <a:r>
                        <a:rPr lang="en-US" sz="1200" b="0" i="1" u="none" strike="noStrike">
                          <a:solidFill>
                            <a:srgbClr val="000000"/>
                          </a:solidFill>
                          <a:effectLst/>
                          <a:latin typeface="+mj-lt"/>
                        </a:rPr>
                        <a:t>Calendar Year per individual</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US" sz="1200" b="0" i="0" u="none" strike="noStrike">
                          <a:solidFill>
                            <a:srgbClr val="000000"/>
                          </a:solidFill>
                          <a:effectLst/>
                          <a:latin typeface="+mj-lt"/>
                        </a:rPr>
                        <a:t>$1,000</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j-lt"/>
                        </a:rPr>
                        <a:t>$2,000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09675973"/>
                  </a:ext>
                </a:extLst>
              </a:tr>
              <a:tr h="188108">
                <a:tc>
                  <a:txBody>
                    <a:bodyPr/>
                    <a:lstStyle/>
                    <a:p>
                      <a:pPr algn="r" fontAlgn="ctr"/>
                      <a:r>
                        <a:rPr lang="en-US" sz="1200" b="0" i="1" u="none" strike="noStrike">
                          <a:solidFill>
                            <a:srgbClr val="000000"/>
                          </a:solidFill>
                          <a:effectLst/>
                          <a:latin typeface="+mj-lt"/>
                        </a:rPr>
                        <a:t>Classes Subject to Annual Max</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gridSpan="2">
                  <a:txBody>
                    <a:bodyPr/>
                    <a:lstStyle/>
                    <a:p>
                      <a:pPr algn="ctr" fontAlgn="ctr"/>
                      <a:r>
                        <a:rPr lang="en-US" sz="1200" b="0" i="0" u="none" strike="noStrike">
                          <a:solidFill>
                            <a:srgbClr val="000000"/>
                          </a:solidFill>
                          <a:effectLst/>
                          <a:latin typeface="+mj-lt"/>
                        </a:rPr>
                        <a:t>II &amp; III</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990527424"/>
                  </a:ext>
                </a:extLst>
              </a:tr>
              <a:tr h="188108">
                <a:tc>
                  <a:txBody>
                    <a:bodyPr/>
                    <a:lstStyle/>
                    <a:p>
                      <a:pPr algn="r" fontAlgn="ctr"/>
                      <a:r>
                        <a:rPr lang="en-US" sz="1200" b="0" i="1" u="none" strike="noStrike">
                          <a:solidFill>
                            <a:srgbClr val="000000"/>
                          </a:solidFill>
                          <a:effectLst/>
                          <a:latin typeface="+mj-lt"/>
                        </a:rPr>
                        <a:t>Lifetime (Orthodontia)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j-lt"/>
                        </a:rPr>
                        <a:t>None</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j-lt"/>
                        </a:rPr>
                        <a:t>$1,500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60753485"/>
                  </a:ext>
                </a:extLst>
              </a:tr>
              <a:tr h="188108">
                <a:tc>
                  <a:txBody>
                    <a:bodyPr/>
                    <a:lstStyle/>
                    <a:p>
                      <a:pPr algn="l" fontAlgn="ctr"/>
                      <a:r>
                        <a:rPr lang="en-US" sz="1200" b="1" i="0" u="none" strike="noStrike">
                          <a:solidFill>
                            <a:srgbClr val="000000"/>
                          </a:solidFill>
                          <a:effectLst/>
                          <a:latin typeface="+mj-lt"/>
                        </a:rPr>
                        <a:t>Maximum Contract Allowance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200" b="1" i="0" u="none" strike="noStrike">
                          <a:solidFill>
                            <a:srgbClr val="000000"/>
                          </a:solidFill>
                          <a:effectLst/>
                          <a:latin typeface="+mj-lt"/>
                        </a:rPr>
                        <a:t>Fee Schedule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200" b="1" i="0" u="none" strike="noStrike">
                          <a:solidFill>
                            <a:srgbClr val="000000"/>
                          </a:solidFill>
                          <a:effectLst/>
                          <a:latin typeface="+mj-lt"/>
                        </a:rPr>
                        <a:t>Fee Schedule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4017751565"/>
                  </a:ext>
                </a:extLst>
              </a:tr>
              <a:tr h="188108">
                <a:tc>
                  <a:txBody>
                    <a:bodyPr/>
                    <a:lstStyle/>
                    <a:p>
                      <a:pPr algn="l" fontAlgn="ctr"/>
                      <a:r>
                        <a:rPr lang="en-US" sz="1200" b="1" i="0" u="none" strike="noStrike" dirty="0">
                          <a:solidFill>
                            <a:srgbClr val="000000"/>
                          </a:solidFill>
                          <a:effectLst/>
                          <a:latin typeface="+mj-lt"/>
                        </a:rPr>
                        <a:t>Dependent Age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ctr"/>
                      <a:r>
                        <a:rPr lang="en-US" sz="1200" b="0" i="0" u="none" strike="noStrike" dirty="0">
                          <a:solidFill>
                            <a:srgbClr val="000000"/>
                          </a:solidFill>
                          <a:effectLst/>
                          <a:latin typeface="+mj-lt"/>
                        </a:rPr>
                        <a:t>26/26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657440335"/>
                  </a:ext>
                </a:extLst>
              </a:tr>
            </a:tbl>
          </a:graphicData>
        </a:graphic>
      </p:graphicFrame>
      <p:sp>
        <p:nvSpPr>
          <p:cNvPr id="5" name="TextBox 4">
            <a:extLst>
              <a:ext uri="{FF2B5EF4-FFF2-40B4-BE49-F238E27FC236}">
                <a16:creationId xmlns:a16="http://schemas.microsoft.com/office/drawing/2014/main" id="{EAB453BF-A0B0-68B9-9B9D-B4DB8D026F4A}"/>
              </a:ext>
            </a:extLst>
          </p:cNvPr>
          <p:cNvSpPr txBox="1"/>
          <p:nvPr/>
        </p:nvSpPr>
        <p:spPr>
          <a:xfrm>
            <a:off x="8229600" y="1179576"/>
            <a:ext cx="3867912" cy="4939814"/>
          </a:xfrm>
          <a:prstGeom prst="rect">
            <a:avLst/>
          </a:prstGeom>
          <a:noFill/>
          <a:ln w="12700">
            <a:solidFill>
              <a:srgbClr val="FF0000"/>
            </a:solidFill>
          </a:ln>
        </p:spPr>
        <p:txBody>
          <a:bodyPr wrap="square" rtlCol="0">
            <a:spAutoFit/>
          </a:bodyPr>
          <a:lstStyle/>
          <a:p>
            <a:pPr marL="285750" indent="-285750">
              <a:buFont typeface="Arial" panose="020B0604020202020204" pitchFamily="34" charset="0"/>
              <a:buChar char="•"/>
            </a:pPr>
            <a:endParaRPr lang="en-US" sz="1500" b="1" dirty="0">
              <a:solidFill>
                <a:srgbClr val="000000"/>
              </a:solidFill>
              <a:latin typeface="Aptos" panose="020B0004020202020204" pitchFamily="34" charset="0"/>
              <a:cs typeface="Calibri" panose="020F0502020204030204" pitchFamily="34" charset="0"/>
            </a:endParaRPr>
          </a:p>
          <a:p>
            <a:pPr marL="285750" indent="-285750">
              <a:buFont typeface="Arial" panose="020B0604020202020204" pitchFamily="34" charset="0"/>
              <a:buChar char="•"/>
            </a:pPr>
            <a:r>
              <a:rPr lang="en-US" sz="1500" b="1" dirty="0"/>
              <a:t>There are </a:t>
            </a:r>
            <a:r>
              <a:rPr lang="en-US" sz="1500" b="1" i="1" u="sng" dirty="0"/>
              <a:t>two dental options</a:t>
            </a:r>
            <a:r>
              <a:rPr lang="en-US" sz="1500" b="1" dirty="0"/>
              <a:t>!</a:t>
            </a:r>
          </a:p>
          <a:p>
            <a:pPr marL="285750" indent="-285750">
              <a:buFont typeface="Arial" panose="020B0604020202020204" pitchFamily="34" charset="0"/>
              <a:buChar char="•"/>
            </a:pPr>
            <a:endParaRPr lang="en-US" sz="1500" b="1" dirty="0">
              <a:solidFill>
                <a:srgbClr val="000000"/>
              </a:solidFill>
              <a:latin typeface="Aptos" panose="020B0004020202020204" pitchFamily="34" charset="0"/>
              <a:cs typeface="Calibri" panose="020F0502020204030204" pitchFamily="34" charset="0"/>
            </a:endParaRPr>
          </a:p>
          <a:p>
            <a:pPr marL="285750" indent="-285750">
              <a:buFont typeface="Arial" panose="020B0604020202020204" pitchFamily="34" charset="0"/>
              <a:buChar char="•"/>
            </a:pPr>
            <a:r>
              <a:rPr lang="en-US" sz="1500" b="1" dirty="0"/>
              <a:t>You must choose one of the options that best suits you and your family for dental coverage for 2026, either the </a:t>
            </a:r>
            <a:r>
              <a:rPr lang="en-US" sz="1500" b="1" u="sng" dirty="0"/>
              <a:t>Base</a:t>
            </a:r>
            <a:r>
              <a:rPr lang="en-US" sz="1500" b="1" dirty="0"/>
              <a:t> plan or the </a:t>
            </a:r>
            <a:r>
              <a:rPr lang="en-US" sz="1500" b="1" u="sng" dirty="0"/>
              <a:t>Buy-up</a:t>
            </a:r>
            <a:r>
              <a:rPr lang="en-US" sz="1500" b="1" dirty="0"/>
              <a:t> plan</a:t>
            </a:r>
          </a:p>
          <a:p>
            <a:pPr marL="285750" indent="-285750">
              <a:buFont typeface="Arial" panose="020B0604020202020204" pitchFamily="34" charset="0"/>
              <a:buChar char="•"/>
            </a:pPr>
            <a:endParaRPr lang="en-US" sz="1500" b="1" u="sng" dirty="0"/>
          </a:p>
          <a:p>
            <a:pPr marL="285750" indent="-285750">
              <a:buFont typeface="Arial" panose="020B0604020202020204" pitchFamily="34" charset="0"/>
              <a:buChar char="•"/>
            </a:pPr>
            <a:r>
              <a:rPr lang="en-US" sz="1500" b="1" dirty="0"/>
              <a:t>Remember it is always to your advantage to use a Guardian participating dentist.</a:t>
            </a:r>
          </a:p>
          <a:p>
            <a:pPr marL="285750" indent="-285750">
              <a:buFont typeface="Arial" panose="020B0604020202020204" pitchFamily="34" charset="0"/>
              <a:buChar char="•"/>
            </a:pPr>
            <a:endParaRPr lang="en-US" sz="1500" b="1" dirty="0"/>
          </a:p>
          <a:p>
            <a:pPr marL="285750" indent="-285750">
              <a:buFont typeface="Arial" panose="020B0604020202020204" pitchFamily="34" charset="0"/>
              <a:buChar char="•"/>
            </a:pPr>
            <a:r>
              <a:rPr lang="en-US" sz="1500" b="1" dirty="0"/>
              <a:t>Using a participating dentist means less out of pocket costs for services</a:t>
            </a:r>
          </a:p>
          <a:p>
            <a:endParaRPr lang="en-US" sz="1500" b="1" dirty="0"/>
          </a:p>
          <a:p>
            <a:pPr marL="285750" indent="-285750">
              <a:buFont typeface="Arial" panose="020B0604020202020204" pitchFamily="34" charset="0"/>
              <a:buChar char="•"/>
            </a:pPr>
            <a:r>
              <a:rPr lang="en-US" sz="1500" b="1" dirty="0">
                <a:highlight>
                  <a:srgbClr val="FBFBFB"/>
                </a:highlight>
              </a:rPr>
              <a:t>Visit </a:t>
            </a:r>
            <a:r>
              <a:rPr lang="en-US" sz="1500" b="1" dirty="0">
                <a:highlight>
                  <a:srgbClr val="FBFBFB"/>
                </a:highlight>
                <a:hlinkClick r:id="rId4">
                  <a:extLst>
                    <a:ext uri="{A12FA001-AC4F-418D-AE19-62706E023703}">
                      <ahyp:hlinkClr xmlns:ahyp="http://schemas.microsoft.com/office/drawing/2018/hyperlinkcolor" val="tx"/>
                    </a:ext>
                  </a:extLst>
                </a:hlinkClick>
              </a:rPr>
              <a:t>www.guardiananytime</a:t>
            </a:r>
            <a:r>
              <a:rPr lang="en-US" sz="1500" b="1" dirty="0">
                <a:highlight>
                  <a:srgbClr val="FBFBFB"/>
                </a:highlight>
              </a:rPr>
              <a:t> for a list of participating dentists</a:t>
            </a:r>
          </a:p>
          <a:p>
            <a:pPr marL="285750" indent="-285750">
              <a:buFont typeface="Arial" panose="020B0604020202020204" pitchFamily="34" charset="0"/>
              <a:buChar char="•"/>
            </a:pPr>
            <a:endParaRPr lang="en-US" sz="1500" b="1" dirty="0">
              <a:highlight>
                <a:srgbClr val="FBFBFB"/>
              </a:highlight>
            </a:endParaRPr>
          </a:p>
          <a:p>
            <a:pPr marL="285750" indent="-285750">
              <a:buFont typeface="Arial" panose="020B0604020202020204" pitchFamily="34" charset="0"/>
              <a:buChar char="•"/>
            </a:pPr>
            <a:r>
              <a:rPr lang="en-US" sz="1500" b="1" dirty="0">
                <a:highlight>
                  <a:srgbClr val="FBFBFB"/>
                </a:highlight>
              </a:rPr>
              <a:t>Network is the </a:t>
            </a:r>
            <a:r>
              <a:rPr lang="en-US" sz="1500" b="1" i="1" dirty="0">
                <a:highlight>
                  <a:srgbClr val="FBFBFB"/>
                </a:highlight>
              </a:rPr>
              <a:t>Dental Guard Preferred</a:t>
            </a:r>
          </a:p>
          <a:p>
            <a:pPr marL="285750" indent="-285750">
              <a:buFont typeface="Arial" panose="020B0604020202020204" pitchFamily="34" charset="0"/>
              <a:buChar char="•"/>
            </a:pPr>
            <a:endParaRPr lang="en-US" sz="1500" b="1" dirty="0">
              <a:highlight>
                <a:srgbClr val="FFFF00"/>
              </a:highlight>
            </a:endParaRPr>
          </a:p>
        </p:txBody>
      </p:sp>
      <p:pic>
        <p:nvPicPr>
          <p:cNvPr id="13" name="Audio 12">
            <a:hlinkClick r:id="" action="ppaction://media"/>
            <a:extLst>
              <a:ext uri="{FF2B5EF4-FFF2-40B4-BE49-F238E27FC236}">
                <a16:creationId xmlns:a16="http://schemas.microsoft.com/office/drawing/2014/main" id="{39623F7B-A9C5-95FF-60E7-0DBEC71D1DB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53655820"/>
      </p:ext>
    </p:extLst>
  </p:cSld>
  <p:clrMapOvr>
    <a:masterClrMapping/>
  </p:clrMapOvr>
  <mc:AlternateContent xmlns:mc="http://schemas.openxmlformats.org/markup-compatibility/2006" xmlns:p14="http://schemas.microsoft.com/office/powerpoint/2010/main">
    <mc:Choice Requires="p14">
      <p:transition spd="slow" p14:dur="2000" advTm="45404"/>
    </mc:Choice>
    <mc:Fallback xmlns="">
      <p:transition spd="slow" advTm="454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DC9EC-9D19-4A3B-BA03-4EA1C7EB724B}"/>
              </a:ext>
            </a:extLst>
          </p:cNvPr>
          <p:cNvSpPr>
            <a:spLocks noGrp="1"/>
          </p:cNvSpPr>
          <p:nvPr>
            <p:ph type="title"/>
          </p:nvPr>
        </p:nvSpPr>
        <p:spPr/>
        <p:txBody>
          <a:bodyPr>
            <a:normAutofit/>
          </a:bodyPr>
          <a:lstStyle/>
          <a:p>
            <a:r>
              <a:rPr lang="en-US" sz="3000" dirty="0"/>
              <a:t>2026 Vision Plan Options- Guardian</a:t>
            </a:r>
          </a:p>
        </p:txBody>
      </p:sp>
      <p:sp>
        <p:nvSpPr>
          <p:cNvPr id="4" name="Slide Number Placeholder 3">
            <a:extLst>
              <a:ext uri="{FF2B5EF4-FFF2-40B4-BE49-F238E27FC236}">
                <a16:creationId xmlns:a16="http://schemas.microsoft.com/office/drawing/2014/main" id="{3C00873F-52E7-4270-BED7-25237A9F79BA}"/>
              </a:ext>
            </a:extLst>
          </p:cNvPr>
          <p:cNvSpPr>
            <a:spLocks noGrp="1"/>
          </p:cNvSpPr>
          <p:nvPr>
            <p:ph type="sldNum" sz="quarter" idx="12"/>
          </p:nvPr>
        </p:nvSpPr>
        <p:spPr/>
        <p:txBody>
          <a:bodyPr/>
          <a:lstStyle/>
          <a:p>
            <a:pPr defTabSz="311719"/>
            <a:r>
              <a:rPr lang="en-US">
                <a:solidFill>
                  <a:srgbClr val="6D6E71"/>
                </a:solidFill>
              </a:rPr>
              <a:t>BROWN &amp; BROWN  |  </a:t>
            </a:r>
            <a:fld id="{0BDBB283-31B7-430F-95E5-02359FF226F2}" type="slidenum">
              <a:rPr lang="en-US" smtClean="0">
                <a:solidFill>
                  <a:srgbClr val="6D6E71"/>
                </a:solidFill>
              </a:rPr>
              <a:pPr defTabSz="311719"/>
              <a:t>21</a:t>
            </a:fld>
            <a:endParaRPr lang="en-US">
              <a:solidFill>
                <a:srgbClr val="6D6E71"/>
              </a:solidFill>
            </a:endParaRPr>
          </a:p>
        </p:txBody>
      </p:sp>
      <p:sp>
        <p:nvSpPr>
          <p:cNvPr id="11" name="TextBox 5">
            <a:extLst>
              <a:ext uri="{FF2B5EF4-FFF2-40B4-BE49-F238E27FC236}">
                <a16:creationId xmlns:a16="http://schemas.microsoft.com/office/drawing/2014/main" id="{69BD3F1F-7583-419B-AA07-4CEB0D48F637}"/>
              </a:ext>
            </a:extLst>
          </p:cNvPr>
          <p:cNvSpPr txBox="1">
            <a:spLocks noChangeArrowheads="1"/>
          </p:cNvSpPr>
          <p:nvPr/>
        </p:nvSpPr>
        <p:spPr bwMode="auto">
          <a:xfrm>
            <a:off x="949586" y="6449472"/>
            <a:ext cx="7229475" cy="338554"/>
          </a:xfrm>
          <a:prstGeom prst="rect">
            <a:avLst/>
          </a:prstGeom>
          <a:noFill/>
          <a:ln w="9525">
            <a:noFill/>
            <a:miter lim="800000"/>
            <a:headEnd/>
            <a:tailEnd/>
          </a:ln>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45720" indent="-640080">
              <a:defRPr/>
            </a:pPr>
            <a:r>
              <a:rPr lang="en-US" sz="800" i="1" dirty="0">
                <a:solidFill>
                  <a:schemeClr val="accent1"/>
                </a:solidFill>
                <a:latin typeface="Cambria" panose="02040503050406030204" pitchFamily="18" charset="0"/>
                <a:cs typeface="Arial" pitchFamily="34" charset="0"/>
              </a:rPr>
              <a:t>*This plan design contains only a general description of the coverage and does not constitute a policy contract.  For complete information including exclusions, Limitations and conditions, refer to the policy document.  Neither the carrier nor Brown &amp; Brown will be held responsible for typographical or clerical errors.</a:t>
            </a:r>
          </a:p>
        </p:txBody>
      </p:sp>
      <p:graphicFrame>
        <p:nvGraphicFramePr>
          <p:cNvPr id="5" name="Table 4">
            <a:extLst>
              <a:ext uri="{FF2B5EF4-FFF2-40B4-BE49-F238E27FC236}">
                <a16:creationId xmlns:a16="http://schemas.microsoft.com/office/drawing/2014/main" id="{513E68C6-CCCB-C39E-1C5B-769D170DD500}"/>
              </a:ext>
            </a:extLst>
          </p:cNvPr>
          <p:cNvGraphicFramePr>
            <a:graphicFrameLocks noGrp="1"/>
          </p:cNvGraphicFramePr>
          <p:nvPr>
            <p:extLst>
              <p:ext uri="{D42A27DB-BD31-4B8C-83A1-F6EECF244321}">
                <p14:modId xmlns:p14="http://schemas.microsoft.com/office/powerpoint/2010/main" val="2231476940"/>
              </p:ext>
            </p:extLst>
          </p:nvPr>
        </p:nvGraphicFramePr>
        <p:xfrm>
          <a:off x="73341" y="1152142"/>
          <a:ext cx="7406639" cy="5001769"/>
        </p:xfrm>
        <a:graphic>
          <a:graphicData uri="http://schemas.openxmlformats.org/drawingml/2006/table">
            <a:tbl>
              <a:tblPr/>
              <a:tblGrid>
                <a:gridCol w="2038565">
                  <a:extLst>
                    <a:ext uri="{9D8B030D-6E8A-4147-A177-3AD203B41FA5}">
                      <a16:colId xmlns:a16="http://schemas.microsoft.com/office/drawing/2014/main" val="3513432672"/>
                    </a:ext>
                  </a:extLst>
                </a:gridCol>
                <a:gridCol w="1349688">
                  <a:extLst>
                    <a:ext uri="{9D8B030D-6E8A-4147-A177-3AD203B41FA5}">
                      <a16:colId xmlns:a16="http://schemas.microsoft.com/office/drawing/2014/main" val="2248000914"/>
                    </a:ext>
                  </a:extLst>
                </a:gridCol>
                <a:gridCol w="1394556">
                  <a:extLst>
                    <a:ext uri="{9D8B030D-6E8A-4147-A177-3AD203B41FA5}">
                      <a16:colId xmlns:a16="http://schemas.microsoft.com/office/drawing/2014/main" val="4012452718"/>
                    </a:ext>
                  </a:extLst>
                </a:gridCol>
                <a:gridCol w="1394556">
                  <a:extLst>
                    <a:ext uri="{9D8B030D-6E8A-4147-A177-3AD203B41FA5}">
                      <a16:colId xmlns:a16="http://schemas.microsoft.com/office/drawing/2014/main" val="3748804826"/>
                    </a:ext>
                  </a:extLst>
                </a:gridCol>
                <a:gridCol w="1229274">
                  <a:extLst>
                    <a:ext uri="{9D8B030D-6E8A-4147-A177-3AD203B41FA5}">
                      <a16:colId xmlns:a16="http://schemas.microsoft.com/office/drawing/2014/main" val="1241174731"/>
                    </a:ext>
                  </a:extLst>
                </a:gridCol>
              </a:tblGrid>
              <a:tr h="380584">
                <a:tc rowSpan="3">
                  <a:txBody>
                    <a:bodyPr/>
                    <a:lstStyle/>
                    <a:p>
                      <a:pPr algn="ctr" fontAlgn="ctr">
                        <a:buNone/>
                      </a:pPr>
                      <a:r>
                        <a:rPr lang="en-US" sz="1000" b="1" i="0" u="none" strike="noStrike">
                          <a:solidFill>
                            <a:srgbClr val="000000"/>
                          </a:solidFill>
                          <a:effectLst/>
                          <a:latin typeface="Arial" panose="020B060402020202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b">
                        <a:buNone/>
                      </a:pPr>
                      <a:r>
                        <a:rPr lang="en-US" sz="1100" b="1" i="0" u="none" strike="noStrike">
                          <a:solidFill>
                            <a:srgbClr val="FFFFFF"/>
                          </a:solidFill>
                          <a:effectLst/>
                          <a:latin typeface="Calibri" panose="020F0502020204030204" pitchFamily="34" charset="0"/>
                        </a:rPr>
                        <a:t>Guardian Option 1</a:t>
                      </a:r>
                      <a:br>
                        <a:rPr lang="en-US" sz="1100" b="1" i="0" u="none" strike="noStrike">
                          <a:solidFill>
                            <a:srgbClr val="FFFFFF"/>
                          </a:solidFill>
                          <a:effectLst/>
                          <a:latin typeface="Calibri" panose="020F0502020204030204" pitchFamily="34" charset="0"/>
                        </a:rPr>
                      </a:br>
                      <a:r>
                        <a:rPr lang="en-US" sz="1100" b="1" i="0" u="none" strike="noStrike">
                          <a:solidFill>
                            <a:srgbClr val="FFFFFF"/>
                          </a:solidFill>
                          <a:effectLst/>
                          <a:latin typeface="Calibri" panose="020F0502020204030204" pitchFamily="34" charset="0"/>
                        </a:rPr>
                        <a:t>VSP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002060"/>
                    </a:solidFill>
                  </a:tcPr>
                </a:tc>
                <a:tc hMerge="1">
                  <a:txBody>
                    <a:bodyPr/>
                    <a:lstStyle/>
                    <a:p>
                      <a:endParaRPr lang="en-US"/>
                    </a:p>
                  </a:txBody>
                  <a:tcPr/>
                </a:tc>
                <a:tc gridSpan="2">
                  <a:txBody>
                    <a:bodyPr/>
                    <a:lstStyle/>
                    <a:p>
                      <a:pPr algn="ctr" fontAlgn="b">
                        <a:buNone/>
                      </a:pPr>
                      <a:r>
                        <a:rPr lang="en-US" sz="1100" b="1" i="0" u="none" strike="noStrike">
                          <a:solidFill>
                            <a:srgbClr val="FFFFFF"/>
                          </a:solidFill>
                          <a:effectLst/>
                          <a:latin typeface="Calibri" panose="020F0502020204030204" pitchFamily="34" charset="0"/>
                        </a:rPr>
                        <a:t>Guardian Option 2</a:t>
                      </a:r>
                      <a:br>
                        <a:rPr lang="en-US" sz="1100" b="1" i="0" u="none" strike="noStrike">
                          <a:solidFill>
                            <a:srgbClr val="FFFFFF"/>
                          </a:solidFill>
                          <a:effectLst/>
                          <a:latin typeface="Calibri" panose="020F0502020204030204" pitchFamily="34" charset="0"/>
                        </a:rPr>
                      </a:br>
                      <a:r>
                        <a:rPr lang="en-US" sz="1100" b="1" i="0" u="none" strike="noStrike">
                          <a:solidFill>
                            <a:srgbClr val="FFFFFF"/>
                          </a:solidFill>
                          <a:effectLst/>
                          <a:latin typeface="Calibri" panose="020F0502020204030204" pitchFamily="34" charset="0"/>
                        </a:rPr>
                        <a:t>VSP</a:t>
                      </a:r>
                    </a:p>
                  </a:txBody>
                  <a:tcPr marL="9525" marR="9525" marT="9525" marB="0" anchor="b">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002060"/>
                    </a:solidFill>
                  </a:tcPr>
                </a:tc>
                <a:tc hMerge="1">
                  <a:txBody>
                    <a:bodyPr/>
                    <a:lstStyle/>
                    <a:p>
                      <a:endParaRPr lang="en-US"/>
                    </a:p>
                  </a:txBody>
                  <a:tcPr/>
                </a:tc>
                <a:extLst>
                  <a:ext uri="{0D108BD9-81ED-4DB2-BD59-A6C34878D82A}">
                    <a16:rowId xmlns:a16="http://schemas.microsoft.com/office/drawing/2014/main" val="2970341758"/>
                  </a:ext>
                </a:extLst>
              </a:tr>
              <a:tr h="270922">
                <a:tc vMerge="1">
                  <a:txBody>
                    <a:bodyPr/>
                    <a:lstStyle/>
                    <a:p>
                      <a:endParaRPr lang="en-US"/>
                    </a:p>
                  </a:txBody>
                  <a:tcPr/>
                </a:tc>
                <a:tc gridSpan="2">
                  <a:txBody>
                    <a:bodyPr/>
                    <a:lstStyle/>
                    <a:p>
                      <a:pPr algn="ctr" fontAlgn="ctr">
                        <a:buNone/>
                      </a:pPr>
                      <a:r>
                        <a:rPr lang="en-US" sz="1000" b="1" i="0" u="none" strike="noStrike">
                          <a:solidFill>
                            <a:srgbClr val="000000"/>
                          </a:solidFill>
                          <a:effectLst/>
                          <a:latin typeface="Arial" panose="020B0604020202020204" pitchFamily="34" charset="0"/>
                        </a:rPr>
                        <a:t>STANDARD PLAN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gridSpan="2">
                  <a:txBody>
                    <a:bodyPr/>
                    <a:lstStyle/>
                    <a:p>
                      <a:pPr algn="ctr" fontAlgn="ctr">
                        <a:buNone/>
                      </a:pPr>
                      <a:r>
                        <a:rPr lang="en-US" sz="1000" b="1" i="0" u="none" strike="noStrike">
                          <a:solidFill>
                            <a:srgbClr val="000000"/>
                          </a:solidFill>
                          <a:effectLst/>
                          <a:latin typeface="Arial" panose="020B0604020202020204" pitchFamily="34" charset="0"/>
                        </a:rPr>
                        <a:t>STANDARD PLAN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extLst>
                  <a:ext uri="{0D108BD9-81ED-4DB2-BD59-A6C34878D82A}">
                    <a16:rowId xmlns:a16="http://schemas.microsoft.com/office/drawing/2014/main" val="443081090"/>
                  </a:ext>
                </a:extLst>
              </a:tr>
              <a:tr h="460567">
                <a:tc vMerge="1">
                  <a:txBody>
                    <a:bodyPr/>
                    <a:lstStyle/>
                    <a:p>
                      <a:endParaRPr lang="en-US"/>
                    </a:p>
                  </a:txBody>
                  <a:tcPr/>
                </a:tc>
                <a:tc>
                  <a:txBody>
                    <a:bodyPr/>
                    <a:lstStyle/>
                    <a:p>
                      <a:pPr algn="ctr" fontAlgn="ctr">
                        <a:buNone/>
                      </a:pPr>
                      <a:r>
                        <a:rPr lang="en-US" sz="1000" b="1" i="0" u="none" strike="noStrike">
                          <a:solidFill>
                            <a:srgbClr val="000000"/>
                          </a:solidFill>
                          <a:effectLst/>
                          <a:latin typeface="Arial" panose="020B0604020202020204" pitchFamily="34" charset="0"/>
                        </a:rPr>
                        <a:t>Member Cost </a:t>
                      </a:r>
                      <a:br>
                        <a:rPr lang="en-US" sz="1000" b="1" i="0" u="none" strike="noStrike">
                          <a:solidFill>
                            <a:srgbClr val="000000"/>
                          </a:solidFill>
                          <a:effectLst/>
                          <a:latin typeface="Arial" panose="020B0604020202020204" pitchFamily="34" charset="0"/>
                        </a:rPr>
                      </a:br>
                      <a:r>
                        <a:rPr lang="en-US" sz="1000" b="1" i="0" u="none" strike="noStrike">
                          <a:solidFill>
                            <a:srgbClr val="000000"/>
                          </a:solidFill>
                          <a:effectLst/>
                          <a:latin typeface="Arial" panose="020B0604020202020204" pitchFamily="34" charset="0"/>
                        </a:rPr>
                        <a:t> In-Network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buNone/>
                      </a:pPr>
                      <a:r>
                        <a:rPr lang="en-US" sz="1000" b="1" i="0" u="none" strike="noStrike">
                          <a:solidFill>
                            <a:srgbClr val="000000"/>
                          </a:solidFill>
                          <a:effectLst/>
                          <a:latin typeface="Arial" panose="020B0604020202020204" pitchFamily="34" charset="0"/>
                        </a:rPr>
                        <a:t>Frequency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buNone/>
                      </a:pPr>
                      <a:r>
                        <a:rPr lang="en-US" sz="1000" b="1" i="0" u="none" strike="noStrike">
                          <a:solidFill>
                            <a:srgbClr val="000000"/>
                          </a:solidFill>
                          <a:effectLst/>
                          <a:latin typeface="Arial" panose="020B0604020202020204" pitchFamily="34" charset="0"/>
                        </a:rPr>
                        <a:t>Member Cost </a:t>
                      </a:r>
                      <a:br>
                        <a:rPr lang="en-US" sz="1000" b="1" i="0" u="none" strike="noStrike">
                          <a:solidFill>
                            <a:srgbClr val="000000"/>
                          </a:solidFill>
                          <a:effectLst/>
                          <a:latin typeface="Arial" panose="020B0604020202020204" pitchFamily="34" charset="0"/>
                        </a:rPr>
                      </a:br>
                      <a:r>
                        <a:rPr lang="en-US" sz="1000" b="1" i="0" u="none" strike="noStrike">
                          <a:solidFill>
                            <a:srgbClr val="000000"/>
                          </a:solidFill>
                          <a:effectLst/>
                          <a:latin typeface="Arial" panose="020B0604020202020204" pitchFamily="34" charset="0"/>
                        </a:rPr>
                        <a:t> In-Network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buNone/>
                      </a:pPr>
                      <a:r>
                        <a:rPr lang="en-US" sz="1000" b="1" i="0" u="none" strike="noStrike">
                          <a:solidFill>
                            <a:srgbClr val="000000"/>
                          </a:solidFill>
                          <a:effectLst/>
                          <a:latin typeface="Arial" panose="020B0604020202020204" pitchFamily="34" charset="0"/>
                        </a:rPr>
                        <a:t>Frequency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2484845721"/>
                  </a:ext>
                </a:extLst>
              </a:tr>
              <a:tr h="270922">
                <a:tc>
                  <a:txBody>
                    <a:bodyPr/>
                    <a:lstStyle/>
                    <a:p>
                      <a:pPr algn="l" fontAlgn="ctr">
                        <a:buNone/>
                      </a:pPr>
                      <a:r>
                        <a:rPr lang="en-US" sz="1000" b="1" i="0" u="none" strike="noStrike">
                          <a:solidFill>
                            <a:srgbClr val="000000"/>
                          </a:solidFill>
                          <a:effectLst/>
                          <a:latin typeface="Arial" panose="020B0604020202020204" pitchFamily="34" charset="0"/>
                        </a:rPr>
                        <a:t>Vision Exam</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buNone/>
                      </a:pPr>
                      <a:r>
                        <a:rPr lang="en-US" sz="1000" b="0" i="0" u="none" strike="noStrike">
                          <a:solidFill>
                            <a:srgbClr val="000000"/>
                          </a:solidFill>
                          <a:effectLst/>
                          <a:latin typeface="Arial" panose="020B0604020202020204" pitchFamily="34" charset="0"/>
                        </a:rPr>
                        <a:t>$10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000" b="0" i="0" u="none" strike="noStrike">
                          <a:solidFill>
                            <a:srgbClr val="000000"/>
                          </a:solidFill>
                          <a:effectLst/>
                          <a:latin typeface="Arial" panose="020B0604020202020204" pitchFamily="34" charset="0"/>
                        </a:rPr>
                        <a:t>Every calendar year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US" sz="1000" b="0" i="0" u="none" strike="noStrike" dirty="0">
                          <a:solidFill>
                            <a:srgbClr val="000000"/>
                          </a:solidFill>
                          <a:effectLst/>
                          <a:latin typeface="Arial" panose="020B0604020202020204" pitchFamily="34" charset="0"/>
                        </a:rPr>
                        <a:t>$10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000" b="0" i="0" u="none" strike="noStrike">
                          <a:solidFill>
                            <a:srgbClr val="000000"/>
                          </a:solidFill>
                          <a:effectLst/>
                          <a:latin typeface="Arial" panose="020B0604020202020204" pitchFamily="34" charset="0"/>
                        </a:rPr>
                        <a:t>Every calendar year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57088582"/>
                  </a:ext>
                </a:extLst>
              </a:tr>
              <a:tr h="346941">
                <a:tc>
                  <a:txBody>
                    <a:bodyPr/>
                    <a:lstStyle/>
                    <a:p>
                      <a:pPr algn="l" fontAlgn="ctr">
                        <a:buNone/>
                      </a:pPr>
                      <a:r>
                        <a:rPr lang="en-US" sz="1000" b="1" i="0" u="none" strike="noStrike">
                          <a:solidFill>
                            <a:srgbClr val="000000"/>
                          </a:solidFill>
                          <a:effectLst/>
                          <a:latin typeface="Arial" panose="020B0604020202020204" pitchFamily="34" charset="0"/>
                        </a:rPr>
                        <a:t>Prescription Glasses</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buNone/>
                      </a:pPr>
                      <a:r>
                        <a:rPr lang="en-US" sz="1000" b="0" i="0" u="none" strike="noStrike">
                          <a:solidFill>
                            <a:srgbClr val="000000"/>
                          </a:solidFill>
                          <a:effectLst/>
                          <a:latin typeface="Arial" panose="020B0604020202020204" pitchFamily="34" charset="0"/>
                        </a:rPr>
                        <a:t>$25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US" sz="1000" b="0" i="0" u="none" strike="noStrike">
                          <a:solidFill>
                            <a:srgbClr val="000000"/>
                          </a:solidFill>
                          <a:effectLst/>
                          <a:latin typeface="Arial" panose="020B0604020202020204" pitchFamily="34" charset="0"/>
                        </a:rPr>
                        <a:t>See below frequencies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US" sz="1000" b="0" i="0" u="none" strike="noStrike">
                          <a:solidFill>
                            <a:srgbClr val="000000"/>
                          </a:solidFill>
                          <a:effectLst/>
                          <a:latin typeface="Arial" panose="020B0604020202020204" pitchFamily="34" charset="0"/>
                        </a:rPr>
                        <a:t>$25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US" sz="1000" b="0" i="0" u="none" strike="noStrike">
                          <a:solidFill>
                            <a:srgbClr val="000000"/>
                          </a:solidFill>
                          <a:effectLst/>
                          <a:latin typeface="Arial" panose="020B0604020202020204" pitchFamily="34" charset="0"/>
                        </a:rPr>
                        <a:t>See below frequencies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56302090"/>
                  </a:ext>
                </a:extLst>
              </a:tr>
              <a:tr h="1151418">
                <a:tc>
                  <a:txBody>
                    <a:bodyPr/>
                    <a:lstStyle/>
                    <a:p>
                      <a:pPr algn="l" fontAlgn="ctr">
                        <a:buNone/>
                      </a:pPr>
                      <a:r>
                        <a:rPr lang="en-US" sz="1000" b="1" i="0" u="none" strike="noStrike">
                          <a:solidFill>
                            <a:srgbClr val="000000"/>
                          </a:solidFill>
                          <a:effectLst/>
                          <a:latin typeface="Arial" panose="020B0604020202020204" pitchFamily="34" charset="0"/>
                        </a:rPr>
                        <a:t>Frames</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buNone/>
                      </a:pPr>
                      <a:r>
                        <a:rPr lang="en-US" sz="1000" b="1" i="0" u="none" strike="noStrike">
                          <a:solidFill>
                            <a:srgbClr val="000000"/>
                          </a:solidFill>
                          <a:effectLst/>
                          <a:latin typeface="Arial" panose="020B0604020202020204" pitchFamily="34" charset="0"/>
                        </a:rPr>
                        <a:t>$130</a:t>
                      </a:r>
                      <a:r>
                        <a:rPr lang="en-US" sz="1000" b="0" i="0" u="none" strike="noStrike">
                          <a:solidFill>
                            <a:srgbClr val="000000"/>
                          </a:solidFill>
                          <a:effectLst/>
                          <a:latin typeface="Arial" panose="020B0604020202020204" pitchFamily="34" charset="0"/>
                        </a:rPr>
                        <a:t> frame allowance 20% savings on amount over allowance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US" sz="1000" b="0" i="0" u="none" strike="noStrike">
                          <a:solidFill>
                            <a:srgbClr val="000000"/>
                          </a:solidFill>
                          <a:effectLst/>
                          <a:latin typeface="Arial" panose="020B0604020202020204" pitchFamily="34" charset="0"/>
                        </a:rPr>
                        <a:t>Every other calendar year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US" sz="1000" b="1" i="0" u="none" strike="noStrike" dirty="0">
                          <a:solidFill>
                            <a:srgbClr val="000000"/>
                          </a:solidFill>
                          <a:effectLst/>
                          <a:latin typeface="Arial" panose="020B0604020202020204" pitchFamily="34" charset="0"/>
                        </a:rPr>
                        <a:t>$200</a:t>
                      </a:r>
                      <a:r>
                        <a:rPr lang="en-US" sz="1000" b="0" i="0" u="none" strike="noStrike" dirty="0">
                          <a:solidFill>
                            <a:srgbClr val="000000"/>
                          </a:solidFill>
                          <a:effectLst/>
                          <a:latin typeface="Arial" panose="020B0604020202020204" pitchFamily="34" charset="0"/>
                        </a:rPr>
                        <a:t> frame allowance 20% savings on amount over allowance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US" sz="1000" b="0" i="0" u="none" strike="noStrike" dirty="0">
                          <a:solidFill>
                            <a:srgbClr val="000000"/>
                          </a:solidFill>
                          <a:effectLst/>
                          <a:latin typeface="Arial" panose="020B0604020202020204" pitchFamily="34" charset="0"/>
                        </a:rPr>
                        <a:t>Every other calendar year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76437002"/>
                  </a:ext>
                </a:extLst>
              </a:tr>
              <a:tr h="1118004">
                <a:tc>
                  <a:txBody>
                    <a:bodyPr/>
                    <a:lstStyle/>
                    <a:p>
                      <a:pPr algn="l" fontAlgn="ctr">
                        <a:buNone/>
                      </a:pPr>
                      <a:r>
                        <a:rPr lang="en-US" sz="1000" b="1" i="0" u="none" strike="noStrike">
                          <a:solidFill>
                            <a:srgbClr val="000000"/>
                          </a:solidFill>
                          <a:effectLst/>
                          <a:latin typeface="Arial" panose="020B0604020202020204" pitchFamily="34" charset="0"/>
                        </a:rPr>
                        <a:t>Lenses</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ctr">
                        <a:buNone/>
                      </a:pPr>
                      <a:r>
                        <a:rPr lang="en-US" sz="1000" b="0" i="0" u="none" strike="noStrike">
                          <a:solidFill>
                            <a:srgbClr val="000000"/>
                          </a:solidFill>
                          <a:effectLst/>
                          <a:latin typeface="Arial" panose="020B0604020202020204" pitchFamily="34" charset="0"/>
                        </a:rPr>
                        <a:t>single vision, lined bifocal and lined trifocal lenses - included in prescription glasses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US" sz="1000" b="0" i="0" u="none" strike="noStrike" dirty="0">
                          <a:solidFill>
                            <a:srgbClr val="000000"/>
                          </a:solidFill>
                          <a:effectLst/>
                          <a:latin typeface="Arial" panose="020B0604020202020204" pitchFamily="34" charset="0"/>
                        </a:rPr>
                        <a:t>Every calendar year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buNone/>
                      </a:pPr>
                      <a:r>
                        <a:rPr lang="en-US" sz="1000" b="0" i="0" u="none" strike="noStrike" dirty="0">
                          <a:solidFill>
                            <a:srgbClr val="000000"/>
                          </a:solidFill>
                          <a:effectLst/>
                          <a:latin typeface="Arial" panose="020B0604020202020204" pitchFamily="34" charset="0"/>
                        </a:rPr>
                        <a:t>single vision, lined bifocal and lined trifocal lenses - included in prescription glasses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US" sz="1000" b="0" i="0" u="none" strike="noStrike">
                          <a:solidFill>
                            <a:srgbClr val="000000"/>
                          </a:solidFill>
                          <a:effectLst/>
                          <a:latin typeface="Arial" panose="020B0604020202020204" pitchFamily="34" charset="0"/>
                        </a:rPr>
                        <a:t>Every calendar year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80655809"/>
                  </a:ext>
                </a:extLst>
              </a:tr>
              <a:tr h="270922">
                <a:tc>
                  <a:txBody>
                    <a:bodyPr/>
                    <a:lstStyle/>
                    <a:p>
                      <a:pPr algn="l" fontAlgn="ctr">
                        <a:buNone/>
                      </a:pPr>
                      <a:r>
                        <a:rPr lang="en-US" sz="1000" b="1" i="0" u="none" strike="noStrike">
                          <a:solidFill>
                            <a:srgbClr val="000000"/>
                          </a:solidFill>
                          <a:effectLst/>
                          <a:latin typeface="Arial" panose="020B0604020202020204" pitchFamily="34" charset="0"/>
                        </a:rPr>
                        <a:t>Lens Enhancements</a:t>
                      </a:r>
                    </a:p>
                  </a:txBody>
                  <a:tcPr marL="9525" marR="9525" marT="9525"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buNone/>
                      </a:pPr>
                      <a:r>
                        <a:rPr lang="en-US" sz="1000" b="1" i="0" u="none" strike="noStrike">
                          <a:solidFill>
                            <a:srgbClr val="000000"/>
                          </a:solidFill>
                          <a:effectLst/>
                          <a:latin typeface="Arial" panose="020B0604020202020204" pitchFamily="34" charset="0"/>
                        </a:rPr>
                        <a:t> </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buNone/>
                      </a:pPr>
                      <a:r>
                        <a:rPr lang="en-US" sz="1000" b="1"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buNone/>
                      </a:pPr>
                      <a:r>
                        <a:rPr lang="en-US" sz="1000" b="1"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buNone/>
                      </a:pPr>
                      <a:r>
                        <a:rPr lang="en-US" sz="1000" b="1"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932809314"/>
                  </a:ext>
                </a:extLst>
              </a:tr>
              <a:tr h="270922">
                <a:tc>
                  <a:txBody>
                    <a:bodyPr/>
                    <a:lstStyle/>
                    <a:p>
                      <a:pPr algn="r" fontAlgn="ctr">
                        <a:buNone/>
                      </a:pPr>
                      <a:r>
                        <a:rPr lang="en-US" sz="1000" b="1" i="0" u="none" strike="noStrike">
                          <a:solidFill>
                            <a:srgbClr val="000000"/>
                          </a:solidFill>
                          <a:effectLst/>
                          <a:latin typeface="Arial" panose="020B0604020202020204" pitchFamily="34" charset="0"/>
                        </a:rPr>
                        <a:t>Standard progressive lenses</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buNone/>
                      </a:pPr>
                      <a:r>
                        <a:rPr lang="en-US" sz="1000" b="0" i="0" u="none" strike="noStrike">
                          <a:solidFill>
                            <a:srgbClr val="000000"/>
                          </a:solidFill>
                          <a:effectLst/>
                          <a:latin typeface="Arial" panose="020B0604020202020204" pitchFamily="34" charset="0"/>
                        </a:rPr>
                        <a:t>$0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000" b="0" i="0" u="none" strike="noStrike" dirty="0">
                          <a:solidFill>
                            <a:srgbClr val="000000"/>
                          </a:solidFill>
                          <a:effectLst/>
                          <a:latin typeface="Arial" panose="020B0604020202020204" pitchFamily="34" charset="0"/>
                        </a:rPr>
                        <a:t>Every calendar year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US" sz="1000" b="0" i="0" u="none" strike="noStrike">
                          <a:solidFill>
                            <a:srgbClr val="000000"/>
                          </a:solidFill>
                          <a:effectLst/>
                          <a:latin typeface="Arial" panose="020B0604020202020204" pitchFamily="34" charset="0"/>
                        </a:rPr>
                        <a:t>$0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000" b="0" i="0" u="none" strike="noStrike">
                          <a:solidFill>
                            <a:srgbClr val="000000"/>
                          </a:solidFill>
                          <a:effectLst/>
                          <a:latin typeface="Arial" panose="020B0604020202020204" pitchFamily="34" charset="0"/>
                        </a:rPr>
                        <a:t>Every calendar year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49485796"/>
                  </a:ext>
                </a:extLst>
              </a:tr>
              <a:tr h="460567">
                <a:tc>
                  <a:txBody>
                    <a:bodyPr/>
                    <a:lstStyle/>
                    <a:p>
                      <a:pPr algn="l" fontAlgn="ctr">
                        <a:buNone/>
                      </a:pPr>
                      <a:r>
                        <a:rPr lang="en-US" sz="1000" b="1" i="0" u="none" strike="noStrike">
                          <a:solidFill>
                            <a:srgbClr val="000000"/>
                          </a:solidFill>
                          <a:effectLst/>
                          <a:latin typeface="Arial" panose="020B0604020202020204" pitchFamily="34" charset="0"/>
                        </a:rPr>
                        <a:t>Contact Lenses </a:t>
                      </a:r>
                      <a:br>
                        <a:rPr lang="en-US" sz="1000" b="1" i="0" u="none" strike="noStrike">
                          <a:solidFill>
                            <a:srgbClr val="000000"/>
                          </a:solidFill>
                          <a:effectLst/>
                          <a:latin typeface="Arial" panose="020B0604020202020204" pitchFamily="34" charset="0"/>
                        </a:rPr>
                      </a:br>
                      <a:r>
                        <a:rPr lang="en-US" sz="1000" b="0" i="0" u="none" strike="noStrike">
                          <a:solidFill>
                            <a:srgbClr val="000000"/>
                          </a:solidFill>
                          <a:effectLst/>
                          <a:latin typeface="Arial" panose="020B0604020202020204" pitchFamily="34" charset="0"/>
                        </a:rPr>
                        <a:t>(In lieu of frame &amp; lenses)</a:t>
                      </a:r>
                      <a:endParaRPr lang="en-US" sz="1000" b="1" i="0" u="none" strike="noStrike">
                        <a:solidFill>
                          <a:srgbClr val="000000"/>
                        </a:solidFill>
                        <a:effectLst/>
                        <a:latin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buNone/>
                      </a:pPr>
                      <a:r>
                        <a:rPr lang="en-US" sz="1000" b="1" i="0" u="none" strike="noStrike">
                          <a:solidFill>
                            <a:srgbClr val="000000"/>
                          </a:solidFill>
                          <a:effectLst/>
                          <a:latin typeface="Arial" panose="020B0604020202020204" pitchFamily="34" charset="0"/>
                        </a:rPr>
                        <a:t>$130</a:t>
                      </a:r>
                      <a:r>
                        <a:rPr lang="en-US" sz="1000" b="0" i="0" u="none" strike="noStrike">
                          <a:solidFill>
                            <a:srgbClr val="000000"/>
                          </a:solidFill>
                          <a:effectLst/>
                          <a:latin typeface="Arial" panose="020B0604020202020204" pitchFamily="34" charset="0"/>
                        </a:rPr>
                        <a:t> allowance, copay waived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000" b="0" i="0" u="none" strike="noStrike">
                          <a:solidFill>
                            <a:srgbClr val="000000"/>
                          </a:solidFill>
                          <a:effectLst/>
                          <a:latin typeface="Arial" panose="020B0604020202020204" pitchFamily="34" charset="0"/>
                        </a:rPr>
                        <a:t>Every calendar year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US" sz="1000" b="1" i="0" u="none" strike="noStrike">
                          <a:solidFill>
                            <a:srgbClr val="000000"/>
                          </a:solidFill>
                          <a:effectLst/>
                          <a:latin typeface="Arial" panose="020B0604020202020204" pitchFamily="34" charset="0"/>
                        </a:rPr>
                        <a:t>$200</a:t>
                      </a:r>
                      <a:r>
                        <a:rPr lang="en-US" sz="1000" b="0" i="0" u="none" strike="noStrike">
                          <a:solidFill>
                            <a:srgbClr val="000000"/>
                          </a:solidFill>
                          <a:effectLst/>
                          <a:latin typeface="Arial" panose="020B0604020202020204" pitchFamily="34" charset="0"/>
                        </a:rPr>
                        <a:t> allowance, copay waived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000" b="0" i="0" u="none" strike="noStrike" dirty="0">
                          <a:solidFill>
                            <a:srgbClr val="000000"/>
                          </a:solidFill>
                          <a:effectLst/>
                          <a:latin typeface="Arial" panose="020B0604020202020204" pitchFamily="34" charset="0"/>
                        </a:rPr>
                        <a:t>Every calendar year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49439335"/>
                  </a:ext>
                </a:extLst>
              </a:tr>
            </a:tbl>
          </a:graphicData>
        </a:graphic>
      </p:graphicFrame>
      <p:sp>
        <p:nvSpPr>
          <p:cNvPr id="6" name="TextBox 5">
            <a:extLst>
              <a:ext uri="{FF2B5EF4-FFF2-40B4-BE49-F238E27FC236}">
                <a16:creationId xmlns:a16="http://schemas.microsoft.com/office/drawing/2014/main" id="{8FB77D58-218B-E1C3-3602-2B27FB07E7FF}"/>
              </a:ext>
            </a:extLst>
          </p:cNvPr>
          <p:cNvSpPr txBox="1"/>
          <p:nvPr/>
        </p:nvSpPr>
        <p:spPr>
          <a:xfrm>
            <a:off x="7562088" y="1433590"/>
            <a:ext cx="4556571" cy="2585323"/>
          </a:xfrm>
          <a:prstGeom prst="rect">
            <a:avLst/>
          </a:prstGeom>
          <a:noFill/>
          <a:ln>
            <a:solidFill>
              <a:schemeClr val="tx1"/>
            </a:solidFill>
          </a:ln>
        </p:spPr>
        <p:txBody>
          <a:bodyPr wrap="square" rtlCol="0">
            <a:spAutoFit/>
          </a:bodyPr>
          <a:lstStyle/>
          <a:p>
            <a:r>
              <a:rPr lang="en-US" sz="1600" b="1" dirty="0"/>
              <a:t>      </a:t>
            </a:r>
            <a:r>
              <a:rPr lang="en-US" sz="1600" b="1" u="sng" dirty="0"/>
              <a:t>Vision Coverage from Guardian</a:t>
            </a:r>
          </a:p>
          <a:p>
            <a:endParaRPr lang="en-US" sz="1600" b="1" u="sng" dirty="0"/>
          </a:p>
          <a:p>
            <a:pPr marL="285750" indent="-285750">
              <a:buFont typeface="Arial" panose="020B0604020202020204" pitchFamily="34" charset="0"/>
              <a:buChar char="•"/>
            </a:pPr>
            <a:r>
              <a:rPr lang="en-US" sz="1600" dirty="0"/>
              <a:t>Uses the VSP Network</a:t>
            </a:r>
          </a:p>
          <a:p>
            <a:pPr marL="285750" indent="-285750">
              <a:buFont typeface="Arial" panose="020B0604020202020204" pitchFamily="34" charset="0"/>
              <a:buChar char="•"/>
            </a:pPr>
            <a:r>
              <a:rPr lang="en-US" sz="1600" dirty="0"/>
              <a:t>Two plans to choose from</a:t>
            </a:r>
          </a:p>
          <a:p>
            <a:pPr marL="285750" indent="-285750">
              <a:buFont typeface="Arial" panose="020B0604020202020204" pitchFamily="34" charset="0"/>
              <a:buChar char="•"/>
            </a:pPr>
            <a:r>
              <a:rPr lang="en-US" sz="1600" dirty="0"/>
              <a:t>To find a provider go to the Guardian website:</a:t>
            </a:r>
          </a:p>
          <a:p>
            <a:pPr marL="285750" indent="-285750">
              <a:buFont typeface="Arial" panose="020B0604020202020204" pitchFamily="34" charset="0"/>
              <a:buChar char="•"/>
            </a:pPr>
            <a:r>
              <a:rPr lang="en-US" sz="1600" u="sng" dirty="0">
                <a:solidFill>
                  <a:srgbClr val="0563C1"/>
                </a:solidFill>
                <a:latin typeface="Effra"/>
                <a:ea typeface="Calibri" panose="020F0502020204030204" pitchFamily="34" charset="0"/>
                <a:hlinkClick r:id="rId4"/>
              </a:rPr>
              <a:t>https://www.guardiananytime.com/fpapp/vision</a:t>
            </a:r>
            <a:endParaRPr lang="en-US" sz="1600" u="sng" dirty="0">
              <a:solidFill>
                <a:srgbClr val="0563C1"/>
              </a:solidFill>
              <a:latin typeface="Effra"/>
              <a:ea typeface="Calibri" panose="020F0502020204030204" pitchFamily="34" charset="0"/>
            </a:endParaRPr>
          </a:p>
          <a:p>
            <a:pPr marL="285750" indent="-285750">
              <a:buFont typeface="Arial" panose="020B0604020202020204" pitchFamily="34" charset="0"/>
              <a:buChar char="•"/>
            </a:pPr>
            <a:r>
              <a:rPr lang="en-US" sz="1600" dirty="0"/>
              <a:t>Retail locations include:  VisionWorks, Pearle Vision, Walmart, Sam’s Club, Costco </a:t>
            </a:r>
          </a:p>
          <a:p>
            <a:pPr marL="285750" indent="-285750">
              <a:buFont typeface="Arial" panose="020B0604020202020204" pitchFamily="34" charset="0"/>
              <a:buChar char="•"/>
            </a:pPr>
            <a:endParaRPr lang="en-US" dirty="0"/>
          </a:p>
        </p:txBody>
      </p:sp>
      <p:pic>
        <p:nvPicPr>
          <p:cNvPr id="9" name="Audio 8">
            <a:hlinkClick r:id="" action="ppaction://media"/>
            <a:extLst>
              <a:ext uri="{FF2B5EF4-FFF2-40B4-BE49-F238E27FC236}">
                <a16:creationId xmlns:a16="http://schemas.microsoft.com/office/drawing/2014/main" id="{E854C5FF-5258-A58C-8CF7-DB2B95F2786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17759773"/>
      </p:ext>
    </p:extLst>
  </p:cSld>
  <p:clrMapOvr>
    <a:masterClrMapping/>
  </p:clrMapOvr>
  <mc:AlternateContent xmlns:mc="http://schemas.openxmlformats.org/markup-compatibility/2006" xmlns:p14="http://schemas.microsoft.com/office/powerpoint/2010/main">
    <mc:Choice Requires="p14">
      <p:transition spd="slow" p14:dur="2000" advTm="44042"/>
    </mc:Choice>
    <mc:Fallback xmlns="">
      <p:transition spd="slow" advTm="440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F278D3-061C-6D2F-FA14-5C933DF85110}"/>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DD9CF40-DBAF-940C-ECC4-6EEC6E3236D2}"/>
              </a:ext>
            </a:extLst>
          </p:cNvPr>
          <p:cNvSpPr>
            <a:spLocks noGrp="1"/>
          </p:cNvSpPr>
          <p:nvPr>
            <p:ph type="sldNum" sz="quarter" idx="12"/>
          </p:nvPr>
        </p:nvSpPr>
        <p:spPr/>
        <p:txBody>
          <a:bodyPr/>
          <a:lstStyle/>
          <a:p>
            <a:pPr defTabSz="311719"/>
            <a:r>
              <a:rPr lang="en-US">
                <a:solidFill>
                  <a:srgbClr val="6D6E71"/>
                </a:solidFill>
              </a:rPr>
              <a:t>BROWN &amp; BROWN  |  </a:t>
            </a:r>
            <a:fld id="{0BDBB283-31B7-430F-95E5-02359FF226F2}" type="slidenum">
              <a:rPr lang="en-US" smtClean="0">
                <a:solidFill>
                  <a:srgbClr val="6D6E71"/>
                </a:solidFill>
              </a:rPr>
              <a:pPr defTabSz="311719"/>
              <a:t>22</a:t>
            </a:fld>
            <a:endParaRPr lang="en-US">
              <a:solidFill>
                <a:srgbClr val="6D6E71"/>
              </a:solidFill>
            </a:endParaRPr>
          </a:p>
        </p:txBody>
      </p:sp>
      <p:sp>
        <p:nvSpPr>
          <p:cNvPr id="8" name="TextBox 5">
            <a:extLst>
              <a:ext uri="{FF2B5EF4-FFF2-40B4-BE49-F238E27FC236}">
                <a16:creationId xmlns:a16="http://schemas.microsoft.com/office/drawing/2014/main" id="{37E0D12D-2329-92A9-FD08-F0333C6AA521}"/>
              </a:ext>
            </a:extLst>
          </p:cNvPr>
          <p:cNvSpPr txBox="1">
            <a:spLocks noChangeArrowheads="1"/>
          </p:cNvSpPr>
          <p:nvPr/>
        </p:nvSpPr>
        <p:spPr bwMode="auto">
          <a:xfrm>
            <a:off x="2388129" y="6449472"/>
            <a:ext cx="7229475" cy="338554"/>
          </a:xfrm>
          <a:prstGeom prst="rect">
            <a:avLst/>
          </a:prstGeom>
          <a:noFill/>
          <a:ln w="9525">
            <a:noFill/>
            <a:miter lim="800000"/>
            <a:headEnd/>
            <a:tailEnd/>
          </a:ln>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45720" indent="-640080">
              <a:defRPr/>
            </a:pPr>
            <a:r>
              <a:rPr lang="en-US" sz="800" i="1">
                <a:solidFill>
                  <a:schemeClr val="accent1"/>
                </a:solidFill>
                <a:latin typeface="Cambria" panose="02040503050406030204" pitchFamily="18" charset="0"/>
                <a:cs typeface="Arial" pitchFamily="34" charset="0"/>
              </a:rPr>
              <a:t>*This plan design contains only a general description of the coverage and does not constitute a policy contract.  For complete information including exclusions, Limitations and conditions, refer to the policy document.  Neither the carrier nor Brown &amp; Brown will be held responsible for typographical or clerical errors.</a:t>
            </a:r>
          </a:p>
        </p:txBody>
      </p:sp>
      <p:sp>
        <p:nvSpPr>
          <p:cNvPr id="7" name="Title 1">
            <a:extLst>
              <a:ext uri="{FF2B5EF4-FFF2-40B4-BE49-F238E27FC236}">
                <a16:creationId xmlns:a16="http://schemas.microsoft.com/office/drawing/2014/main" id="{015B8FC9-F9BE-C206-F4D5-70F90C13602B}"/>
              </a:ext>
            </a:extLst>
          </p:cNvPr>
          <p:cNvSpPr txBox="1">
            <a:spLocks/>
          </p:cNvSpPr>
          <p:nvPr/>
        </p:nvSpPr>
        <p:spPr>
          <a:xfrm>
            <a:off x="601327" y="69974"/>
            <a:ext cx="15696072" cy="977413"/>
          </a:xfrm>
          <a:prstGeom prst="rect">
            <a:avLst/>
          </a:prstGeom>
        </p:spPr>
        <p:txBody>
          <a:bodyPr vert="horz" lIns="91440" tIns="45720" rIns="91440" bIns="45720" rtlCol="0" anchor="ctr">
            <a:normAutofit/>
          </a:bodyPr>
          <a:lstStyle>
            <a:lvl1pPr algn="l" defTabSz="914396" rtl="0" eaLnBrk="1" latinLnBrk="0" hangingPunct="1">
              <a:lnSpc>
                <a:spcPct val="90000"/>
              </a:lnSpc>
              <a:spcBef>
                <a:spcPct val="0"/>
              </a:spcBef>
              <a:buNone/>
              <a:defRPr sz="3682" b="1" kern="1200">
                <a:solidFill>
                  <a:schemeClr val="tx1"/>
                </a:solidFill>
                <a:latin typeface="Arial" panose="020B0604020202020204" pitchFamily="34" charset="0"/>
                <a:ea typeface="+mj-ea"/>
                <a:cs typeface="Arial" panose="020B0604020202020204" pitchFamily="34" charset="0"/>
              </a:defRPr>
            </a:lvl1pPr>
          </a:lstStyle>
          <a:p>
            <a:r>
              <a:rPr lang="en-US" dirty="0"/>
              <a:t>Basic Life / AD&amp;D &amp; Supplemental Offerings</a:t>
            </a:r>
          </a:p>
        </p:txBody>
      </p:sp>
      <p:sp>
        <p:nvSpPr>
          <p:cNvPr id="9" name="Content Placeholder 2">
            <a:extLst>
              <a:ext uri="{FF2B5EF4-FFF2-40B4-BE49-F238E27FC236}">
                <a16:creationId xmlns:a16="http://schemas.microsoft.com/office/drawing/2014/main" id="{07457CA7-8E31-FED7-5BEF-A0E3B17EA642}"/>
              </a:ext>
            </a:extLst>
          </p:cNvPr>
          <p:cNvSpPr>
            <a:spLocks noGrp="1"/>
          </p:cNvSpPr>
          <p:nvPr>
            <p:ph idx="1"/>
          </p:nvPr>
        </p:nvSpPr>
        <p:spPr>
          <a:xfrm>
            <a:off x="601327" y="1097646"/>
            <a:ext cx="10671724" cy="4074097"/>
          </a:xfrm>
        </p:spPr>
        <p:txBody>
          <a:bodyPr>
            <a:noAutofit/>
          </a:bodyPr>
          <a:lstStyle/>
          <a:p>
            <a:pPr marL="285750" indent="-285750">
              <a:lnSpc>
                <a:spcPct val="110000"/>
              </a:lnSpc>
              <a:spcBef>
                <a:spcPts val="600"/>
              </a:spcBef>
              <a:buFont typeface="Wingdings" panose="05000000000000000000" pitchFamily="2" charset="2"/>
              <a:buChar char="Ø"/>
            </a:pPr>
            <a:endParaRPr lang="en-US" sz="2600" dirty="0">
              <a:solidFill>
                <a:srgbClr val="002060"/>
              </a:solidFill>
            </a:endParaRPr>
          </a:p>
          <a:p>
            <a:pPr marL="285750" indent="-285750">
              <a:lnSpc>
                <a:spcPct val="110000"/>
              </a:lnSpc>
              <a:spcBef>
                <a:spcPts val="600"/>
              </a:spcBef>
              <a:buFont typeface="Wingdings" panose="05000000000000000000" pitchFamily="2" charset="2"/>
              <a:buChar char="Ø"/>
            </a:pPr>
            <a:r>
              <a:rPr lang="en-US" sz="2600" b="1" dirty="0">
                <a:solidFill>
                  <a:srgbClr val="002060"/>
                </a:solidFill>
              </a:rPr>
              <a:t>BASIC LIFE INSURANCE </a:t>
            </a:r>
            <a:r>
              <a:rPr lang="en-US" sz="2600" dirty="0">
                <a:solidFill>
                  <a:srgbClr val="002060"/>
                </a:solidFill>
              </a:rPr>
              <a:t>- Heritage Ministries offers all eligible employees a Basic Life and Accidental Death and Dismemberment Insurance policy through Guardian. This policy is at no cost to the employee. </a:t>
            </a:r>
          </a:p>
          <a:p>
            <a:endParaRPr lang="en-US" sz="2600" dirty="0"/>
          </a:p>
          <a:p>
            <a:pPr marL="285750" indent="-285750">
              <a:lnSpc>
                <a:spcPct val="110000"/>
              </a:lnSpc>
              <a:spcBef>
                <a:spcPts val="600"/>
              </a:spcBef>
              <a:buFont typeface="Wingdings" panose="05000000000000000000" pitchFamily="2" charset="2"/>
              <a:buChar char="Ø"/>
            </a:pPr>
            <a:r>
              <a:rPr lang="en-US" sz="2600" b="1" dirty="0">
                <a:solidFill>
                  <a:srgbClr val="002060"/>
                </a:solidFill>
              </a:rPr>
              <a:t>SUPPLEMENTAL LIFE INSURANCE </a:t>
            </a:r>
            <a:r>
              <a:rPr lang="en-US" sz="2600" dirty="0">
                <a:solidFill>
                  <a:srgbClr val="002060"/>
                </a:solidFill>
              </a:rPr>
              <a:t>- Heritage Ministries also offers employees the option of purchasing Supplemental Life and Accidental Death and Dismemberment Insurance through Guardian. This may be purchased for employee, employee’s spouse, or children.</a:t>
            </a:r>
          </a:p>
          <a:p>
            <a:endParaRPr lang="en-US" sz="2600" dirty="0"/>
          </a:p>
        </p:txBody>
      </p:sp>
      <p:pic>
        <p:nvPicPr>
          <p:cNvPr id="6" name="Audio 5">
            <a:hlinkClick r:id="" action="ppaction://media"/>
            <a:extLst>
              <a:ext uri="{FF2B5EF4-FFF2-40B4-BE49-F238E27FC236}">
                <a16:creationId xmlns:a16="http://schemas.microsoft.com/office/drawing/2014/main" id="{E337A732-3519-3399-58F4-D6B04C39E04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90552825"/>
      </p:ext>
    </p:extLst>
  </p:cSld>
  <p:clrMapOvr>
    <a:masterClrMapping/>
  </p:clrMapOvr>
  <mc:AlternateContent xmlns:mc="http://schemas.openxmlformats.org/markup-compatibility/2006" xmlns:p14="http://schemas.microsoft.com/office/powerpoint/2010/main">
    <mc:Choice Requires="p14">
      <p:transition spd="slow" p14:dur="2000" advTm="31064"/>
    </mc:Choice>
    <mc:Fallback xmlns="">
      <p:transition spd="slow" advTm="310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933D9D-0D78-5876-85CA-C4857513D007}"/>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750F892-B2CE-19D6-F529-2B4D2DF1EAC1}"/>
              </a:ext>
            </a:extLst>
          </p:cNvPr>
          <p:cNvSpPr>
            <a:spLocks noGrp="1"/>
          </p:cNvSpPr>
          <p:nvPr>
            <p:ph type="sldNum" sz="quarter" idx="12"/>
          </p:nvPr>
        </p:nvSpPr>
        <p:spPr/>
        <p:txBody>
          <a:bodyPr/>
          <a:lstStyle/>
          <a:p>
            <a:pPr defTabSz="311719"/>
            <a:r>
              <a:rPr lang="en-US">
                <a:solidFill>
                  <a:srgbClr val="6D6E71"/>
                </a:solidFill>
              </a:rPr>
              <a:t>BROWN &amp; BROWN  |  </a:t>
            </a:r>
            <a:fld id="{0BDBB283-31B7-430F-95E5-02359FF226F2}" type="slidenum">
              <a:rPr lang="en-US" smtClean="0">
                <a:solidFill>
                  <a:srgbClr val="6D6E71"/>
                </a:solidFill>
              </a:rPr>
              <a:pPr defTabSz="311719"/>
              <a:t>23</a:t>
            </a:fld>
            <a:endParaRPr lang="en-US">
              <a:solidFill>
                <a:srgbClr val="6D6E71"/>
              </a:solidFill>
            </a:endParaRPr>
          </a:p>
        </p:txBody>
      </p:sp>
      <p:sp>
        <p:nvSpPr>
          <p:cNvPr id="8" name="TextBox 5">
            <a:extLst>
              <a:ext uri="{FF2B5EF4-FFF2-40B4-BE49-F238E27FC236}">
                <a16:creationId xmlns:a16="http://schemas.microsoft.com/office/drawing/2014/main" id="{354CC1B6-1E4E-D443-51D0-19C3D0C28E4E}"/>
              </a:ext>
            </a:extLst>
          </p:cNvPr>
          <p:cNvSpPr txBox="1">
            <a:spLocks noChangeArrowheads="1"/>
          </p:cNvSpPr>
          <p:nvPr/>
        </p:nvSpPr>
        <p:spPr bwMode="auto">
          <a:xfrm>
            <a:off x="2388129" y="6449472"/>
            <a:ext cx="7229475" cy="338554"/>
          </a:xfrm>
          <a:prstGeom prst="rect">
            <a:avLst/>
          </a:prstGeom>
          <a:noFill/>
          <a:ln w="9525">
            <a:noFill/>
            <a:miter lim="800000"/>
            <a:headEnd/>
            <a:tailEnd/>
          </a:ln>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45720" indent="-640080">
              <a:defRPr/>
            </a:pPr>
            <a:r>
              <a:rPr lang="en-US" sz="800" i="1" dirty="0">
                <a:solidFill>
                  <a:schemeClr val="accent1"/>
                </a:solidFill>
                <a:latin typeface="Cambria" panose="02040503050406030204" pitchFamily="18" charset="0"/>
                <a:cs typeface="Arial" pitchFamily="34" charset="0"/>
              </a:rPr>
              <a:t>*This plan design contains only a general description of the coverage and does not constitute a policy contract.  For complete information including exclusions, Limitations and conditions, refer to the policy document.  Neither the carrier nor Brown &amp; Brown will be held responsible for typographical or clerical errors.</a:t>
            </a:r>
          </a:p>
        </p:txBody>
      </p:sp>
      <p:sp>
        <p:nvSpPr>
          <p:cNvPr id="3" name="Content Placeholder 2">
            <a:extLst>
              <a:ext uri="{FF2B5EF4-FFF2-40B4-BE49-F238E27FC236}">
                <a16:creationId xmlns:a16="http://schemas.microsoft.com/office/drawing/2014/main" id="{54BB5C69-6460-E98F-34FE-CC309CC872E9}"/>
              </a:ext>
            </a:extLst>
          </p:cNvPr>
          <p:cNvSpPr>
            <a:spLocks noGrp="1"/>
          </p:cNvSpPr>
          <p:nvPr>
            <p:ph idx="1"/>
          </p:nvPr>
        </p:nvSpPr>
        <p:spPr/>
        <p:txBody>
          <a:bodyPr/>
          <a:lstStyle/>
          <a:p>
            <a:pPr marL="285750" indent="-285750">
              <a:buFont typeface="Wingdings" panose="05000000000000000000" pitchFamily="2" charset="2"/>
              <a:buChar char="Ø"/>
            </a:pPr>
            <a:r>
              <a:rPr lang="en-US" b="1" dirty="0">
                <a:solidFill>
                  <a:srgbClr val="002060"/>
                </a:solidFill>
              </a:rPr>
              <a:t>VOLUNTARY SHORT-TERM DISABILITY </a:t>
            </a:r>
            <a:r>
              <a:rPr lang="en-US" dirty="0">
                <a:solidFill>
                  <a:srgbClr val="002060"/>
                </a:solidFill>
              </a:rPr>
              <a:t>Heritage Ministries offers all eligible employees the ability to purchase voluntary coverages at a reduced rate. Short Term Disability covers short term illness or injury. </a:t>
            </a:r>
            <a:r>
              <a:rPr lang="en-US" b="1" dirty="0">
                <a:solidFill>
                  <a:schemeClr val="tx1"/>
                </a:solidFill>
              </a:rPr>
              <a:t>The benefit pays 60% of wages up to $1,000 per week. </a:t>
            </a:r>
            <a:r>
              <a:rPr lang="en-US" dirty="0">
                <a:solidFill>
                  <a:srgbClr val="002060"/>
                </a:solidFill>
              </a:rPr>
              <a:t>Duration of the benefit is up to 26 weeks.</a:t>
            </a:r>
            <a:r>
              <a:rPr lang="en-US" dirty="0"/>
              <a:t> </a:t>
            </a:r>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r>
              <a:rPr lang="en-US" b="1" dirty="0">
                <a:solidFill>
                  <a:srgbClr val="002060"/>
                </a:solidFill>
              </a:rPr>
              <a:t>VOLUNTARY LONG-TERM DISABILITY </a:t>
            </a:r>
            <a:r>
              <a:rPr lang="en-US" dirty="0">
                <a:solidFill>
                  <a:srgbClr val="002060"/>
                </a:solidFill>
              </a:rPr>
              <a:t>coverage picks up where Short-Term Disability ends. The benefit pays</a:t>
            </a:r>
            <a:r>
              <a:rPr lang="en-US" dirty="0"/>
              <a:t> </a:t>
            </a:r>
            <a:r>
              <a:rPr lang="en-US" b="1" dirty="0">
                <a:solidFill>
                  <a:schemeClr val="tx1"/>
                </a:solidFill>
              </a:rPr>
              <a:t>60% of wages, capped at $6,000 per month.</a:t>
            </a:r>
          </a:p>
          <a:p>
            <a:endParaRPr lang="en-US" dirty="0"/>
          </a:p>
        </p:txBody>
      </p:sp>
      <p:sp>
        <p:nvSpPr>
          <p:cNvPr id="5" name="Title 1">
            <a:extLst>
              <a:ext uri="{FF2B5EF4-FFF2-40B4-BE49-F238E27FC236}">
                <a16:creationId xmlns:a16="http://schemas.microsoft.com/office/drawing/2014/main" id="{51ACAF42-0779-17A9-A830-32D34FA3F2A7}"/>
              </a:ext>
            </a:extLst>
          </p:cNvPr>
          <p:cNvSpPr>
            <a:spLocks noGrp="1"/>
          </p:cNvSpPr>
          <p:nvPr>
            <p:ph type="title"/>
          </p:nvPr>
        </p:nvSpPr>
        <p:spPr>
          <a:xfrm>
            <a:off x="492145" y="267466"/>
            <a:ext cx="15696072" cy="977413"/>
          </a:xfrm>
        </p:spPr>
        <p:txBody>
          <a:bodyPr/>
          <a:lstStyle/>
          <a:p>
            <a:r>
              <a:rPr lang="en-US" dirty="0"/>
              <a:t>Voluntary Short-Term and Long-Term Disability</a:t>
            </a:r>
          </a:p>
        </p:txBody>
      </p:sp>
      <p:pic>
        <p:nvPicPr>
          <p:cNvPr id="13" name="Audio 12">
            <a:hlinkClick r:id="" action="ppaction://media"/>
            <a:extLst>
              <a:ext uri="{FF2B5EF4-FFF2-40B4-BE49-F238E27FC236}">
                <a16:creationId xmlns:a16="http://schemas.microsoft.com/office/drawing/2014/main" id="{BE20C16C-89B2-04FE-EA3C-0B69135CF21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11295929"/>
      </p:ext>
    </p:extLst>
  </p:cSld>
  <p:clrMapOvr>
    <a:masterClrMapping/>
  </p:clrMapOvr>
  <mc:AlternateContent xmlns:mc="http://schemas.openxmlformats.org/markup-compatibility/2006" xmlns:p14="http://schemas.microsoft.com/office/powerpoint/2010/main">
    <mc:Choice Requires="p14">
      <p:transition spd="slow" p14:dur="2000" advTm="45024"/>
    </mc:Choice>
    <mc:Fallback xmlns="">
      <p:transition spd="slow" advTm="450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C00873F-52E7-4270-BED7-25237A9F79BA}"/>
              </a:ext>
            </a:extLst>
          </p:cNvPr>
          <p:cNvSpPr>
            <a:spLocks noGrp="1"/>
          </p:cNvSpPr>
          <p:nvPr>
            <p:ph type="sldNum" sz="quarter" idx="12"/>
          </p:nvPr>
        </p:nvSpPr>
        <p:spPr/>
        <p:txBody>
          <a:bodyPr/>
          <a:lstStyle/>
          <a:p>
            <a:pPr defTabSz="311719"/>
            <a:r>
              <a:rPr lang="en-US">
                <a:solidFill>
                  <a:srgbClr val="6D6E71"/>
                </a:solidFill>
              </a:rPr>
              <a:t>BROWN &amp; BROWN  |  </a:t>
            </a:r>
            <a:fld id="{0BDBB283-31B7-430F-95E5-02359FF226F2}" type="slidenum">
              <a:rPr lang="en-US" smtClean="0">
                <a:solidFill>
                  <a:srgbClr val="6D6E71"/>
                </a:solidFill>
              </a:rPr>
              <a:pPr defTabSz="311719"/>
              <a:t>24</a:t>
            </a:fld>
            <a:endParaRPr lang="en-US">
              <a:solidFill>
                <a:srgbClr val="6D6E71"/>
              </a:solidFill>
            </a:endParaRPr>
          </a:p>
        </p:txBody>
      </p:sp>
      <p:sp>
        <p:nvSpPr>
          <p:cNvPr id="6" name="Title 1">
            <a:extLst>
              <a:ext uri="{FF2B5EF4-FFF2-40B4-BE49-F238E27FC236}">
                <a16:creationId xmlns:a16="http://schemas.microsoft.com/office/drawing/2014/main" id="{8B513E51-33BC-3DB5-BC20-3F43ECD4E34B}"/>
              </a:ext>
            </a:extLst>
          </p:cNvPr>
          <p:cNvSpPr>
            <a:spLocks noGrp="1"/>
          </p:cNvSpPr>
          <p:nvPr>
            <p:ph type="title"/>
          </p:nvPr>
        </p:nvSpPr>
        <p:spPr>
          <a:xfrm>
            <a:off x="652197" y="242439"/>
            <a:ext cx="10701337" cy="666750"/>
          </a:xfrm>
        </p:spPr>
        <p:txBody>
          <a:bodyPr>
            <a:noAutofit/>
          </a:bodyPr>
          <a:lstStyle/>
          <a:p>
            <a:r>
              <a:rPr lang="en-US" sz="3500" dirty="0"/>
              <a:t>Voluntary Accident, Critical Illness &amp; Hospital Indemnity Programs- Guardian</a:t>
            </a:r>
          </a:p>
        </p:txBody>
      </p:sp>
      <p:graphicFrame>
        <p:nvGraphicFramePr>
          <p:cNvPr id="8" name="Table 7">
            <a:extLst>
              <a:ext uri="{FF2B5EF4-FFF2-40B4-BE49-F238E27FC236}">
                <a16:creationId xmlns:a16="http://schemas.microsoft.com/office/drawing/2014/main" id="{1957E195-F02D-9946-0670-97DF7801D612}"/>
              </a:ext>
            </a:extLst>
          </p:cNvPr>
          <p:cNvGraphicFramePr>
            <a:graphicFrameLocks noGrp="1"/>
          </p:cNvGraphicFramePr>
          <p:nvPr>
            <p:extLst>
              <p:ext uri="{D42A27DB-BD31-4B8C-83A1-F6EECF244321}">
                <p14:modId xmlns:p14="http://schemas.microsoft.com/office/powerpoint/2010/main" val="3577726797"/>
              </p:ext>
            </p:extLst>
          </p:nvPr>
        </p:nvGraphicFramePr>
        <p:xfrm>
          <a:off x="652463" y="1402994"/>
          <a:ext cx="11115190" cy="4725617"/>
        </p:xfrm>
        <a:graphic>
          <a:graphicData uri="http://schemas.openxmlformats.org/drawingml/2006/table">
            <a:tbl>
              <a:tblPr firstRow="1" bandRow="1"/>
              <a:tblGrid>
                <a:gridCol w="3690512">
                  <a:extLst>
                    <a:ext uri="{9D8B030D-6E8A-4147-A177-3AD203B41FA5}">
                      <a16:colId xmlns:a16="http://schemas.microsoft.com/office/drawing/2014/main" val="20001"/>
                    </a:ext>
                  </a:extLst>
                </a:gridCol>
                <a:gridCol w="7424678">
                  <a:extLst>
                    <a:ext uri="{9D8B030D-6E8A-4147-A177-3AD203B41FA5}">
                      <a16:colId xmlns:a16="http://schemas.microsoft.com/office/drawing/2014/main" val="20002"/>
                    </a:ext>
                  </a:extLst>
                </a:gridCol>
              </a:tblGrid>
              <a:tr h="427393">
                <a:tc>
                  <a:txBody>
                    <a:bodyPr/>
                    <a:lstStyle>
                      <a:lvl1pPr marL="0" algn="l" defTabSz="1341150" rtl="0" eaLnBrk="1" latinLnBrk="0" hangingPunct="1">
                        <a:defRPr sz="2640" b="1" kern="1200">
                          <a:solidFill>
                            <a:schemeClr val="lt1"/>
                          </a:solidFill>
                          <a:latin typeface="Arial" panose="020B0604020202020204"/>
                        </a:defRPr>
                      </a:lvl1pPr>
                      <a:lvl2pPr marL="670575" algn="l" defTabSz="1341150" rtl="0" eaLnBrk="1" latinLnBrk="0" hangingPunct="1">
                        <a:defRPr sz="2640" b="1" kern="1200">
                          <a:solidFill>
                            <a:schemeClr val="lt1"/>
                          </a:solidFill>
                          <a:latin typeface="Arial" panose="020B0604020202020204"/>
                        </a:defRPr>
                      </a:lvl2pPr>
                      <a:lvl3pPr marL="1341150" algn="l" defTabSz="1341150" rtl="0" eaLnBrk="1" latinLnBrk="0" hangingPunct="1">
                        <a:defRPr sz="2640" b="1" kern="1200">
                          <a:solidFill>
                            <a:schemeClr val="lt1"/>
                          </a:solidFill>
                          <a:latin typeface="Arial" panose="020B0604020202020204"/>
                        </a:defRPr>
                      </a:lvl3pPr>
                      <a:lvl4pPr marL="2011726" algn="l" defTabSz="1341150" rtl="0" eaLnBrk="1" latinLnBrk="0" hangingPunct="1">
                        <a:defRPr sz="2640" b="1" kern="1200">
                          <a:solidFill>
                            <a:schemeClr val="lt1"/>
                          </a:solidFill>
                          <a:latin typeface="Arial" panose="020B0604020202020204"/>
                        </a:defRPr>
                      </a:lvl4pPr>
                      <a:lvl5pPr marL="2682301" algn="l" defTabSz="1341150" rtl="0" eaLnBrk="1" latinLnBrk="0" hangingPunct="1">
                        <a:defRPr sz="2640" b="1" kern="1200">
                          <a:solidFill>
                            <a:schemeClr val="lt1"/>
                          </a:solidFill>
                          <a:latin typeface="Arial" panose="020B0604020202020204"/>
                        </a:defRPr>
                      </a:lvl5pPr>
                      <a:lvl6pPr marL="3352876" algn="l" defTabSz="1341150" rtl="0" eaLnBrk="1" latinLnBrk="0" hangingPunct="1">
                        <a:defRPr sz="2640" b="1" kern="1200">
                          <a:solidFill>
                            <a:schemeClr val="lt1"/>
                          </a:solidFill>
                          <a:latin typeface="Arial" panose="020B0604020202020204"/>
                        </a:defRPr>
                      </a:lvl6pPr>
                      <a:lvl7pPr marL="4023451" algn="l" defTabSz="1341150" rtl="0" eaLnBrk="1" latinLnBrk="0" hangingPunct="1">
                        <a:defRPr sz="2640" b="1" kern="1200">
                          <a:solidFill>
                            <a:schemeClr val="lt1"/>
                          </a:solidFill>
                          <a:latin typeface="Arial" panose="020B0604020202020204"/>
                        </a:defRPr>
                      </a:lvl7pPr>
                      <a:lvl8pPr marL="4694027" algn="l" defTabSz="1341150" rtl="0" eaLnBrk="1" latinLnBrk="0" hangingPunct="1">
                        <a:defRPr sz="2640" b="1" kern="1200">
                          <a:solidFill>
                            <a:schemeClr val="lt1"/>
                          </a:solidFill>
                          <a:latin typeface="Arial" panose="020B0604020202020204"/>
                        </a:defRPr>
                      </a:lvl8pPr>
                      <a:lvl9pPr marL="5364602" algn="l" defTabSz="1341150" rtl="0" eaLnBrk="1" latinLnBrk="0" hangingPunct="1">
                        <a:defRPr sz="2640" b="1" kern="1200">
                          <a:solidFill>
                            <a:schemeClr val="lt1"/>
                          </a:solidFill>
                          <a:latin typeface="Arial" panose="020B0604020202020204"/>
                        </a:defRPr>
                      </a:lvl9pPr>
                    </a:lstStyle>
                    <a:p>
                      <a:pPr algn="ctr"/>
                      <a:r>
                        <a:rPr lang="en-US" sz="2000" b="1" i="0" u="none" strike="noStrike" kern="1200" baseline="0" dirty="0">
                          <a:solidFill>
                            <a:srgbClr val="213261"/>
                          </a:solidFill>
                          <a:latin typeface="+mn-lt"/>
                          <a:ea typeface="+mn-ea"/>
                          <a:cs typeface="+mn-cs"/>
                        </a:rPr>
                        <a:t>Plan</a:t>
                      </a:r>
                      <a:endParaRPr lang="en-US" sz="2000" b="0" i="0" u="none" strike="noStrike" kern="1200" baseline="0" dirty="0">
                        <a:solidFill>
                          <a:srgbClr val="213261"/>
                        </a:solidFill>
                        <a:latin typeface="+mn-lt"/>
                        <a:ea typeface="+mn-ea"/>
                        <a:cs typeface="+mn-cs"/>
                      </a:endParaRPr>
                    </a:p>
                  </a:txBody>
                  <a:tcPr>
                    <a:lnL w="12700" cap="flat" cmpd="sng" algn="ctr">
                      <a:solidFill>
                        <a:srgbClr val="002855"/>
                      </a:solidFill>
                      <a:prstDash val="solid"/>
                      <a:round/>
                      <a:headEnd type="none" w="med" len="med"/>
                      <a:tailEnd type="none" w="med" len="med"/>
                    </a:lnL>
                    <a:lnR w="12700" cap="flat" cmpd="sng" algn="ctr">
                      <a:solidFill>
                        <a:srgbClr val="002855"/>
                      </a:solidFill>
                      <a:prstDash val="solid"/>
                      <a:round/>
                      <a:headEnd type="none" w="med" len="med"/>
                      <a:tailEnd type="none" w="med" len="med"/>
                    </a:lnR>
                    <a:lnT w="12700" cap="flat" cmpd="sng" algn="ctr">
                      <a:solidFill>
                        <a:srgbClr val="002855"/>
                      </a:solidFill>
                      <a:prstDash val="solid"/>
                      <a:round/>
                      <a:headEnd type="none" w="med" len="med"/>
                      <a:tailEnd type="none" w="med" len="med"/>
                    </a:lnT>
                    <a:lnB w="12700" cap="flat" cmpd="sng" algn="ctr">
                      <a:solidFill>
                        <a:srgbClr val="002855"/>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41150" rtl="0" eaLnBrk="1" latinLnBrk="0" hangingPunct="1">
                        <a:defRPr sz="2640" b="1" kern="1200">
                          <a:solidFill>
                            <a:schemeClr val="lt1"/>
                          </a:solidFill>
                          <a:latin typeface="Arial" panose="020B0604020202020204"/>
                        </a:defRPr>
                      </a:lvl1pPr>
                      <a:lvl2pPr marL="670575" algn="l" defTabSz="1341150" rtl="0" eaLnBrk="1" latinLnBrk="0" hangingPunct="1">
                        <a:defRPr sz="2640" b="1" kern="1200">
                          <a:solidFill>
                            <a:schemeClr val="lt1"/>
                          </a:solidFill>
                          <a:latin typeface="Arial" panose="020B0604020202020204"/>
                        </a:defRPr>
                      </a:lvl2pPr>
                      <a:lvl3pPr marL="1341150" algn="l" defTabSz="1341150" rtl="0" eaLnBrk="1" latinLnBrk="0" hangingPunct="1">
                        <a:defRPr sz="2640" b="1" kern="1200">
                          <a:solidFill>
                            <a:schemeClr val="lt1"/>
                          </a:solidFill>
                          <a:latin typeface="Arial" panose="020B0604020202020204"/>
                        </a:defRPr>
                      </a:lvl3pPr>
                      <a:lvl4pPr marL="2011726" algn="l" defTabSz="1341150" rtl="0" eaLnBrk="1" latinLnBrk="0" hangingPunct="1">
                        <a:defRPr sz="2640" b="1" kern="1200">
                          <a:solidFill>
                            <a:schemeClr val="lt1"/>
                          </a:solidFill>
                          <a:latin typeface="Arial" panose="020B0604020202020204"/>
                        </a:defRPr>
                      </a:lvl4pPr>
                      <a:lvl5pPr marL="2682301" algn="l" defTabSz="1341150" rtl="0" eaLnBrk="1" latinLnBrk="0" hangingPunct="1">
                        <a:defRPr sz="2640" b="1" kern="1200">
                          <a:solidFill>
                            <a:schemeClr val="lt1"/>
                          </a:solidFill>
                          <a:latin typeface="Arial" panose="020B0604020202020204"/>
                        </a:defRPr>
                      </a:lvl5pPr>
                      <a:lvl6pPr marL="3352876" algn="l" defTabSz="1341150" rtl="0" eaLnBrk="1" latinLnBrk="0" hangingPunct="1">
                        <a:defRPr sz="2640" b="1" kern="1200">
                          <a:solidFill>
                            <a:schemeClr val="lt1"/>
                          </a:solidFill>
                          <a:latin typeface="Arial" panose="020B0604020202020204"/>
                        </a:defRPr>
                      </a:lvl6pPr>
                      <a:lvl7pPr marL="4023451" algn="l" defTabSz="1341150" rtl="0" eaLnBrk="1" latinLnBrk="0" hangingPunct="1">
                        <a:defRPr sz="2640" b="1" kern="1200">
                          <a:solidFill>
                            <a:schemeClr val="lt1"/>
                          </a:solidFill>
                          <a:latin typeface="Arial" panose="020B0604020202020204"/>
                        </a:defRPr>
                      </a:lvl7pPr>
                      <a:lvl8pPr marL="4694027" algn="l" defTabSz="1341150" rtl="0" eaLnBrk="1" latinLnBrk="0" hangingPunct="1">
                        <a:defRPr sz="2640" b="1" kern="1200">
                          <a:solidFill>
                            <a:schemeClr val="lt1"/>
                          </a:solidFill>
                          <a:latin typeface="Arial" panose="020B0604020202020204"/>
                        </a:defRPr>
                      </a:lvl8pPr>
                      <a:lvl9pPr marL="5364602" algn="l" defTabSz="1341150" rtl="0" eaLnBrk="1" latinLnBrk="0" hangingPunct="1">
                        <a:defRPr sz="2640" b="1" kern="1200">
                          <a:solidFill>
                            <a:schemeClr val="lt1"/>
                          </a:solidFill>
                          <a:latin typeface="Arial" panose="020B0604020202020204"/>
                        </a:defRPr>
                      </a:lvl9pPr>
                    </a:lstStyle>
                    <a:p>
                      <a:pPr algn="ctr"/>
                      <a:r>
                        <a:rPr lang="en-US" sz="2000" b="1" i="0" u="none" strike="noStrike" kern="1200" baseline="0" dirty="0">
                          <a:solidFill>
                            <a:srgbClr val="213261"/>
                          </a:solidFill>
                          <a:latin typeface="+mn-lt"/>
                          <a:ea typeface="+mn-ea"/>
                          <a:cs typeface="+mn-cs"/>
                        </a:rPr>
                        <a:t>Benefit</a:t>
                      </a:r>
                      <a:r>
                        <a:rPr lang="en-US" sz="2000" b="0" i="0" u="none" strike="noStrike" kern="1200" baseline="0" dirty="0">
                          <a:solidFill>
                            <a:srgbClr val="213261"/>
                          </a:solidFill>
                          <a:latin typeface="+mn-lt"/>
                          <a:ea typeface="+mn-ea"/>
                          <a:cs typeface="+mn-cs"/>
                        </a:rPr>
                        <a:t>	</a:t>
                      </a:r>
                    </a:p>
                  </a:txBody>
                  <a:tcPr>
                    <a:lnL w="12700" cap="flat" cmpd="sng" algn="ctr">
                      <a:solidFill>
                        <a:srgbClr val="002855"/>
                      </a:solidFill>
                      <a:prstDash val="solid"/>
                      <a:round/>
                      <a:headEnd type="none" w="med" len="med"/>
                      <a:tailEnd type="none" w="med" len="med"/>
                    </a:lnL>
                    <a:lnR w="12700" cap="flat" cmpd="sng" algn="ctr">
                      <a:solidFill>
                        <a:srgbClr val="002855"/>
                      </a:solidFill>
                      <a:prstDash val="solid"/>
                      <a:round/>
                      <a:headEnd type="none" w="med" len="med"/>
                      <a:tailEnd type="none" w="med" len="med"/>
                    </a:lnR>
                    <a:lnT w="12700" cap="flat" cmpd="sng" algn="ctr">
                      <a:solidFill>
                        <a:srgbClr val="002855"/>
                      </a:solidFill>
                      <a:prstDash val="solid"/>
                      <a:round/>
                      <a:headEnd type="none" w="med" len="med"/>
                      <a:tailEnd type="none" w="med" len="med"/>
                    </a:lnT>
                    <a:lnB w="12700" cap="flat" cmpd="sng" algn="ctr">
                      <a:solidFill>
                        <a:srgbClr val="00285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503533">
                <a:tc>
                  <a:txBody>
                    <a:bodyPr/>
                    <a:lstStyle>
                      <a:lvl1pPr marL="0" algn="l" defTabSz="1341150" rtl="0" eaLnBrk="1" latinLnBrk="0" hangingPunct="1">
                        <a:defRPr sz="2640" kern="1200">
                          <a:solidFill>
                            <a:schemeClr val="dk1"/>
                          </a:solidFill>
                          <a:latin typeface="Arial" panose="020B0604020202020204"/>
                        </a:defRPr>
                      </a:lvl1pPr>
                      <a:lvl2pPr marL="670575" algn="l" defTabSz="1341150" rtl="0" eaLnBrk="1" latinLnBrk="0" hangingPunct="1">
                        <a:defRPr sz="2640" kern="1200">
                          <a:solidFill>
                            <a:schemeClr val="dk1"/>
                          </a:solidFill>
                          <a:latin typeface="Arial" panose="020B0604020202020204"/>
                        </a:defRPr>
                      </a:lvl2pPr>
                      <a:lvl3pPr marL="1341150" algn="l" defTabSz="1341150" rtl="0" eaLnBrk="1" latinLnBrk="0" hangingPunct="1">
                        <a:defRPr sz="2640" kern="1200">
                          <a:solidFill>
                            <a:schemeClr val="dk1"/>
                          </a:solidFill>
                          <a:latin typeface="Arial" panose="020B0604020202020204"/>
                        </a:defRPr>
                      </a:lvl3pPr>
                      <a:lvl4pPr marL="2011726" algn="l" defTabSz="1341150" rtl="0" eaLnBrk="1" latinLnBrk="0" hangingPunct="1">
                        <a:defRPr sz="2640" kern="1200">
                          <a:solidFill>
                            <a:schemeClr val="dk1"/>
                          </a:solidFill>
                          <a:latin typeface="Arial" panose="020B0604020202020204"/>
                        </a:defRPr>
                      </a:lvl4pPr>
                      <a:lvl5pPr marL="2682301" algn="l" defTabSz="1341150" rtl="0" eaLnBrk="1" latinLnBrk="0" hangingPunct="1">
                        <a:defRPr sz="2640" kern="1200">
                          <a:solidFill>
                            <a:schemeClr val="dk1"/>
                          </a:solidFill>
                          <a:latin typeface="Arial" panose="020B0604020202020204"/>
                        </a:defRPr>
                      </a:lvl5pPr>
                      <a:lvl6pPr marL="3352876" algn="l" defTabSz="1341150" rtl="0" eaLnBrk="1" latinLnBrk="0" hangingPunct="1">
                        <a:defRPr sz="2640" kern="1200">
                          <a:solidFill>
                            <a:schemeClr val="dk1"/>
                          </a:solidFill>
                          <a:latin typeface="Arial" panose="020B0604020202020204"/>
                        </a:defRPr>
                      </a:lvl6pPr>
                      <a:lvl7pPr marL="4023451" algn="l" defTabSz="1341150" rtl="0" eaLnBrk="1" latinLnBrk="0" hangingPunct="1">
                        <a:defRPr sz="2640" kern="1200">
                          <a:solidFill>
                            <a:schemeClr val="dk1"/>
                          </a:solidFill>
                          <a:latin typeface="Arial" panose="020B0604020202020204"/>
                        </a:defRPr>
                      </a:lvl7pPr>
                      <a:lvl8pPr marL="4694027" algn="l" defTabSz="1341150" rtl="0" eaLnBrk="1" latinLnBrk="0" hangingPunct="1">
                        <a:defRPr sz="2640" kern="1200">
                          <a:solidFill>
                            <a:schemeClr val="dk1"/>
                          </a:solidFill>
                          <a:latin typeface="Arial" panose="020B0604020202020204"/>
                        </a:defRPr>
                      </a:lvl8pPr>
                      <a:lvl9pPr marL="5364602" algn="l" defTabSz="1341150" rtl="0" eaLnBrk="1" latinLnBrk="0" hangingPunct="1">
                        <a:defRPr sz="2640" kern="1200">
                          <a:solidFill>
                            <a:schemeClr val="dk1"/>
                          </a:solidFill>
                          <a:latin typeface="Arial" panose="020B0604020202020204"/>
                        </a:defRPr>
                      </a:lvl9pPr>
                    </a:lstStyle>
                    <a:p>
                      <a:r>
                        <a:rPr lang="en-US" sz="2000" b="1" i="0" u="none" strike="noStrike" kern="1200" baseline="0">
                          <a:solidFill>
                            <a:srgbClr val="213261"/>
                          </a:solidFill>
                          <a:latin typeface="+mn-lt"/>
                          <a:ea typeface="+mn-ea"/>
                          <a:cs typeface="+mn-cs"/>
                        </a:rPr>
                        <a:t>Accident 	</a:t>
                      </a:r>
                    </a:p>
                    <a:p>
                      <a:r>
                        <a:rPr lang="en-US" sz="2000" b="0" i="0" u="none" strike="noStrike" kern="1200" baseline="0">
                          <a:solidFill>
                            <a:srgbClr val="213261"/>
                          </a:solidFill>
                          <a:latin typeface="+mn-lt"/>
                          <a:ea typeface="+mn-ea"/>
                          <a:cs typeface="+mn-cs"/>
                        </a:rPr>
                        <a:t>(self, spouse or child(ren) coverage options)</a:t>
                      </a:r>
                    </a:p>
                  </a:txBody>
                  <a:tcPr>
                    <a:lnL w="12700" cap="flat" cmpd="sng" algn="ctr">
                      <a:solidFill>
                        <a:srgbClr val="002855"/>
                      </a:solidFill>
                      <a:prstDash val="solid"/>
                      <a:round/>
                      <a:headEnd type="none" w="med" len="med"/>
                      <a:tailEnd type="none" w="med" len="med"/>
                    </a:lnL>
                    <a:lnR w="12700" cap="flat" cmpd="sng" algn="ctr">
                      <a:solidFill>
                        <a:srgbClr val="002855"/>
                      </a:solidFill>
                      <a:prstDash val="solid"/>
                      <a:round/>
                      <a:headEnd type="none" w="med" len="med"/>
                      <a:tailEnd type="none" w="med" len="med"/>
                    </a:lnR>
                    <a:lnT w="12700" cap="flat" cmpd="sng" algn="ctr">
                      <a:solidFill>
                        <a:srgbClr val="002855"/>
                      </a:solidFill>
                      <a:prstDash val="solid"/>
                      <a:round/>
                      <a:headEnd type="none" w="med" len="med"/>
                      <a:tailEnd type="none" w="med" len="med"/>
                    </a:lnT>
                    <a:lnB w="12700" cap="flat" cmpd="sng" algn="ctr">
                      <a:solidFill>
                        <a:srgbClr val="002855"/>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dk1"/>
                          </a:solidFill>
                          <a:latin typeface="Arial" panose="020B0604020202020204"/>
                        </a:defRPr>
                      </a:lvl1pPr>
                      <a:lvl2pPr marL="670575" algn="l" defTabSz="1341150" rtl="0" eaLnBrk="1" latinLnBrk="0" hangingPunct="1">
                        <a:defRPr sz="2640" kern="1200">
                          <a:solidFill>
                            <a:schemeClr val="dk1"/>
                          </a:solidFill>
                          <a:latin typeface="Arial" panose="020B0604020202020204"/>
                        </a:defRPr>
                      </a:lvl2pPr>
                      <a:lvl3pPr marL="1341150" algn="l" defTabSz="1341150" rtl="0" eaLnBrk="1" latinLnBrk="0" hangingPunct="1">
                        <a:defRPr sz="2640" kern="1200">
                          <a:solidFill>
                            <a:schemeClr val="dk1"/>
                          </a:solidFill>
                          <a:latin typeface="Arial" panose="020B0604020202020204"/>
                        </a:defRPr>
                      </a:lvl3pPr>
                      <a:lvl4pPr marL="2011726" algn="l" defTabSz="1341150" rtl="0" eaLnBrk="1" latinLnBrk="0" hangingPunct="1">
                        <a:defRPr sz="2640" kern="1200">
                          <a:solidFill>
                            <a:schemeClr val="dk1"/>
                          </a:solidFill>
                          <a:latin typeface="Arial" panose="020B0604020202020204"/>
                        </a:defRPr>
                      </a:lvl4pPr>
                      <a:lvl5pPr marL="2682301" algn="l" defTabSz="1341150" rtl="0" eaLnBrk="1" latinLnBrk="0" hangingPunct="1">
                        <a:defRPr sz="2640" kern="1200">
                          <a:solidFill>
                            <a:schemeClr val="dk1"/>
                          </a:solidFill>
                          <a:latin typeface="Arial" panose="020B0604020202020204"/>
                        </a:defRPr>
                      </a:lvl5pPr>
                      <a:lvl6pPr marL="3352876" algn="l" defTabSz="1341150" rtl="0" eaLnBrk="1" latinLnBrk="0" hangingPunct="1">
                        <a:defRPr sz="2640" kern="1200">
                          <a:solidFill>
                            <a:schemeClr val="dk1"/>
                          </a:solidFill>
                          <a:latin typeface="Arial" panose="020B0604020202020204"/>
                        </a:defRPr>
                      </a:lvl6pPr>
                      <a:lvl7pPr marL="4023451" algn="l" defTabSz="1341150" rtl="0" eaLnBrk="1" latinLnBrk="0" hangingPunct="1">
                        <a:defRPr sz="2640" kern="1200">
                          <a:solidFill>
                            <a:schemeClr val="dk1"/>
                          </a:solidFill>
                          <a:latin typeface="Arial" panose="020B0604020202020204"/>
                        </a:defRPr>
                      </a:lvl7pPr>
                      <a:lvl8pPr marL="4694027" algn="l" defTabSz="1341150" rtl="0" eaLnBrk="1" latinLnBrk="0" hangingPunct="1">
                        <a:defRPr sz="2640" kern="1200">
                          <a:solidFill>
                            <a:schemeClr val="dk1"/>
                          </a:solidFill>
                          <a:latin typeface="Arial" panose="020B0604020202020204"/>
                        </a:defRPr>
                      </a:lvl8pPr>
                      <a:lvl9pPr marL="5364602" algn="l" defTabSz="1341150" rtl="0" eaLnBrk="1" latinLnBrk="0" hangingPunct="1">
                        <a:defRPr sz="2640" kern="1200">
                          <a:solidFill>
                            <a:schemeClr val="dk1"/>
                          </a:solidFill>
                          <a:latin typeface="Arial" panose="020B0604020202020204"/>
                        </a:defRPr>
                      </a:lvl9pPr>
                    </a:lstStyle>
                    <a:p>
                      <a:r>
                        <a:rPr lang="en-US" sz="2000" b="0" i="0" u="none" strike="noStrike" kern="1200" baseline="0" dirty="0">
                          <a:solidFill>
                            <a:srgbClr val="213261"/>
                          </a:solidFill>
                          <a:latin typeface="+mn-lt"/>
                          <a:ea typeface="+mn-ea"/>
                          <a:cs typeface="+mn-cs"/>
                        </a:rPr>
                        <a:t>Accident Insurance can pay a set benefit amount based on the type of injury you have and the type of treatment you need. It covers accidents that occur on or off the job. And it includes a range of incidents, from common injuries to more serious events. </a:t>
                      </a:r>
                      <a:r>
                        <a:rPr lang="en-US" sz="2000" b="0" i="0" u="none" strike="noStrike" kern="1200" baseline="0" dirty="0">
                          <a:solidFill>
                            <a:srgbClr val="FF0000"/>
                          </a:solidFill>
                          <a:latin typeface="+mn-lt"/>
                          <a:ea typeface="+mn-ea"/>
                          <a:cs typeface="+mn-cs"/>
                        </a:rPr>
                        <a:t>High and Low Plans are available. </a:t>
                      </a:r>
                    </a:p>
                  </a:txBody>
                  <a:tcPr>
                    <a:lnL w="12700" cap="flat" cmpd="sng" algn="ctr">
                      <a:solidFill>
                        <a:srgbClr val="002855"/>
                      </a:solidFill>
                      <a:prstDash val="solid"/>
                      <a:round/>
                      <a:headEnd type="none" w="med" len="med"/>
                      <a:tailEnd type="none" w="med" len="med"/>
                    </a:lnL>
                    <a:lnR w="12700" cap="flat" cmpd="sng" algn="ctr">
                      <a:solidFill>
                        <a:srgbClr val="002855"/>
                      </a:solidFill>
                      <a:prstDash val="solid"/>
                      <a:round/>
                      <a:headEnd type="none" w="med" len="med"/>
                      <a:tailEnd type="none" w="med" len="med"/>
                    </a:lnR>
                    <a:lnT w="12700" cap="flat" cmpd="sng" algn="ctr">
                      <a:solidFill>
                        <a:srgbClr val="002855"/>
                      </a:solidFill>
                      <a:prstDash val="solid"/>
                      <a:round/>
                      <a:headEnd type="none" w="med" len="med"/>
                      <a:tailEnd type="none" w="med" len="med"/>
                    </a:lnT>
                    <a:lnB w="12700" cap="flat" cmpd="sng" algn="ctr">
                      <a:solidFill>
                        <a:srgbClr val="00285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503533">
                <a:tc>
                  <a:txBody>
                    <a:bodyPr/>
                    <a:lstStyle>
                      <a:lvl1pPr marL="0" algn="l" defTabSz="1341150" rtl="0" eaLnBrk="1" latinLnBrk="0" hangingPunct="1">
                        <a:defRPr sz="2640" kern="1200">
                          <a:solidFill>
                            <a:schemeClr val="dk1"/>
                          </a:solidFill>
                          <a:latin typeface="Arial" panose="020B0604020202020204"/>
                        </a:defRPr>
                      </a:lvl1pPr>
                      <a:lvl2pPr marL="670575" algn="l" defTabSz="1341150" rtl="0" eaLnBrk="1" latinLnBrk="0" hangingPunct="1">
                        <a:defRPr sz="2640" kern="1200">
                          <a:solidFill>
                            <a:schemeClr val="dk1"/>
                          </a:solidFill>
                          <a:latin typeface="Arial" panose="020B0604020202020204"/>
                        </a:defRPr>
                      </a:lvl2pPr>
                      <a:lvl3pPr marL="1341150" algn="l" defTabSz="1341150" rtl="0" eaLnBrk="1" latinLnBrk="0" hangingPunct="1">
                        <a:defRPr sz="2640" kern="1200">
                          <a:solidFill>
                            <a:schemeClr val="dk1"/>
                          </a:solidFill>
                          <a:latin typeface="Arial" panose="020B0604020202020204"/>
                        </a:defRPr>
                      </a:lvl3pPr>
                      <a:lvl4pPr marL="2011726" algn="l" defTabSz="1341150" rtl="0" eaLnBrk="1" latinLnBrk="0" hangingPunct="1">
                        <a:defRPr sz="2640" kern="1200">
                          <a:solidFill>
                            <a:schemeClr val="dk1"/>
                          </a:solidFill>
                          <a:latin typeface="Arial" panose="020B0604020202020204"/>
                        </a:defRPr>
                      </a:lvl4pPr>
                      <a:lvl5pPr marL="2682301" algn="l" defTabSz="1341150" rtl="0" eaLnBrk="1" latinLnBrk="0" hangingPunct="1">
                        <a:defRPr sz="2640" kern="1200">
                          <a:solidFill>
                            <a:schemeClr val="dk1"/>
                          </a:solidFill>
                          <a:latin typeface="Arial" panose="020B0604020202020204"/>
                        </a:defRPr>
                      </a:lvl5pPr>
                      <a:lvl6pPr marL="3352876" algn="l" defTabSz="1341150" rtl="0" eaLnBrk="1" latinLnBrk="0" hangingPunct="1">
                        <a:defRPr sz="2640" kern="1200">
                          <a:solidFill>
                            <a:schemeClr val="dk1"/>
                          </a:solidFill>
                          <a:latin typeface="Arial" panose="020B0604020202020204"/>
                        </a:defRPr>
                      </a:lvl6pPr>
                      <a:lvl7pPr marL="4023451" algn="l" defTabSz="1341150" rtl="0" eaLnBrk="1" latinLnBrk="0" hangingPunct="1">
                        <a:defRPr sz="2640" kern="1200">
                          <a:solidFill>
                            <a:schemeClr val="dk1"/>
                          </a:solidFill>
                          <a:latin typeface="Arial" panose="020B0604020202020204"/>
                        </a:defRPr>
                      </a:lvl7pPr>
                      <a:lvl8pPr marL="4694027" algn="l" defTabSz="1341150" rtl="0" eaLnBrk="1" latinLnBrk="0" hangingPunct="1">
                        <a:defRPr sz="2640" kern="1200">
                          <a:solidFill>
                            <a:schemeClr val="dk1"/>
                          </a:solidFill>
                          <a:latin typeface="Arial" panose="020B0604020202020204"/>
                        </a:defRPr>
                      </a:lvl8pPr>
                      <a:lvl9pPr marL="5364602" algn="l" defTabSz="1341150" rtl="0" eaLnBrk="1" latinLnBrk="0" hangingPunct="1">
                        <a:defRPr sz="2640" kern="1200">
                          <a:solidFill>
                            <a:schemeClr val="dk1"/>
                          </a:solidFill>
                          <a:latin typeface="Arial" panose="020B0604020202020204"/>
                        </a:defRPr>
                      </a:lvl9pPr>
                    </a:lstStyle>
                    <a:p>
                      <a:r>
                        <a:rPr lang="en-US" sz="2000" b="1" i="0" u="none" strike="noStrike" kern="1200" baseline="0" dirty="0">
                          <a:solidFill>
                            <a:srgbClr val="213261"/>
                          </a:solidFill>
                          <a:latin typeface="+mn-lt"/>
                          <a:ea typeface="+mn-ea"/>
                          <a:cs typeface="+mn-cs"/>
                        </a:rPr>
                        <a:t>Critical Illness </a:t>
                      </a:r>
                    </a:p>
                    <a:p>
                      <a:r>
                        <a:rPr lang="en-US" sz="2000" b="0" i="0" u="none" strike="noStrike" kern="1200" baseline="0" dirty="0">
                          <a:solidFill>
                            <a:srgbClr val="213261"/>
                          </a:solidFill>
                          <a:latin typeface="+mn-lt"/>
                          <a:ea typeface="+mn-ea"/>
                          <a:cs typeface="+mn-cs"/>
                        </a:rPr>
                        <a:t>(self/child(ren) and spouse coverage options) </a:t>
                      </a:r>
                    </a:p>
                  </a:txBody>
                  <a:tcPr>
                    <a:lnL w="12700" cap="flat" cmpd="sng" algn="ctr">
                      <a:solidFill>
                        <a:srgbClr val="002855"/>
                      </a:solidFill>
                      <a:prstDash val="solid"/>
                      <a:round/>
                      <a:headEnd type="none" w="med" len="med"/>
                      <a:tailEnd type="none" w="med" len="med"/>
                    </a:lnL>
                    <a:lnR w="12700" cap="flat" cmpd="sng" algn="ctr">
                      <a:solidFill>
                        <a:srgbClr val="002855"/>
                      </a:solidFill>
                      <a:prstDash val="solid"/>
                      <a:round/>
                      <a:headEnd type="none" w="med" len="med"/>
                      <a:tailEnd type="none" w="med" len="med"/>
                    </a:lnR>
                    <a:lnT w="12700" cap="flat" cmpd="sng" algn="ctr">
                      <a:solidFill>
                        <a:srgbClr val="002855"/>
                      </a:solidFill>
                      <a:prstDash val="solid"/>
                      <a:round/>
                      <a:headEnd type="none" w="med" len="med"/>
                      <a:tailEnd type="none" w="med" len="med"/>
                    </a:lnT>
                    <a:lnB w="12700" cap="flat" cmpd="sng" algn="ctr">
                      <a:solidFill>
                        <a:srgbClr val="002855"/>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dk1"/>
                          </a:solidFill>
                          <a:latin typeface="Arial" panose="020B0604020202020204"/>
                        </a:defRPr>
                      </a:lvl1pPr>
                      <a:lvl2pPr marL="670575" algn="l" defTabSz="1341150" rtl="0" eaLnBrk="1" latinLnBrk="0" hangingPunct="1">
                        <a:defRPr sz="2640" kern="1200">
                          <a:solidFill>
                            <a:schemeClr val="dk1"/>
                          </a:solidFill>
                          <a:latin typeface="Arial" panose="020B0604020202020204"/>
                        </a:defRPr>
                      </a:lvl2pPr>
                      <a:lvl3pPr marL="1341150" algn="l" defTabSz="1341150" rtl="0" eaLnBrk="1" latinLnBrk="0" hangingPunct="1">
                        <a:defRPr sz="2640" kern="1200">
                          <a:solidFill>
                            <a:schemeClr val="dk1"/>
                          </a:solidFill>
                          <a:latin typeface="Arial" panose="020B0604020202020204"/>
                        </a:defRPr>
                      </a:lvl3pPr>
                      <a:lvl4pPr marL="2011726" algn="l" defTabSz="1341150" rtl="0" eaLnBrk="1" latinLnBrk="0" hangingPunct="1">
                        <a:defRPr sz="2640" kern="1200">
                          <a:solidFill>
                            <a:schemeClr val="dk1"/>
                          </a:solidFill>
                          <a:latin typeface="Arial" panose="020B0604020202020204"/>
                        </a:defRPr>
                      </a:lvl4pPr>
                      <a:lvl5pPr marL="2682301" algn="l" defTabSz="1341150" rtl="0" eaLnBrk="1" latinLnBrk="0" hangingPunct="1">
                        <a:defRPr sz="2640" kern="1200">
                          <a:solidFill>
                            <a:schemeClr val="dk1"/>
                          </a:solidFill>
                          <a:latin typeface="Arial" panose="020B0604020202020204"/>
                        </a:defRPr>
                      </a:lvl5pPr>
                      <a:lvl6pPr marL="3352876" algn="l" defTabSz="1341150" rtl="0" eaLnBrk="1" latinLnBrk="0" hangingPunct="1">
                        <a:defRPr sz="2640" kern="1200">
                          <a:solidFill>
                            <a:schemeClr val="dk1"/>
                          </a:solidFill>
                          <a:latin typeface="Arial" panose="020B0604020202020204"/>
                        </a:defRPr>
                      </a:lvl6pPr>
                      <a:lvl7pPr marL="4023451" algn="l" defTabSz="1341150" rtl="0" eaLnBrk="1" latinLnBrk="0" hangingPunct="1">
                        <a:defRPr sz="2640" kern="1200">
                          <a:solidFill>
                            <a:schemeClr val="dk1"/>
                          </a:solidFill>
                          <a:latin typeface="Arial" panose="020B0604020202020204"/>
                        </a:defRPr>
                      </a:lvl7pPr>
                      <a:lvl8pPr marL="4694027" algn="l" defTabSz="1341150" rtl="0" eaLnBrk="1" latinLnBrk="0" hangingPunct="1">
                        <a:defRPr sz="2640" kern="1200">
                          <a:solidFill>
                            <a:schemeClr val="dk1"/>
                          </a:solidFill>
                          <a:latin typeface="Arial" panose="020B0604020202020204"/>
                        </a:defRPr>
                      </a:lvl8pPr>
                      <a:lvl9pPr marL="5364602" algn="l" defTabSz="1341150" rtl="0" eaLnBrk="1" latinLnBrk="0" hangingPunct="1">
                        <a:defRPr sz="2640" kern="1200">
                          <a:solidFill>
                            <a:schemeClr val="dk1"/>
                          </a:solidFill>
                          <a:latin typeface="Arial" panose="020B0604020202020204"/>
                        </a:defRPr>
                      </a:lvl9pPr>
                    </a:lstStyle>
                    <a:p>
                      <a:r>
                        <a:rPr lang="en-US" sz="2000" b="0" i="0" u="none" strike="noStrike" kern="1200" baseline="0" dirty="0">
                          <a:solidFill>
                            <a:srgbClr val="213261"/>
                          </a:solidFill>
                          <a:latin typeface="+mn-lt"/>
                          <a:ea typeface="+mn-ea"/>
                          <a:cs typeface="+mn-cs"/>
                        </a:rPr>
                        <a:t>If you’re diagnosed with an illness that is covered by this insurance, you can receive a benefit payment in one lump sum. You can use the money however you want.</a:t>
                      </a:r>
                    </a:p>
                    <a:p>
                      <a:r>
                        <a:rPr lang="en-US" sz="2000" b="0" i="0" u="none" strike="noStrike" kern="1200" baseline="0" dirty="0">
                          <a:solidFill>
                            <a:srgbClr val="FF0000"/>
                          </a:solidFill>
                          <a:latin typeface="+mn-lt"/>
                          <a:ea typeface="+mn-ea"/>
                          <a:cs typeface="+mn-cs"/>
                        </a:rPr>
                        <a:t>Choice of $15,000 or $30,000 of Coverage for Employee</a:t>
                      </a:r>
                    </a:p>
                    <a:p>
                      <a:r>
                        <a:rPr lang="en-US" sz="2000" b="0" i="0" u="none" strike="noStrike" kern="1200" baseline="0" dirty="0">
                          <a:solidFill>
                            <a:srgbClr val="FF0000"/>
                          </a:solidFill>
                          <a:latin typeface="+mn-lt"/>
                          <a:ea typeface="+mn-ea"/>
                          <a:cs typeface="+mn-cs"/>
                        </a:rPr>
                        <a:t>Spousal and child coverage is 50% of employee amount</a:t>
                      </a:r>
                    </a:p>
                  </a:txBody>
                  <a:tcPr>
                    <a:lnL w="12700" cap="flat" cmpd="sng" algn="ctr">
                      <a:solidFill>
                        <a:srgbClr val="002855"/>
                      </a:solidFill>
                      <a:prstDash val="solid"/>
                      <a:round/>
                      <a:headEnd type="none" w="med" len="med"/>
                      <a:tailEnd type="none" w="med" len="med"/>
                    </a:lnL>
                    <a:lnR w="12700" cap="flat" cmpd="sng" algn="ctr">
                      <a:solidFill>
                        <a:srgbClr val="002855"/>
                      </a:solidFill>
                      <a:prstDash val="solid"/>
                      <a:round/>
                      <a:headEnd type="none" w="med" len="med"/>
                      <a:tailEnd type="none" w="med" len="med"/>
                    </a:lnR>
                    <a:lnT w="12700" cap="flat" cmpd="sng" algn="ctr">
                      <a:solidFill>
                        <a:srgbClr val="002855"/>
                      </a:solidFill>
                      <a:prstDash val="solid"/>
                      <a:round/>
                      <a:headEnd type="none" w="med" len="med"/>
                      <a:tailEnd type="none" w="med" len="med"/>
                    </a:lnT>
                    <a:lnB w="12700" cap="flat" cmpd="sng" algn="ctr">
                      <a:solidFill>
                        <a:srgbClr val="00285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067344">
                <a:tc>
                  <a:txBody>
                    <a:bodyPr/>
                    <a:lstStyle>
                      <a:lvl1pPr marL="0" algn="l" defTabSz="1341150" rtl="0" eaLnBrk="1" latinLnBrk="0" hangingPunct="1">
                        <a:defRPr sz="2640" kern="1200">
                          <a:solidFill>
                            <a:schemeClr val="dk1"/>
                          </a:solidFill>
                          <a:latin typeface="Arial" panose="020B0604020202020204"/>
                        </a:defRPr>
                      </a:lvl1pPr>
                      <a:lvl2pPr marL="670575" algn="l" defTabSz="1341150" rtl="0" eaLnBrk="1" latinLnBrk="0" hangingPunct="1">
                        <a:defRPr sz="2640" kern="1200">
                          <a:solidFill>
                            <a:schemeClr val="dk1"/>
                          </a:solidFill>
                          <a:latin typeface="Arial" panose="020B0604020202020204"/>
                        </a:defRPr>
                      </a:lvl2pPr>
                      <a:lvl3pPr marL="1341150" algn="l" defTabSz="1341150" rtl="0" eaLnBrk="1" latinLnBrk="0" hangingPunct="1">
                        <a:defRPr sz="2640" kern="1200">
                          <a:solidFill>
                            <a:schemeClr val="dk1"/>
                          </a:solidFill>
                          <a:latin typeface="Arial" panose="020B0604020202020204"/>
                        </a:defRPr>
                      </a:lvl3pPr>
                      <a:lvl4pPr marL="2011726" algn="l" defTabSz="1341150" rtl="0" eaLnBrk="1" latinLnBrk="0" hangingPunct="1">
                        <a:defRPr sz="2640" kern="1200">
                          <a:solidFill>
                            <a:schemeClr val="dk1"/>
                          </a:solidFill>
                          <a:latin typeface="Arial" panose="020B0604020202020204"/>
                        </a:defRPr>
                      </a:lvl4pPr>
                      <a:lvl5pPr marL="2682301" algn="l" defTabSz="1341150" rtl="0" eaLnBrk="1" latinLnBrk="0" hangingPunct="1">
                        <a:defRPr sz="2640" kern="1200">
                          <a:solidFill>
                            <a:schemeClr val="dk1"/>
                          </a:solidFill>
                          <a:latin typeface="Arial" panose="020B0604020202020204"/>
                        </a:defRPr>
                      </a:lvl5pPr>
                      <a:lvl6pPr marL="3352876" algn="l" defTabSz="1341150" rtl="0" eaLnBrk="1" latinLnBrk="0" hangingPunct="1">
                        <a:defRPr sz="2640" kern="1200">
                          <a:solidFill>
                            <a:schemeClr val="dk1"/>
                          </a:solidFill>
                          <a:latin typeface="Arial" panose="020B0604020202020204"/>
                        </a:defRPr>
                      </a:lvl6pPr>
                      <a:lvl7pPr marL="4023451" algn="l" defTabSz="1341150" rtl="0" eaLnBrk="1" latinLnBrk="0" hangingPunct="1">
                        <a:defRPr sz="2640" kern="1200">
                          <a:solidFill>
                            <a:schemeClr val="dk1"/>
                          </a:solidFill>
                          <a:latin typeface="Arial" panose="020B0604020202020204"/>
                        </a:defRPr>
                      </a:lvl7pPr>
                      <a:lvl8pPr marL="4694027" algn="l" defTabSz="1341150" rtl="0" eaLnBrk="1" latinLnBrk="0" hangingPunct="1">
                        <a:defRPr sz="2640" kern="1200">
                          <a:solidFill>
                            <a:schemeClr val="dk1"/>
                          </a:solidFill>
                          <a:latin typeface="Arial" panose="020B0604020202020204"/>
                        </a:defRPr>
                      </a:lvl8pPr>
                      <a:lvl9pPr marL="5364602" algn="l" defTabSz="1341150" rtl="0" eaLnBrk="1" latinLnBrk="0" hangingPunct="1">
                        <a:defRPr sz="2640" kern="1200">
                          <a:solidFill>
                            <a:schemeClr val="dk1"/>
                          </a:solidFill>
                          <a:latin typeface="Arial" panose="020B0604020202020204"/>
                        </a:defRPr>
                      </a:lvl9pPr>
                    </a:lstStyle>
                    <a:p>
                      <a:r>
                        <a:rPr lang="en-US" sz="2000" b="1" i="0" u="none" strike="noStrike" kern="1200" baseline="0" dirty="0">
                          <a:solidFill>
                            <a:srgbClr val="213261"/>
                          </a:solidFill>
                          <a:latin typeface="+mn-lt"/>
                          <a:ea typeface="+mn-ea"/>
                          <a:cs typeface="+mn-cs"/>
                        </a:rPr>
                        <a:t>Hospital Indemnity</a:t>
                      </a:r>
                    </a:p>
                    <a:p>
                      <a:r>
                        <a:rPr lang="en-US" sz="2000" b="0" i="0" u="none" strike="noStrike" kern="1200" baseline="0" dirty="0">
                          <a:solidFill>
                            <a:srgbClr val="213261"/>
                          </a:solidFill>
                          <a:latin typeface="+mn-lt"/>
                          <a:ea typeface="+mn-ea"/>
                          <a:cs typeface="+mn-cs"/>
                        </a:rPr>
                        <a:t>(Self/child(ren) and spouse option) </a:t>
                      </a:r>
                    </a:p>
                  </a:txBody>
                  <a:tcPr>
                    <a:lnL w="12700" cap="flat" cmpd="sng" algn="ctr">
                      <a:solidFill>
                        <a:srgbClr val="002855"/>
                      </a:solidFill>
                      <a:prstDash val="solid"/>
                      <a:round/>
                      <a:headEnd type="none" w="med" len="med"/>
                      <a:tailEnd type="none" w="med" len="med"/>
                    </a:lnL>
                    <a:lnR w="12700" cap="flat" cmpd="sng" algn="ctr">
                      <a:solidFill>
                        <a:srgbClr val="002855"/>
                      </a:solidFill>
                      <a:prstDash val="solid"/>
                      <a:round/>
                      <a:headEnd type="none" w="med" len="med"/>
                      <a:tailEnd type="none" w="med" len="med"/>
                    </a:lnR>
                    <a:lnT w="12700" cap="flat" cmpd="sng" algn="ctr">
                      <a:solidFill>
                        <a:srgbClr val="002855"/>
                      </a:solidFill>
                      <a:prstDash val="solid"/>
                      <a:round/>
                      <a:headEnd type="none" w="med" len="med"/>
                      <a:tailEnd type="none" w="med" len="med"/>
                    </a:lnT>
                    <a:lnB w="12700" cap="flat" cmpd="sng" algn="ctr">
                      <a:solidFill>
                        <a:srgbClr val="002855"/>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dk1"/>
                          </a:solidFill>
                          <a:latin typeface="Arial" panose="020B0604020202020204"/>
                        </a:defRPr>
                      </a:lvl1pPr>
                      <a:lvl2pPr marL="670575" algn="l" defTabSz="1341150" rtl="0" eaLnBrk="1" latinLnBrk="0" hangingPunct="1">
                        <a:defRPr sz="2640" kern="1200">
                          <a:solidFill>
                            <a:schemeClr val="dk1"/>
                          </a:solidFill>
                          <a:latin typeface="Arial" panose="020B0604020202020204"/>
                        </a:defRPr>
                      </a:lvl2pPr>
                      <a:lvl3pPr marL="1341150" algn="l" defTabSz="1341150" rtl="0" eaLnBrk="1" latinLnBrk="0" hangingPunct="1">
                        <a:defRPr sz="2640" kern="1200">
                          <a:solidFill>
                            <a:schemeClr val="dk1"/>
                          </a:solidFill>
                          <a:latin typeface="Arial" panose="020B0604020202020204"/>
                        </a:defRPr>
                      </a:lvl3pPr>
                      <a:lvl4pPr marL="2011726" algn="l" defTabSz="1341150" rtl="0" eaLnBrk="1" latinLnBrk="0" hangingPunct="1">
                        <a:defRPr sz="2640" kern="1200">
                          <a:solidFill>
                            <a:schemeClr val="dk1"/>
                          </a:solidFill>
                          <a:latin typeface="Arial" panose="020B0604020202020204"/>
                        </a:defRPr>
                      </a:lvl4pPr>
                      <a:lvl5pPr marL="2682301" algn="l" defTabSz="1341150" rtl="0" eaLnBrk="1" latinLnBrk="0" hangingPunct="1">
                        <a:defRPr sz="2640" kern="1200">
                          <a:solidFill>
                            <a:schemeClr val="dk1"/>
                          </a:solidFill>
                          <a:latin typeface="Arial" panose="020B0604020202020204"/>
                        </a:defRPr>
                      </a:lvl5pPr>
                      <a:lvl6pPr marL="3352876" algn="l" defTabSz="1341150" rtl="0" eaLnBrk="1" latinLnBrk="0" hangingPunct="1">
                        <a:defRPr sz="2640" kern="1200">
                          <a:solidFill>
                            <a:schemeClr val="dk1"/>
                          </a:solidFill>
                          <a:latin typeface="Arial" panose="020B0604020202020204"/>
                        </a:defRPr>
                      </a:lvl6pPr>
                      <a:lvl7pPr marL="4023451" algn="l" defTabSz="1341150" rtl="0" eaLnBrk="1" latinLnBrk="0" hangingPunct="1">
                        <a:defRPr sz="2640" kern="1200">
                          <a:solidFill>
                            <a:schemeClr val="dk1"/>
                          </a:solidFill>
                          <a:latin typeface="Arial" panose="020B0604020202020204"/>
                        </a:defRPr>
                      </a:lvl7pPr>
                      <a:lvl8pPr marL="4694027" algn="l" defTabSz="1341150" rtl="0" eaLnBrk="1" latinLnBrk="0" hangingPunct="1">
                        <a:defRPr sz="2640" kern="1200">
                          <a:solidFill>
                            <a:schemeClr val="dk1"/>
                          </a:solidFill>
                          <a:latin typeface="Arial" panose="020B0604020202020204"/>
                        </a:defRPr>
                      </a:lvl8pPr>
                      <a:lvl9pPr marL="5364602" algn="l" defTabSz="1341150" rtl="0" eaLnBrk="1" latinLnBrk="0" hangingPunct="1">
                        <a:defRPr sz="2640" kern="1200">
                          <a:solidFill>
                            <a:schemeClr val="dk1"/>
                          </a:solidFill>
                          <a:latin typeface="Arial" panose="020B0604020202020204"/>
                        </a:defRPr>
                      </a:lvl9pPr>
                    </a:lstStyle>
                    <a:p>
                      <a:r>
                        <a:rPr lang="en-US" sz="2000" b="0" i="0" u="none" strike="noStrike" kern="1200" baseline="0" dirty="0">
                          <a:solidFill>
                            <a:srgbClr val="213261"/>
                          </a:solidFill>
                          <a:latin typeface="+mn-lt"/>
                          <a:ea typeface="+mn-ea"/>
                          <a:cs typeface="+mn-cs"/>
                        </a:rPr>
                        <a:t>A cash benefit when you are admitted to a hospital due to sickness or injury as well as days of confinement. </a:t>
                      </a:r>
                    </a:p>
                    <a:p>
                      <a:r>
                        <a:rPr lang="en-US" sz="2000" b="0" i="0" u="none" strike="noStrike" kern="1200" baseline="0" dirty="0">
                          <a:solidFill>
                            <a:srgbClr val="FF0000"/>
                          </a:solidFill>
                          <a:latin typeface="+mn-lt"/>
                          <a:ea typeface="+mn-ea"/>
                          <a:cs typeface="+mn-cs"/>
                        </a:rPr>
                        <a:t>High and Low Plans are available</a:t>
                      </a:r>
                      <a:r>
                        <a:rPr lang="en-US" sz="2000" b="0" i="0" u="none" strike="noStrike" kern="1200" baseline="0" dirty="0">
                          <a:solidFill>
                            <a:srgbClr val="213261"/>
                          </a:solidFill>
                          <a:latin typeface="+mn-lt"/>
                          <a:ea typeface="+mn-ea"/>
                          <a:cs typeface="+mn-cs"/>
                        </a:rPr>
                        <a:t>.</a:t>
                      </a:r>
                    </a:p>
                  </a:txBody>
                  <a:tcPr>
                    <a:lnL w="12700" cap="flat" cmpd="sng" algn="ctr">
                      <a:solidFill>
                        <a:srgbClr val="002855"/>
                      </a:solidFill>
                      <a:prstDash val="solid"/>
                      <a:round/>
                      <a:headEnd type="none" w="med" len="med"/>
                      <a:tailEnd type="none" w="med" len="med"/>
                    </a:lnL>
                    <a:lnR w="12700" cap="flat" cmpd="sng" algn="ctr">
                      <a:solidFill>
                        <a:srgbClr val="002855"/>
                      </a:solidFill>
                      <a:prstDash val="solid"/>
                      <a:round/>
                      <a:headEnd type="none" w="med" len="med"/>
                      <a:tailEnd type="none" w="med" len="med"/>
                    </a:lnR>
                    <a:lnT w="12700" cap="flat" cmpd="sng" algn="ctr">
                      <a:solidFill>
                        <a:srgbClr val="002855"/>
                      </a:solidFill>
                      <a:prstDash val="solid"/>
                      <a:round/>
                      <a:headEnd type="none" w="med" len="med"/>
                      <a:tailEnd type="none" w="med" len="med"/>
                    </a:lnT>
                    <a:lnB w="12700" cap="flat" cmpd="sng" algn="ctr">
                      <a:solidFill>
                        <a:srgbClr val="00285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91049465"/>
                  </a:ext>
                </a:extLst>
              </a:tr>
            </a:tbl>
          </a:graphicData>
        </a:graphic>
      </p:graphicFrame>
      <p:sp>
        <p:nvSpPr>
          <p:cNvPr id="9" name="TextBox 5">
            <a:extLst>
              <a:ext uri="{FF2B5EF4-FFF2-40B4-BE49-F238E27FC236}">
                <a16:creationId xmlns:a16="http://schemas.microsoft.com/office/drawing/2014/main" id="{E5EAC632-09C0-B0D8-C137-5E93C428E07B}"/>
              </a:ext>
            </a:extLst>
          </p:cNvPr>
          <p:cNvSpPr txBox="1">
            <a:spLocks noChangeArrowheads="1"/>
          </p:cNvSpPr>
          <p:nvPr/>
        </p:nvSpPr>
        <p:spPr bwMode="auto">
          <a:xfrm>
            <a:off x="2388129" y="6449472"/>
            <a:ext cx="7229475" cy="338554"/>
          </a:xfrm>
          <a:prstGeom prst="rect">
            <a:avLst/>
          </a:prstGeom>
          <a:noFill/>
          <a:ln w="9525">
            <a:noFill/>
            <a:miter lim="800000"/>
            <a:headEnd/>
            <a:tailEnd/>
          </a:ln>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45720" indent="-640080">
              <a:defRPr/>
            </a:pPr>
            <a:r>
              <a:rPr lang="en-US" sz="800" i="1" dirty="0">
                <a:solidFill>
                  <a:schemeClr val="accent1"/>
                </a:solidFill>
                <a:latin typeface="Cambria" panose="02040503050406030204" pitchFamily="18" charset="0"/>
                <a:cs typeface="Arial" pitchFamily="34" charset="0"/>
              </a:rPr>
              <a:t>*This plan design contains only a general description of the coverage and does not constitute a policy contract.  For complete information including exclusions, Limitations and conditions, refer to the policy document.  Neither the carrier nor Brown &amp; Brown will be held responsible for typographical or clerical errors.</a:t>
            </a:r>
          </a:p>
        </p:txBody>
      </p:sp>
      <p:pic>
        <p:nvPicPr>
          <p:cNvPr id="5" name="Audio 4">
            <a:hlinkClick r:id="" action="ppaction://media"/>
            <a:extLst>
              <a:ext uri="{FF2B5EF4-FFF2-40B4-BE49-F238E27FC236}">
                <a16:creationId xmlns:a16="http://schemas.microsoft.com/office/drawing/2014/main" id="{98A79A83-09EB-9C0D-2594-FE486FB4B86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05049586"/>
      </p:ext>
    </p:extLst>
  </p:cSld>
  <p:clrMapOvr>
    <a:masterClrMapping/>
  </p:clrMapOvr>
  <mc:AlternateContent xmlns:mc="http://schemas.openxmlformats.org/markup-compatibility/2006" xmlns:p14="http://schemas.microsoft.com/office/powerpoint/2010/main">
    <mc:Choice Requires="p14">
      <p:transition spd="slow" p14:dur="2000" advTm="77548"/>
    </mc:Choice>
    <mc:Fallback xmlns="">
      <p:transition spd="slow" advTm="77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DC9EC-9D19-4A3B-BA03-4EA1C7EB724B}"/>
              </a:ext>
            </a:extLst>
          </p:cNvPr>
          <p:cNvSpPr>
            <a:spLocks noGrp="1"/>
          </p:cNvSpPr>
          <p:nvPr>
            <p:ph type="title"/>
          </p:nvPr>
        </p:nvSpPr>
        <p:spPr/>
        <p:txBody>
          <a:bodyPr>
            <a:normAutofit/>
          </a:bodyPr>
          <a:lstStyle/>
          <a:p>
            <a:r>
              <a:rPr lang="en-US" sz="3000"/>
              <a:t>Reminders</a:t>
            </a:r>
          </a:p>
        </p:txBody>
      </p:sp>
      <p:sp>
        <p:nvSpPr>
          <p:cNvPr id="4" name="Slide Number Placeholder 3">
            <a:extLst>
              <a:ext uri="{FF2B5EF4-FFF2-40B4-BE49-F238E27FC236}">
                <a16:creationId xmlns:a16="http://schemas.microsoft.com/office/drawing/2014/main" id="{3C00873F-52E7-4270-BED7-25237A9F79BA}"/>
              </a:ext>
            </a:extLst>
          </p:cNvPr>
          <p:cNvSpPr>
            <a:spLocks noGrp="1"/>
          </p:cNvSpPr>
          <p:nvPr>
            <p:ph type="sldNum" sz="quarter" idx="12"/>
          </p:nvPr>
        </p:nvSpPr>
        <p:spPr/>
        <p:txBody>
          <a:bodyPr/>
          <a:lstStyle/>
          <a:p>
            <a:pPr defTabSz="311719"/>
            <a:r>
              <a:rPr lang="en-US">
                <a:solidFill>
                  <a:srgbClr val="6D6E71"/>
                </a:solidFill>
              </a:rPr>
              <a:t>BROWN &amp; BROWN  |  </a:t>
            </a:r>
            <a:fld id="{0BDBB283-31B7-430F-95E5-02359FF226F2}" type="slidenum">
              <a:rPr lang="en-US" smtClean="0">
                <a:solidFill>
                  <a:srgbClr val="6D6E71"/>
                </a:solidFill>
              </a:rPr>
              <a:pPr defTabSz="311719"/>
              <a:t>25</a:t>
            </a:fld>
            <a:endParaRPr lang="en-US">
              <a:solidFill>
                <a:srgbClr val="6D6E71"/>
              </a:solidFill>
            </a:endParaRPr>
          </a:p>
        </p:txBody>
      </p:sp>
      <p:sp>
        <p:nvSpPr>
          <p:cNvPr id="6" name="Content Placeholder 2">
            <a:extLst>
              <a:ext uri="{FF2B5EF4-FFF2-40B4-BE49-F238E27FC236}">
                <a16:creationId xmlns:a16="http://schemas.microsoft.com/office/drawing/2014/main" id="{19BB5249-E9EF-4558-9A31-A08F17F9644D}"/>
              </a:ext>
            </a:extLst>
          </p:cNvPr>
          <p:cNvSpPr txBox="1">
            <a:spLocks/>
          </p:cNvSpPr>
          <p:nvPr/>
        </p:nvSpPr>
        <p:spPr>
          <a:xfrm>
            <a:off x="1328928" y="1241117"/>
            <a:ext cx="9534144" cy="5049041"/>
          </a:xfrm>
          <a:prstGeom prst="rect">
            <a:avLst/>
          </a:prstGeom>
        </p:spPr>
        <p:txBody>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marR="0" lvl="0" indent="0" algn="l" defTabSz="914400" rtl="0" eaLnBrk="1" fontAlgn="base" latinLnBrk="0" hangingPunct="1">
              <a:spcBef>
                <a:spcPct val="20000"/>
              </a:spcBef>
              <a:spcAft>
                <a:spcPct val="0"/>
              </a:spcAft>
              <a:buClr>
                <a:srgbClr val="293873"/>
              </a:buClr>
              <a:buSzPct val="75000"/>
              <a:buFontTx/>
              <a:buNone/>
              <a:tabLst/>
              <a:defRPr/>
            </a:pPr>
            <a:r>
              <a:rPr kumimoji="0" lang="en-US" sz="1800" b="0" i="0" u="none" strike="noStrike" kern="0" cap="none" spc="0" normalizeH="0" baseline="0" noProof="0" dirty="0">
                <a:ln>
                  <a:noFill/>
                </a:ln>
                <a:solidFill>
                  <a:srgbClr val="002060"/>
                </a:solidFill>
                <a:effectLst/>
                <a:uLnTx/>
                <a:uFillTx/>
                <a:ea typeface="+mn-ea"/>
                <a:cs typeface="+mn-cs"/>
              </a:rPr>
              <a:t>Open Enrollment Period</a:t>
            </a:r>
          </a:p>
          <a:p>
            <a:pPr defTabSz="914400">
              <a:buFont typeface="Wingdings" panose="05000000000000000000" pitchFamily="2" charset="2"/>
              <a:buChar char="§"/>
              <a:defRPr/>
            </a:pPr>
            <a:r>
              <a:rPr kumimoji="0" lang="en-US" sz="1600" b="0" i="0" u="none" strike="noStrike" kern="1200" cap="none" spc="0" normalizeH="0" baseline="0" noProof="0" dirty="0">
                <a:ln>
                  <a:noFill/>
                </a:ln>
                <a:solidFill>
                  <a:srgbClr val="293873"/>
                </a:solidFill>
                <a:effectLst/>
                <a:uLnTx/>
                <a:uFillTx/>
                <a:ea typeface="+mn-ea"/>
                <a:cs typeface="+mn-cs"/>
              </a:rPr>
              <a:t> Please review your current elections, even if you choose to decline health coverage for 2026.  If you are not making changes to your 2026 benefit elections your 2025 elections will NOT roll into 2026 </a:t>
            </a:r>
          </a:p>
          <a:p>
            <a:pPr defTabSz="914400">
              <a:buFont typeface="Wingdings" panose="05000000000000000000" pitchFamily="2" charset="2"/>
              <a:buChar char="§"/>
              <a:defRPr/>
            </a:pPr>
            <a:endParaRPr lang="en-US" sz="1600" dirty="0">
              <a:solidFill>
                <a:srgbClr val="293873"/>
              </a:solidFill>
            </a:endParaRPr>
          </a:p>
          <a:p>
            <a:pPr defTabSz="914400">
              <a:buFont typeface="Wingdings" panose="05000000000000000000" pitchFamily="2" charset="2"/>
              <a:buChar char="§"/>
              <a:defRPr/>
            </a:pPr>
            <a:r>
              <a:rPr lang="en-US" sz="1600" b="1" dirty="0">
                <a:solidFill>
                  <a:srgbClr val="293873"/>
                </a:solidFill>
              </a:rPr>
              <a:t>NOTE</a:t>
            </a:r>
            <a:r>
              <a:rPr lang="en-US" sz="1600" dirty="0">
                <a:solidFill>
                  <a:srgbClr val="293873"/>
                </a:solidFill>
              </a:rPr>
              <a:t>:  This year medical ID cards will be sent to all subscribers AND dependents</a:t>
            </a:r>
          </a:p>
          <a:p>
            <a:pPr defTabSz="914400">
              <a:buFont typeface="Wingdings" panose="05000000000000000000" pitchFamily="2" charset="2"/>
              <a:buChar char="§"/>
              <a:defRPr/>
            </a:pPr>
            <a:endParaRPr lang="en-US" sz="1600" dirty="0">
              <a:solidFill>
                <a:srgbClr val="293873"/>
              </a:solidFill>
            </a:endParaRPr>
          </a:p>
          <a:p>
            <a:pPr defTabSz="914400">
              <a:buFont typeface="Wingdings" panose="05000000000000000000" pitchFamily="2" charset="2"/>
              <a:buChar char="§"/>
              <a:defRPr/>
            </a:pPr>
            <a:r>
              <a:rPr kumimoji="0" lang="en-US" sz="1600" b="0" i="0" u="none" strike="noStrike" kern="1200" cap="none" spc="0" normalizeH="0" baseline="0" noProof="0" dirty="0">
                <a:ln>
                  <a:noFill/>
                </a:ln>
                <a:solidFill>
                  <a:srgbClr val="293873"/>
                </a:solidFill>
                <a:effectLst/>
                <a:uLnTx/>
                <a:uFillTx/>
                <a:ea typeface="+mn-ea"/>
                <a:cs typeface="+mn-cs"/>
              </a:rPr>
              <a:t>If you want an FSA, Dependent Care or HSA in 2026, you must designate contributions for next year –</a:t>
            </a:r>
            <a:r>
              <a:rPr kumimoji="0" lang="en-US" sz="1600" b="1" i="0" u="sng" strike="noStrike" kern="1200" cap="none" spc="0" normalizeH="0" baseline="0" noProof="0" dirty="0">
                <a:ln>
                  <a:noFill/>
                </a:ln>
                <a:solidFill>
                  <a:srgbClr val="293873"/>
                </a:solidFill>
                <a:effectLst/>
                <a:uLnTx/>
                <a:uFillTx/>
                <a:ea typeface="+mn-ea"/>
                <a:cs typeface="+mn-cs"/>
              </a:rPr>
              <a:t>it does not auto renew</a:t>
            </a:r>
            <a:endParaRPr lang="en-US" sz="1600" dirty="0">
              <a:solidFill>
                <a:srgbClr val="293873"/>
              </a:solidFill>
            </a:endParaRPr>
          </a:p>
          <a:p>
            <a:pPr marR="0" lvl="0" algn="l" defTabSz="914400" rtl="0" eaLnBrk="1" fontAlgn="base" latinLnBrk="0" hangingPunct="1">
              <a:spcBef>
                <a:spcPct val="20000"/>
              </a:spcBef>
              <a:spcAft>
                <a:spcPct val="0"/>
              </a:spcAft>
              <a:buClrTx/>
              <a:buSzTx/>
              <a:buFont typeface="Wingdings" panose="05000000000000000000" pitchFamily="2" charset="2"/>
              <a:buChar char="§"/>
              <a:tabLst/>
              <a:defRPr/>
            </a:pPr>
            <a:endParaRPr kumimoji="0" lang="en-US" sz="1600" b="1" i="0" u="sng" strike="noStrike" kern="1200" cap="none" spc="0" normalizeH="0" baseline="0" noProof="0" dirty="0">
              <a:ln>
                <a:noFill/>
              </a:ln>
              <a:solidFill>
                <a:srgbClr val="293873"/>
              </a:solidFill>
              <a:effectLst/>
              <a:uLnTx/>
              <a:uFillTx/>
              <a:ea typeface="+mn-ea"/>
              <a:cs typeface="+mn-cs"/>
            </a:endParaRPr>
          </a:p>
          <a:p>
            <a:pPr marR="0" lvl="0" algn="l" defTabSz="914400" rtl="0" eaLnBrk="1" fontAlgn="base" latinLnBrk="0" hangingPunct="1">
              <a:spcBef>
                <a:spcPct val="20000"/>
              </a:spcBef>
              <a:spcAft>
                <a:spcPct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293873"/>
                </a:solidFill>
                <a:effectLst/>
                <a:uLnTx/>
                <a:uFillTx/>
                <a:ea typeface="+mn-ea"/>
                <a:cs typeface="+mn-cs"/>
              </a:rPr>
              <a:t>After Open Enrollment, you may not make changes to your coverage unless you have a Qualifying Event  </a:t>
            </a:r>
          </a:p>
          <a:p>
            <a:pPr marR="0" lvl="0" algn="l" defTabSz="914400" rtl="0" eaLnBrk="1" fontAlgn="base" latinLnBrk="0" hangingPunct="1">
              <a:spcBef>
                <a:spcPct val="20000"/>
              </a:spcBef>
              <a:spcAft>
                <a:spcPct val="0"/>
              </a:spcAft>
              <a:buClrTx/>
              <a:buSzTx/>
              <a:buFont typeface="Wingdings" panose="05000000000000000000" pitchFamily="2" charset="2"/>
              <a:buChar char="§"/>
              <a:tabLst/>
              <a:defRPr/>
            </a:pPr>
            <a:endParaRPr kumimoji="0" lang="en-US" sz="1600" b="0" i="0" u="none" strike="noStrike" kern="1200" cap="none" spc="0" normalizeH="0" baseline="0" noProof="0" dirty="0">
              <a:ln>
                <a:noFill/>
              </a:ln>
              <a:solidFill>
                <a:srgbClr val="293873"/>
              </a:solidFill>
              <a:effectLst/>
              <a:uLnTx/>
              <a:uFillTx/>
              <a:ea typeface="+mn-ea"/>
              <a:cs typeface="+mn-cs"/>
            </a:endParaRPr>
          </a:p>
          <a:p>
            <a:pPr marR="0" lvl="0" algn="l" defTabSz="914400" rtl="0" eaLnBrk="1" fontAlgn="base" latinLnBrk="0" hangingPunct="1">
              <a:spcBef>
                <a:spcPct val="20000"/>
              </a:spcBef>
              <a:spcAft>
                <a:spcPct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293873"/>
                </a:solidFill>
                <a:effectLst/>
                <a:uLnTx/>
                <a:uFillTx/>
                <a:ea typeface="+mn-ea"/>
                <a:cs typeface="+mn-cs"/>
              </a:rPr>
              <a:t>Enroll or make changes in benefits </a:t>
            </a:r>
            <a:r>
              <a:rPr lang="en-US" sz="1600" dirty="0">
                <a:solidFill>
                  <a:srgbClr val="293873"/>
                </a:solidFill>
              </a:rPr>
              <a:t>by completing an application</a:t>
            </a:r>
            <a:r>
              <a:rPr kumimoji="0" lang="en-US" sz="1600" b="0" i="0" u="none" strike="noStrike" kern="1200" cap="none" spc="0" normalizeH="0" baseline="0" noProof="0" dirty="0">
                <a:ln>
                  <a:noFill/>
                </a:ln>
                <a:solidFill>
                  <a:srgbClr val="293873"/>
                </a:solidFill>
                <a:effectLst/>
                <a:uLnTx/>
                <a:uFillTx/>
                <a:ea typeface="+mn-ea"/>
                <a:cs typeface="+mn-cs"/>
              </a:rPr>
              <a:t> during the Open Enrollment Period</a:t>
            </a:r>
            <a:endParaRPr lang="en-US" sz="1600" dirty="0">
              <a:solidFill>
                <a:srgbClr val="293873"/>
              </a:solidFill>
              <a:highlight>
                <a:srgbClr val="FFFF00"/>
              </a:highlight>
            </a:endParaRPr>
          </a:p>
          <a:p>
            <a:pPr marL="0" marR="0" lvl="0" indent="0" algn="ctr" defTabSz="914400" rtl="0" eaLnBrk="1" fontAlgn="base" latinLnBrk="0" hangingPunct="1">
              <a:spcBef>
                <a:spcPct val="20000"/>
              </a:spcBef>
              <a:spcAft>
                <a:spcPct val="0"/>
              </a:spcAft>
              <a:buClrTx/>
              <a:buSzTx/>
              <a:buNone/>
              <a:tabLst/>
              <a:defRPr/>
            </a:pPr>
            <a:r>
              <a:rPr lang="en-US" sz="2800" b="1" u="sng" dirty="0">
                <a:solidFill>
                  <a:srgbClr val="CC0000"/>
                </a:solidFill>
                <a:latin typeface="Montserrat-Regular"/>
              </a:rPr>
              <a:t>November 3rd  through November 21</a:t>
            </a:r>
            <a:r>
              <a:rPr lang="en-US" sz="2800" b="1" u="sng" baseline="30000" dirty="0">
                <a:solidFill>
                  <a:srgbClr val="CC0000"/>
                </a:solidFill>
                <a:latin typeface="Montserrat-Regular"/>
              </a:rPr>
              <a:t>st</a:t>
            </a:r>
            <a:r>
              <a:rPr lang="en-US" sz="2800" b="1" u="sng" dirty="0">
                <a:solidFill>
                  <a:srgbClr val="CC0000"/>
                </a:solidFill>
                <a:latin typeface="Montserrat-Regular"/>
              </a:rPr>
              <a:t>   </a:t>
            </a:r>
            <a:endParaRPr kumimoji="0" lang="en-US" sz="2000" b="0" i="0" u="none" strike="noStrike" kern="0" cap="none" spc="0" normalizeH="0" baseline="0" noProof="0" dirty="0">
              <a:ln>
                <a:noFill/>
              </a:ln>
              <a:solidFill>
                <a:srgbClr val="002060"/>
              </a:solidFill>
              <a:effectLst/>
              <a:uLnTx/>
              <a:uFillTx/>
              <a:latin typeface="Montserrat-Regular"/>
              <a:ea typeface="+mn-ea"/>
              <a:cs typeface="+mn-cs"/>
            </a:endParaRPr>
          </a:p>
        </p:txBody>
      </p:sp>
      <p:pic>
        <p:nvPicPr>
          <p:cNvPr id="7" name="Audio 6">
            <a:hlinkClick r:id="" action="ppaction://media"/>
            <a:extLst>
              <a:ext uri="{FF2B5EF4-FFF2-40B4-BE49-F238E27FC236}">
                <a16:creationId xmlns:a16="http://schemas.microsoft.com/office/drawing/2014/main" id="{B2459A8E-2E15-D02C-CB50-E66CE8ED143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06478493"/>
      </p:ext>
    </p:extLst>
  </p:cSld>
  <p:clrMapOvr>
    <a:masterClrMapping/>
  </p:clrMapOvr>
  <mc:AlternateContent xmlns:mc="http://schemas.openxmlformats.org/markup-compatibility/2006" xmlns:p14="http://schemas.microsoft.com/office/powerpoint/2010/main">
    <mc:Choice Requires="p14">
      <p:transition spd="slow" p14:dur="2000" advTm="69305"/>
    </mc:Choice>
    <mc:Fallback xmlns="">
      <p:transition spd="slow" advTm="693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2FA92-475C-4F13-88B6-AE48AA2A2592}"/>
              </a:ext>
            </a:extLst>
          </p:cNvPr>
          <p:cNvSpPr>
            <a:spLocks noGrp="1"/>
          </p:cNvSpPr>
          <p:nvPr>
            <p:ph type="title"/>
          </p:nvPr>
        </p:nvSpPr>
        <p:spPr/>
        <p:txBody>
          <a:bodyPr/>
          <a:lstStyle/>
          <a:p>
            <a:r>
              <a:rPr lang="en-US" dirty="0"/>
              <a:t>Next Steps</a:t>
            </a:r>
          </a:p>
        </p:txBody>
      </p:sp>
      <p:sp>
        <p:nvSpPr>
          <p:cNvPr id="3" name="Content Placeholder 2">
            <a:extLst>
              <a:ext uri="{FF2B5EF4-FFF2-40B4-BE49-F238E27FC236}">
                <a16:creationId xmlns:a16="http://schemas.microsoft.com/office/drawing/2014/main" id="{6C627AC6-A3C7-455F-BDED-F08FB6F3D16B}"/>
              </a:ext>
            </a:extLst>
          </p:cNvPr>
          <p:cNvSpPr>
            <a:spLocks noGrp="1"/>
          </p:cNvSpPr>
          <p:nvPr>
            <p:ph idx="1"/>
          </p:nvPr>
        </p:nvSpPr>
        <p:spPr>
          <a:xfrm>
            <a:off x="320415" y="1022933"/>
            <a:ext cx="11033386" cy="4460485"/>
          </a:xfrm>
        </p:spPr>
        <p:txBody>
          <a:bodyPr>
            <a:normAutofit fontScale="92500" lnSpcReduction="10000"/>
          </a:bodyPr>
          <a:lstStyle/>
          <a:p>
            <a:pPr>
              <a:spcBef>
                <a:spcPts val="409"/>
              </a:spcBef>
              <a:buClr>
                <a:srgbClr val="4472C4">
                  <a:lumMod val="50000"/>
                </a:srgbClr>
              </a:buClr>
              <a:defRPr/>
            </a:pPr>
            <a:endParaRPr lang="en-US" sz="2182" dirty="0">
              <a:solidFill>
                <a:srgbClr val="002D55"/>
              </a:solidFill>
              <a:latin typeface="+mj-lt"/>
            </a:endParaRPr>
          </a:p>
          <a:p>
            <a:pPr marL="233789" indent="-233789">
              <a:spcBef>
                <a:spcPts val="409"/>
              </a:spcBef>
              <a:buFont typeface="Wingdings" pitchFamily="2" charset="2"/>
              <a:buChar char="Ø"/>
              <a:defRPr/>
            </a:pPr>
            <a:r>
              <a:rPr lang="en-US" sz="2182" b="1" dirty="0">
                <a:solidFill>
                  <a:srgbClr val="002D55"/>
                </a:solidFill>
                <a:effectLst>
                  <a:outerShdw blurRad="38100" dist="38100" dir="2700000" algn="tl">
                    <a:srgbClr val="000000">
                      <a:alpha val="43137"/>
                    </a:srgbClr>
                  </a:outerShdw>
                </a:effectLst>
              </a:rPr>
              <a:t>IMPORTANT</a:t>
            </a:r>
            <a:r>
              <a:rPr lang="en-US" sz="2182" dirty="0">
                <a:solidFill>
                  <a:srgbClr val="002D55"/>
                </a:solidFill>
              </a:rPr>
              <a:t> 2026 is an ACTIVE Open Enrollment, meaning all benefit eligible employees are required to elect, renew, adjust, or actively decline benefit elections</a:t>
            </a:r>
          </a:p>
          <a:p>
            <a:pPr marL="233789" indent="-233789">
              <a:spcBef>
                <a:spcPts val="409"/>
              </a:spcBef>
              <a:buFont typeface="Wingdings" pitchFamily="2" charset="2"/>
              <a:buChar char="Ø"/>
              <a:defRPr/>
            </a:pPr>
            <a:endParaRPr lang="en-US" sz="2182" dirty="0">
              <a:solidFill>
                <a:srgbClr val="002D55"/>
              </a:solidFill>
            </a:endParaRPr>
          </a:p>
          <a:p>
            <a:pPr marL="233789" indent="-233789">
              <a:spcBef>
                <a:spcPts val="409"/>
              </a:spcBef>
              <a:buFont typeface="Wingdings" pitchFamily="2" charset="2"/>
              <a:buChar char="Ø"/>
              <a:defRPr/>
            </a:pPr>
            <a:r>
              <a:rPr lang="en-US" sz="2182" dirty="0">
                <a:solidFill>
                  <a:srgbClr val="293873"/>
                </a:solidFill>
              </a:rPr>
              <a:t>Open Enrollment will be </a:t>
            </a:r>
            <a:r>
              <a:rPr lang="en-US" sz="2182" b="1" dirty="0">
                <a:solidFill>
                  <a:srgbClr val="293873"/>
                </a:solidFill>
              </a:rPr>
              <a:t>November 3</a:t>
            </a:r>
            <a:r>
              <a:rPr lang="en-US" sz="2182" b="1" baseline="30000" dirty="0">
                <a:solidFill>
                  <a:srgbClr val="293873"/>
                </a:solidFill>
              </a:rPr>
              <a:t>rd   - </a:t>
            </a:r>
            <a:r>
              <a:rPr lang="en-US" sz="2200" b="1" dirty="0">
                <a:solidFill>
                  <a:srgbClr val="293873"/>
                </a:solidFill>
              </a:rPr>
              <a:t>November 21</a:t>
            </a:r>
            <a:r>
              <a:rPr lang="en-US" sz="2182" b="1" baseline="30000" dirty="0">
                <a:solidFill>
                  <a:srgbClr val="293873"/>
                </a:solidFill>
              </a:rPr>
              <a:t>st </a:t>
            </a:r>
            <a:r>
              <a:rPr lang="en-US" sz="2182" dirty="0">
                <a:solidFill>
                  <a:srgbClr val="293873"/>
                </a:solidFill>
              </a:rPr>
              <a:t>Be sure to log into Kronos and complete it. </a:t>
            </a:r>
            <a:endParaRPr lang="en-US" altLang="en-US" sz="2182" dirty="0">
              <a:solidFill>
                <a:srgbClr val="293873"/>
              </a:solidFill>
            </a:endParaRPr>
          </a:p>
          <a:p>
            <a:pPr marL="233789" indent="-233789">
              <a:spcBef>
                <a:spcPts val="409"/>
              </a:spcBef>
              <a:buFont typeface="Wingdings" pitchFamily="2" charset="2"/>
              <a:buChar char="Ø"/>
              <a:defRPr/>
            </a:pPr>
            <a:endParaRPr lang="en-US" sz="2182" dirty="0">
              <a:solidFill>
                <a:srgbClr val="002D55"/>
              </a:solidFill>
            </a:endParaRPr>
          </a:p>
          <a:p>
            <a:pPr marL="233789" indent="-233789">
              <a:spcBef>
                <a:spcPts val="409"/>
              </a:spcBef>
              <a:buFont typeface="Wingdings" pitchFamily="2" charset="2"/>
              <a:buChar char="Ø"/>
              <a:defRPr/>
            </a:pPr>
            <a:r>
              <a:rPr lang="en-US" sz="2182" dirty="0">
                <a:solidFill>
                  <a:srgbClr val="002D55"/>
                </a:solidFill>
                <a:latin typeface="+mj-lt"/>
              </a:rPr>
              <a:t>All open enrollment documents are housed in Kronos. </a:t>
            </a:r>
            <a:r>
              <a:rPr lang="en-US" altLang="en-US" sz="2182" dirty="0">
                <a:solidFill>
                  <a:srgbClr val="002D55"/>
                </a:solidFill>
              </a:rPr>
              <a:t>If you need assistance logging into your Kronos account, please reference the Kronos “How To” Instructions on the </a:t>
            </a:r>
            <a:r>
              <a:rPr lang="en-US" altLang="en-US" sz="2182" dirty="0">
                <a:solidFill>
                  <a:srgbClr val="FF0000"/>
                </a:solidFill>
                <a:hlinkClick r:id="rId4">
                  <a:extLst>
                    <a:ext uri="{A12FA001-AC4F-418D-AE19-62706E023703}">
                      <ahyp:hlinkClr xmlns:ahyp="http://schemas.microsoft.com/office/drawing/2018/hyperlinkcolor" val="tx"/>
                    </a:ext>
                  </a:extLst>
                </a:hlinkClick>
              </a:rPr>
              <a:t>www.</a:t>
            </a:r>
            <a:r>
              <a:rPr lang="en-US" altLang="en-US" sz="2182" u="sng" dirty="0">
                <a:solidFill>
                  <a:srgbClr val="FF0000"/>
                </a:solidFill>
                <a:hlinkClick r:id="rId4">
                  <a:extLst>
                    <a:ext uri="{A12FA001-AC4F-418D-AE19-62706E023703}">
                      <ahyp:hlinkClr xmlns:ahyp="http://schemas.microsoft.com/office/drawing/2018/hyperlinkcolor" val="tx"/>
                    </a:ext>
                  </a:extLst>
                </a:hlinkClick>
              </a:rPr>
              <a:t>Heritage1886.org/benefits</a:t>
            </a:r>
            <a:r>
              <a:rPr lang="en-US" altLang="en-US" sz="2182" u="sng" dirty="0">
                <a:solidFill>
                  <a:srgbClr val="FF0000"/>
                </a:solidFill>
              </a:rPr>
              <a:t>  </a:t>
            </a:r>
            <a:r>
              <a:rPr lang="en-US" sz="2182" dirty="0">
                <a:solidFill>
                  <a:srgbClr val="FF0000"/>
                </a:solidFill>
                <a:latin typeface="+mj-lt"/>
              </a:rPr>
              <a:t> </a:t>
            </a:r>
          </a:p>
          <a:p>
            <a:pPr marL="233789" indent="-233789">
              <a:spcBef>
                <a:spcPts val="409"/>
              </a:spcBef>
              <a:buFont typeface="Wingdings" pitchFamily="2" charset="2"/>
              <a:buChar char="Ø"/>
              <a:defRPr/>
            </a:pPr>
            <a:endParaRPr lang="en-US" sz="2182" dirty="0">
              <a:solidFill>
                <a:srgbClr val="002D55"/>
              </a:solidFill>
            </a:endParaRPr>
          </a:p>
          <a:p>
            <a:pPr>
              <a:spcBef>
                <a:spcPts val="0"/>
              </a:spcBef>
              <a:spcAft>
                <a:spcPts val="409"/>
              </a:spcAft>
              <a:buFont typeface="Wingdings" panose="05000000000000000000" pitchFamily="2" charset="2"/>
              <a:buChar char="Ø"/>
              <a:defRPr/>
            </a:pPr>
            <a:r>
              <a:rPr lang="en-US" altLang="en-US" sz="2182" dirty="0">
                <a:solidFill>
                  <a:srgbClr val="002D55"/>
                </a:solidFill>
              </a:rPr>
              <a:t>Make sure you update your beneficiaries in Kronos for your company paid and voluntary life insurance.</a:t>
            </a:r>
          </a:p>
          <a:p>
            <a:pPr marL="0" indent="0">
              <a:spcBef>
                <a:spcPts val="0"/>
              </a:spcBef>
              <a:spcAft>
                <a:spcPts val="409"/>
              </a:spcAft>
              <a:buNone/>
              <a:defRPr/>
            </a:pPr>
            <a:r>
              <a:rPr lang="en-US" altLang="en-US" sz="2182" dirty="0">
                <a:solidFill>
                  <a:srgbClr val="002D55"/>
                </a:solidFill>
              </a:rPr>
              <a:t> </a:t>
            </a:r>
          </a:p>
          <a:p>
            <a:pPr>
              <a:spcBef>
                <a:spcPts val="0"/>
              </a:spcBef>
              <a:spcAft>
                <a:spcPts val="409"/>
              </a:spcAft>
              <a:buFont typeface="Wingdings" panose="05000000000000000000" pitchFamily="2" charset="2"/>
              <a:buChar char="Ø"/>
              <a:defRPr/>
            </a:pPr>
            <a:r>
              <a:rPr lang="en-US" altLang="en-US" sz="2182" dirty="0">
                <a:solidFill>
                  <a:srgbClr val="293873"/>
                </a:solidFill>
              </a:rPr>
              <a:t> Evaluate, select and confirm your FSA and Dependent Care contributions to ensure you are getting the maximum benefit.</a:t>
            </a:r>
          </a:p>
          <a:p>
            <a:pPr>
              <a:spcBef>
                <a:spcPts val="0"/>
              </a:spcBef>
              <a:spcAft>
                <a:spcPts val="409"/>
              </a:spcAft>
              <a:buFont typeface="Wingdings" panose="05000000000000000000" pitchFamily="2" charset="2"/>
              <a:buChar char="Ø"/>
              <a:defRPr/>
            </a:pPr>
            <a:endParaRPr lang="en-US" altLang="en-US" sz="2182" dirty="0">
              <a:solidFill>
                <a:srgbClr val="293873"/>
              </a:solidFill>
            </a:endParaRPr>
          </a:p>
          <a:p>
            <a:endParaRPr lang="en-US" sz="2182" dirty="0"/>
          </a:p>
        </p:txBody>
      </p:sp>
      <p:sp>
        <p:nvSpPr>
          <p:cNvPr id="4" name="Slide Number Placeholder 3">
            <a:extLst>
              <a:ext uri="{FF2B5EF4-FFF2-40B4-BE49-F238E27FC236}">
                <a16:creationId xmlns:a16="http://schemas.microsoft.com/office/drawing/2014/main" id="{F450991B-9A9F-47D5-AF6F-142B7E37DD0B}"/>
              </a:ext>
            </a:extLst>
          </p:cNvPr>
          <p:cNvSpPr>
            <a:spLocks noGrp="1"/>
          </p:cNvSpPr>
          <p:nvPr>
            <p:ph type="sldNum" sz="quarter" idx="12"/>
          </p:nvPr>
        </p:nvSpPr>
        <p:spPr/>
        <p:txBody>
          <a:bodyPr/>
          <a:lstStyle/>
          <a:p>
            <a:r>
              <a:rPr lang="en-US"/>
              <a:t> BROWN &amp; BROWN  |  </a:t>
            </a:r>
            <a:fld id="{0BDBB283-31B7-430F-95E5-02359FF226F2}" type="slidenum">
              <a:rPr lang="en-US" smtClean="0"/>
              <a:pPr/>
              <a:t>26</a:t>
            </a:fld>
            <a:endParaRPr lang="en-US" dirty="0"/>
          </a:p>
        </p:txBody>
      </p:sp>
      <p:sp>
        <p:nvSpPr>
          <p:cNvPr id="5" name="Rectangle 4">
            <a:extLst>
              <a:ext uri="{FF2B5EF4-FFF2-40B4-BE49-F238E27FC236}">
                <a16:creationId xmlns:a16="http://schemas.microsoft.com/office/drawing/2014/main" id="{86AB7DE3-28D2-47C4-A0B3-FD67189FB82E}"/>
              </a:ext>
            </a:extLst>
          </p:cNvPr>
          <p:cNvSpPr/>
          <p:nvPr/>
        </p:nvSpPr>
        <p:spPr>
          <a:xfrm>
            <a:off x="0" y="5587991"/>
            <a:ext cx="12192000" cy="588972"/>
          </a:xfrm>
          <a:prstGeom prst="rect">
            <a:avLst/>
          </a:prstGeom>
          <a:solidFill>
            <a:srgbClr val="D1D4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2182" b="1" dirty="0">
                <a:solidFill>
                  <a:srgbClr val="002060"/>
                </a:solidFill>
              </a:rPr>
              <a:t>For questions, please contact the Heritage Benefits Team at benefits@heritage1886.org</a:t>
            </a:r>
            <a:endParaRPr lang="en-US" sz="2182" b="1" dirty="0">
              <a:solidFill>
                <a:srgbClr val="002060"/>
              </a:solidFill>
            </a:endParaRPr>
          </a:p>
        </p:txBody>
      </p:sp>
      <p:pic>
        <p:nvPicPr>
          <p:cNvPr id="9" name="Audio 8">
            <a:hlinkClick r:id="" action="ppaction://media"/>
            <a:extLst>
              <a:ext uri="{FF2B5EF4-FFF2-40B4-BE49-F238E27FC236}">
                <a16:creationId xmlns:a16="http://schemas.microsoft.com/office/drawing/2014/main" id="{C99F143F-8203-A113-554F-4C39EE71AD6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84616036"/>
      </p:ext>
    </p:extLst>
  </p:cSld>
  <p:clrMapOvr>
    <a:masterClrMapping/>
  </p:clrMapOvr>
  <mc:AlternateContent xmlns:mc="http://schemas.openxmlformats.org/markup-compatibility/2006" xmlns:p14="http://schemas.microsoft.com/office/powerpoint/2010/main">
    <mc:Choice Requires="p14">
      <p:transition spd="slow" p14:dur="2000" advTm="58196"/>
    </mc:Choice>
    <mc:Fallback xmlns="">
      <p:transition spd="slow" advTm="581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E6D5EA-1841-1691-49E6-E1FBC4EC34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A0BB2C-6E38-05DD-D240-6D6D41026356}"/>
              </a:ext>
            </a:extLst>
          </p:cNvPr>
          <p:cNvSpPr>
            <a:spLocks noGrp="1"/>
          </p:cNvSpPr>
          <p:nvPr>
            <p:ph type="title"/>
          </p:nvPr>
        </p:nvSpPr>
        <p:spPr/>
        <p:txBody>
          <a:bodyPr>
            <a:normAutofit/>
          </a:bodyPr>
          <a:lstStyle/>
          <a:p>
            <a:r>
              <a:rPr lang="en-US" sz="3000"/>
              <a:t>Disclosure Statement</a:t>
            </a:r>
          </a:p>
        </p:txBody>
      </p:sp>
      <p:sp>
        <p:nvSpPr>
          <p:cNvPr id="4" name="Slide Number Placeholder 3">
            <a:extLst>
              <a:ext uri="{FF2B5EF4-FFF2-40B4-BE49-F238E27FC236}">
                <a16:creationId xmlns:a16="http://schemas.microsoft.com/office/drawing/2014/main" id="{11DE9C7E-54E3-932F-0466-9EA091DABEBB}"/>
              </a:ext>
            </a:extLst>
          </p:cNvPr>
          <p:cNvSpPr>
            <a:spLocks noGrp="1"/>
          </p:cNvSpPr>
          <p:nvPr>
            <p:ph type="sldNum" sz="quarter" idx="12"/>
          </p:nvPr>
        </p:nvSpPr>
        <p:spPr/>
        <p:txBody>
          <a:bodyPr/>
          <a:lstStyle/>
          <a:p>
            <a:pPr marL="0" marR="0" lvl="0" indent="0" algn="r" defTabSz="311719"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68" normalizeH="0" baseline="0" noProof="0">
                <a:ln>
                  <a:noFill/>
                </a:ln>
                <a:solidFill>
                  <a:srgbClr val="6D6E71"/>
                </a:solidFill>
                <a:effectLst/>
                <a:uLnTx/>
                <a:uFillTx/>
                <a:latin typeface="Arial" panose="020B0604020202020204" pitchFamily="34" charset="0"/>
                <a:ea typeface="+mn-ea"/>
                <a:cs typeface="Arial" panose="020B0604020202020204" pitchFamily="34" charset="0"/>
              </a:rPr>
              <a:t>BROWN &amp; BROWN  |  </a:t>
            </a:r>
            <a:fld id="{0BDBB283-31B7-430F-95E5-02359FF226F2}" type="slidenum">
              <a:rPr kumimoji="0" lang="en-US" sz="800" b="0" i="0" u="none" strike="noStrike" kern="1200" cap="none" spc="68" normalizeH="0" baseline="0" noProof="0" smtClean="0">
                <a:ln>
                  <a:noFill/>
                </a:ln>
                <a:solidFill>
                  <a:srgbClr val="6D6E71"/>
                </a:solidFill>
                <a:effectLst/>
                <a:uLnTx/>
                <a:uFillTx/>
                <a:latin typeface="Arial" panose="020B0604020202020204" pitchFamily="34" charset="0"/>
                <a:ea typeface="+mn-ea"/>
                <a:cs typeface="Arial" panose="020B0604020202020204" pitchFamily="34" charset="0"/>
              </a:rPr>
              <a:pPr marL="0" marR="0" lvl="0" indent="0" algn="r" defTabSz="311719" rtl="0" eaLnBrk="1" fontAlgn="auto" latinLnBrk="0" hangingPunct="1">
                <a:lnSpc>
                  <a:spcPct val="100000"/>
                </a:lnSpc>
                <a:spcBef>
                  <a:spcPts val="0"/>
                </a:spcBef>
                <a:spcAft>
                  <a:spcPts val="0"/>
                </a:spcAft>
                <a:buClrTx/>
                <a:buSzTx/>
                <a:buFontTx/>
                <a:buNone/>
                <a:tabLst/>
                <a:defRPr/>
              </a:pPr>
              <a:t>27</a:t>
            </a:fld>
            <a:endParaRPr kumimoji="0" lang="en-US" sz="800" b="0" i="0" u="none" strike="noStrike" kern="1200" cap="none" spc="68" normalizeH="0" baseline="0" noProof="0">
              <a:ln>
                <a:noFill/>
              </a:ln>
              <a:solidFill>
                <a:srgbClr val="6D6E71"/>
              </a:solidFill>
              <a:effectLst/>
              <a:uLnTx/>
              <a:uFillTx/>
              <a:latin typeface="Arial" panose="020B0604020202020204" pitchFamily="34" charset="0"/>
              <a:ea typeface="+mn-ea"/>
              <a:cs typeface="Arial" panose="020B0604020202020204" pitchFamily="34" charset="0"/>
            </a:endParaRPr>
          </a:p>
        </p:txBody>
      </p:sp>
      <p:sp>
        <p:nvSpPr>
          <p:cNvPr id="6" name="Content Placeholder 2">
            <a:extLst>
              <a:ext uri="{FF2B5EF4-FFF2-40B4-BE49-F238E27FC236}">
                <a16:creationId xmlns:a16="http://schemas.microsoft.com/office/drawing/2014/main" id="{9CCCBFFE-1D49-8335-7705-321782852144}"/>
              </a:ext>
            </a:extLst>
          </p:cNvPr>
          <p:cNvSpPr txBox="1">
            <a:spLocks/>
          </p:cNvSpPr>
          <p:nvPr/>
        </p:nvSpPr>
        <p:spPr>
          <a:xfrm>
            <a:off x="651934" y="1133541"/>
            <a:ext cx="11136654" cy="5049041"/>
          </a:xfrm>
          <a:prstGeom prst="rect">
            <a:avLst/>
          </a:prstGeom>
        </p:spPr>
        <p:txBody>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
                <a:srgbClr val="293873"/>
              </a:buClr>
              <a:buSzPct val="75000"/>
              <a:buFontTx/>
              <a:buNone/>
              <a:tabLst/>
              <a:defRPr/>
            </a:pPr>
            <a:r>
              <a:rPr kumimoji="0" lang="en-US" sz="1400" b="0" i="0" u="none" strike="noStrike" kern="100" cap="none" spc="0" normalizeH="0" baseline="0" noProof="0">
                <a:ln>
                  <a:noFill/>
                </a:ln>
                <a:solidFill>
                  <a:srgbClr val="002855"/>
                </a:solidFill>
                <a:effectLst/>
                <a:uLnTx/>
                <a:uFillTx/>
                <a:latin typeface="Arial" panose="020B0604020202020204" pitchFamily="34" charset="0"/>
                <a:ea typeface="Aptos" panose="020B0004020202020204" pitchFamily="34" charset="0"/>
                <a:cs typeface="Arial" panose="020B0604020202020204" pitchFamily="34" charset="0"/>
              </a:rPr>
              <a:t>This document is designed to provide basic information regarding benefit plans and programs available to eligible employees. This document merely summarizes the employee benefit plans and programs and does not detail all of the terms, conditions, restrictions, and exclusions contained in the plan documents, carrier contracts and/or Summary Plan Descriptions (SPD) (the “plan documentation”) for the various benefit plans and programs. Every reasonable effort has been made to ensure the accuracy of the information contained in this document; however, in the event of a discrepancy between the information in this document and the plan documentation, the provisions described in the plan documentation will govern. This document does not create any contractual rights for any current or former employee, or for any other individual. The provisions of the applicable plan documentation will govern the determination of any individual’s rights under any employee benefit plan or program. Your employer reserves the right to amend or terminate any of its employee benefit plans and programs at any time and without notice or cause.</a:t>
            </a:r>
          </a:p>
          <a:p>
            <a:pPr marL="0" marR="0" lvl="0" indent="0" algn="l" defTabSz="914400" rtl="0" eaLnBrk="1" fontAlgn="base" latinLnBrk="0" hangingPunct="1">
              <a:lnSpc>
                <a:spcPct val="100000"/>
              </a:lnSpc>
              <a:spcBef>
                <a:spcPct val="20000"/>
              </a:spcBef>
              <a:spcAft>
                <a:spcPct val="0"/>
              </a:spcAft>
              <a:buClr>
                <a:srgbClr val="293873"/>
              </a:buClr>
              <a:buSzPct val="75000"/>
              <a:buFontTx/>
              <a:buNone/>
              <a:tabLst/>
              <a:defRPr/>
            </a:pPr>
            <a:endParaRPr kumimoji="0" lang="en-US" sz="1400" b="0" i="0" u="none" strike="noStrike" kern="0" cap="none" spc="0" normalizeH="0" baseline="0" noProof="0">
              <a:ln>
                <a:noFill/>
              </a:ln>
              <a:solidFill>
                <a:srgbClr val="002060"/>
              </a:solidFill>
              <a:effectLst/>
              <a:uLnTx/>
              <a:uFillTx/>
              <a:latin typeface="Montserrat-Regular"/>
              <a:ea typeface="+mn-ea"/>
              <a:cs typeface="+mn-cs"/>
            </a:endParaRPr>
          </a:p>
        </p:txBody>
      </p:sp>
    </p:spTree>
    <p:extLst>
      <p:ext uri="{BB962C8B-B14F-4D97-AF65-F5344CB8AC3E}">
        <p14:creationId xmlns:p14="http://schemas.microsoft.com/office/powerpoint/2010/main" val="39918337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46169-66F7-CDB8-4989-BAB3D2DF78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A7F31C-5CA0-AD9E-9518-4E2D64DA7FFE}"/>
              </a:ext>
            </a:extLst>
          </p:cNvPr>
          <p:cNvSpPr>
            <a:spLocks noGrp="1"/>
          </p:cNvSpPr>
          <p:nvPr>
            <p:ph type="title"/>
          </p:nvPr>
        </p:nvSpPr>
        <p:spPr/>
        <p:txBody>
          <a:bodyPr>
            <a:normAutofit/>
          </a:bodyPr>
          <a:lstStyle/>
          <a:p>
            <a:r>
              <a:rPr lang="en-US" sz="3000" dirty="0"/>
              <a:t>2026 Open Enrollment Summary</a:t>
            </a:r>
          </a:p>
        </p:txBody>
      </p:sp>
      <p:sp>
        <p:nvSpPr>
          <p:cNvPr id="4" name="Slide Number Placeholder 3">
            <a:extLst>
              <a:ext uri="{FF2B5EF4-FFF2-40B4-BE49-F238E27FC236}">
                <a16:creationId xmlns:a16="http://schemas.microsoft.com/office/drawing/2014/main" id="{C420BD23-AB6B-1DDE-21DB-9A51D1B47814}"/>
              </a:ext>
            </a:extLst>
          </p:cNvPr>
          <p:cNvSpPr>
            <a:spLocks noGrp="1"/>
          </p:cNvSpPr>
          <p:nvPr>
            <p:ph type="sldNum" sz="quarter" idx="12"/>
          </p:nvPr>
        </p:nvSpPr>
        <p:spPr/>
        <p:txBody>
          <a:bodyPr/>
          <a:lstStyle/>
          <a:p>
            <a:pPr defTabSz="311719"/>
            <a:r>
              <a:rPr lang="en-US">
                <a:solidFill>
                  <a:srgbClr val="6D6E71"/>
                </a:solidFill>
              </a:rPr>
              <a:t>BROWN &amp; BROWN  |  </a:t>
            </a:r>
            <a:fld id="{0BDBB283-31B7-430F-95E5-02359FF226F2}" type="slidenum">
              <a:rPr lang="en-US">
                <a:solidFill>
                  <a:srgbClr val="6D6E71"/>
                </a:solidFill>
              </a:rPr>
              <a:pPr defTabSz="311719"/>
              <a:t>3</a:t>
            </a:fld>
            <a:endParaRPr lang="en-US">
              <a:solidFill>
                <a:srgbClr val="6D6E71"/>
              </a:solidFill>
            </a:endParaRPr>
          </a:p>
        </p:txBody>
      </p:sp>
      <p:sp>
        <p:nvSpPr>
          <p:cNvPr id="3" name="Content Placeholder 2">
            <a:extLst>
              <a:ext uri="{FF2B5EF4-FFF2-40B4-BE49-F238E27FC236}">
                <a16:creationId xmlns:a16="http://schemas.microsoft.com/office/drawing/2014/main" id="{EEF53AE2-23F9-DC86-BBA5-CFE06A8E6927}"/>
              </a:ext>
            </a:extLst>
          </p:cNvPr>
          <p:cNvSpPr>
            <a:spLocks noGrp="1"/>
          </p:cNvSpPr>
          <p:nvPr>
            <p:ph idx="1"/>
          </p:nvPr>
        </p:nvSpPr>
        <p:spPr>
          <a:xfrm>
            <a:off x="534394" y="1031544"/>
            <a:ext cx="11123212" cy="4746853"/>
          </a:xfrm>
        </p:spPr>
        <p:txBody>
          <a:bodyPr>
            <a:normAutofit fontScale="85000" lnSpcReduction="10000"/>
          </a:bodyPr>
          <a:lstStyle/>
          <a:p>
            <a:pPr marL="342900" indent="-342900">
              <a:spcBef>
                <a:spcPts val="600"/>
              </a:spcBef>
              <a:buClr>
                <a:srgbClr val="4472C4">
                  <a:lumMod val="50000"/>
                </a:srgbClr>
              </a:buClr>
              <a:buFont typeface="Wingdings" pitchFamily="2" charset="2"/>
              <a:buChar char="Ø"/>
              <a:defRPr/>
            </a:pPr>
            <a:endParaRPr lang="en-US" sz="4400" dirty="0">
              <a:solidFill>
                <a:srgbClr val="002D55"/>
              </a:solidFill>
              <a:latin typeface="+mj-lt"/>
              <a:cs typeface="Arial" panose="020B0604020202020204" pitchFamily="34" charset="0"/>
            </a:endParaRPr>
          </a:p>
          <a:p>
            <a:pPr>
              <a:spcBef>
                <a:spcPts val="600"/>
              </a:spcBef>
              <a:buFont typeface="Wingdings" panose="05000000000000000000" pitchFamily="2" charset="2"/>
              <a:buChar char="ü"/>
              <a:defRPr/>
            </a:pPr>
            <a:r>
              <a:rPr lang="en-US" sz="3200" b="1" dirty="0">
                <a:solidFill>
                  <a:srgbClr val="002D55"/>
                </a:solidFill>
                <a:effectLst>
                  <a:outerShdw blurRad="38100" dist="38100" dir="2700000" algn="tl">
                    <a:srgbClr val="000000">
                      <a:alpha val="43137"/>
                    </a:srgbClr>
                  </a:outerShdw>
                </a:effectLst>
                <a:latin typeface="+mj-lt"/>
              </a:rPr>
              <a:t>IMPORTANT </a:t>
            </a:r>
            <a:r>
              <a:rPr lang="en-US" sz="3200" dirty="0">
                <a:solidFill>
                  <a:srgbClr val="002D55"/>
                </a:solidFill>
                <a:latin typeface="+mj-lt"/>
              </a:rPr>
              <a:t>2026 is an </a:t>
            </a:r>
            <a:r>
              <a:rPr lang="en-US" sz="3200" b="1" dirty="0">
                <a:solidFill>
                  <a:srgbClr val="002D55"/>
                </a:solidFill>
                <a:latin typeface="+mj-lt"/>
              </a:rPr>
              <a:t>ACTIVE</a:t>
            </a:r>
            <a:r>
              <a:rPr lang="en-US" sz="3200" dirty="0">
                <a:solidFill>
                  <a:srgbClr val="002D55"/>
                </a:solidFill>
                <a:latin typeface="+mj-lt"/>
              </a:rPr>
              <a:t> Open Enrollment, meaning all benefit eligible employees are required to elect, renew, adjust or actively decline benefit elections</a:t>
            </a:r>
          </a:p>
          <a:p>
            <a:pPr marL="0" indent="0">
              <a:buNone/>
            </a:pPr>
            <a:endParaRPr lang="en-US" sz="3200" dirty="0">
              <a:solidFill>
                <a:srgbClr val="002D55"/>
              </a:solidFill>
              <a:latin typeface="+mj-lt"/>
            </a:endParaRPr>
          </a:p>
          <a:p>
            <a:pPr>
              <a:buFont typeface="Wingdings" panose="05000000000000000000" pitchFamily="2" charset="2"/>
              <a:buChar char="ü"/>
            </a:pPr>
            <a:r>
              <a:rPr lang="en-US" sz="3200" dirty="0">
                <a:solidFill>
                  <a:srgbClr val="002D55"/>
                </a:solidFill>
                <a:latin typeface="+mj-lt"/>
              </a:rPr>
              <a:t>Open Enrollment will be </a:t>
            </a:r>
            <a:r>
              <a:rPr lang="en-US" sz="3200" b="1" dirty="0">
                <a:solidFill>
                  <a:srgbClr val="002D55"/>
                </a:solidFill>
                <a:latin typeface="+mj-lt"/>
              </a:rPr>
              <a:t>November 3, 2025- November 21, 2025</a:t>
            </a:r>
          </a:p>
          <a:p>
            <a:pPr marL="0" indent="0">
              <a:buNone/>
            </a:pPr>
            <a:r>
              <a:rPr lang="en-US" sz="3200" b="1" dirty="0">
                <a:solidFill>
                  <a:srgbClr val="002D55"/>
                </a:solidFill>
                <a:latin typeface="+mj-lt"/>
              </a:rPr>
              <a:t>   </a:t>
            </a:r>
            <a:r>
              <a:rPr lang="en-US" sz="3200" dirty="0">
                <a:solidFill>
                  <a:srgbClr val="002D55"/>
                </a:solidFill>
                <a:latin typeface="+mj-lt"/>
              </a:rPr>
              <a:t>Be sure to log into Kronos to complete the open enrollment process.</a:t>
            </a:r>
          </a:p>
          <a:p>
            <a:pPr>
              <a:buFont typeface="Wingdings" panose="05000000000000000000" pitchFamily="2" charset="2"/>
              <a:buChar char="ü"/>
            </a:pPr>
            <a:endParaRPr lang="en-US" sz="3200" dirty="0">
              <a:solidFill>
                <a:srgbClr val="002D55"/>
              </a:solidFill>
              <a:latin typeface="+mj-lt"/>
            </a:endParaRPr>
          </a:p>
          <a:p>
            <a:pPr>
              <a:buFont typeface="Wingdings" panose="05000000000000000000" pitchFamily="2" charset="2"/>
              <a:buChar char="ü"/>
            </a:pPr>
            <a:r>
              <a:rPr lang="en-US" sz="3200" dirty="0">
                <a:solidFill>
                  <a:srgbClr val="002D55"/>
                </a:solidFill>
                <a:latin typeface="+mj-lt"/>
                <a:cs typeface="Arial" panose="020B0604020202020204" pitchFamily="34" charset="0"/>
              </a:rPr>
              <a:t>All open enrollment documents are housed in Kronos. </a:t>
            </a:r>
            <a:r>
              <a:rPr lang="en-US" altLang="en-US" sz="3200" dirty="0">
                <a:solidFill>
                  <a:srgbClr val="002D55"/>
                </a:solidFill>
                <a:latin typeface="+mj-lt"/>
              </a:rPr>
              <a:t>If you need assistance logging into your Kronos account, please reference the Kronos “How To” Instructions on the </a:t>
            </a:r>
            <a:r>
              <a:rPr lang="en-US" altLang="en-US" sz="3200" dirty="0">
                <a:solidFill>
                  <a:srgbClr val="FF0000"/>
                </a:solidFill>
                <a:latin typeface="+mj-lt"/>
                <a:hlinkClick r:id="rId4">
                  <a:extLst>
                    <a:ext uri="{A12FA001-AC4F-418D-AE19-62706E023703}">
                      <ahyp:hlinkClr xmlns:ahyp="http://schemas.microsoft.com/office/drawing/2018/hyperlinkcolor" val="tx"/>
                    </a:ext>
                  </a:extLst>
                </a:hlinkClick>
              </a:rPr>
              <a:t>www.</a:t>
            </a:r>
            <a:r>
              <a:rPr lang="en-US" altLang="en-US" sz="3200" u="sng" dirty="0">
                <a:solidFill>
                  <a:srgbClr val="FF0000"/>
                </a:solidFill>
                <a:latin typeface="+mj-lt"/>
                <a:hlinkClick r:id="rId4">
                  <a:extLst>
                    <a:ext uri="{A12FA001-AC4F-418D-AE19-62706E023703}">
                      <ahyp:hlinkClr xmlns:ahyp="http://schemas.microsoft.com/office/drawing/2018/hyperlinkcolor" val="tx"/>
                    </a:ext>
                  </a:extLst>
                </a:hlinkClick>
              </a:rPr>
              <a:t>Heritage1886.org/benefits</a:t>
            </a:r>
            <a:r>
              <a:rPr lang="en-US" altLang="en-US" sz="3200" u="sng" dirty="0">
                <a:solidFill>
                  <a:srgbClr val="FF0000"/>
                </a:solidFill>
                <a:latin typeface="+mj-lt"/>
              </a:rPr>
              <a:t>  </a:t>
            </a:r>
            <a:r>
              <a:rPr lang="en-US" sz="3200" dirty="0">
                <a:solidFill>
                  <a:srgbClr val="FF0000"/>
                </a:solidFill>
                <a:latin typeface="+mj-lt"/>
                <a:cs typeface="Arial" panose="020B0604020202020204" pitchFamily="34" charset="0"/>
              </a:rPr>
              <a:t> </a:t>
            </a:r>
          </a:p>
          <a:p>
            <a:pPr>
              <a:buFont typeface="Wingdings" panose="05000000000000000000" pitchFamily="2" charset="2"/>
              <a:buChar char="ü"/>
            </a:pPr>
            <a:endParaRPr lang="en-US" sz="3200" dirty="0">
              <a:solidFill>
                <a:srgbClr val="002D55"/>
              </a:solidFill>
              <a:latin typeface="+mj-lt"/>
            </a:endParaRPr>
          </a:p>
        </p:txBody>
      </p:sp>
      <p:pic>
        <p:nvPicPr>
          <p:cNvPr id="7" name="Audio 6">
            <a:hlinkClick r:id="" action="ppaction://media"/>
            <a:extLst>
              <a:ext uri="{FF2B5EF4-FFF2-40B4-BE49-F238E27FC236}">
                <a16:creationId xmlns:a16="http://schemas.microsoft.com/office/drawing/2014/main" id="{C4B08257-C8AE-77E9-C155-E665F6CB09E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35045274"/>
      </p:ext>
    </p:extLst>
  </p:cSld>
  <p:clrMapOvr>
    <a:masterClrMapping/>
  </p:clrMapOvr>
  <mc:AlternateContent xmlns:mc="http://schemas.openxmlformats.org/markup-compatibility/2006" xmlns:p14="http://schemas.microsoft.com/office/powerpoint/2010/main">
    <mc:Choice Requires="p14">
      <p:transition spd="slow" p14:dur="2000" advTm="47232"/>
    </mc:Choice>
    <mc:Fallback xmlns="">
      <p:transition spd="slow" advTm="47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F4955-C9A1-931E-BE50-068A45833F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2D23C9-8ED1-2E5F-21DC-95DC1F95A1ED}"/>
              </a:ext>
            </a:extLst>
          </p:cNvPr>
          <p:cNvSpPr>
            <a:spLocks noGrp="1"/>
          </p:cNvSpPr>
          <p:nvPr>
            <p:ph type="title"/>
          </p:nvPr>
        </p:nvSpPr>
        <p:spPr/>
        <p:txBody>
          <a:bodyPr>
            <a:normAutofit/>
          </a:bodyPr>
          <a:lstStyle/>
          <a:p>
            <a:r>
              <a:rPr lang="en-US" sz="3000" dirty="0"/>
              <a:t>2026 Open Enrollment Summary</a:t>
            </a:r>
          </a:p>
        </p:txBody>
      </p:sp>
      <p:sp>
        <p:nvSpPr>
          <p:cNvPr id="4" name="Slide Number Placeholder 3">
            <a:extLst>
              <a:ext uri="{FF2B5EF4-FFF2-40B4-BE49-F238E27FC236}">
                <a16:creationId xmlns:a16="http://schemas.microsoft.com/office/drawing/2014/main" id="{4DF69AEA-77B2-2426-84CB-790EA483B9D2}"/>
              </a:ext>
            </a:extLst>
          </p:cNvPr>
          <p:cNvSpPr>
            <a:spLocks noGrp="1"/>
          </p:cNvSpPr>
          <p:nvPr>
            <p:ph type="sldNum" sz="quarter" idx="12"/>
          </p:nvPr>
        </p:nvSpPr>
        <p:spPr/>
        <p:txBody>
          <a:bodyPr/>
          <a:lstStyle/>
          <a:p>
            <a:pPr defTabSz="311719"/>
            <a:r>
              <a:rPr lang="en-US">
                <a:solidFill>
                  <a:srgbClr val="6D6E71"/>
                </a:solidFill>
              </a:rPr>
              <a:t>BROWN &amp; BROWN  |  </a:t>
            </a:r>
            <a:fld id="{0BDBB283-31B7-430F-95E5-02359FF226F2}" type="slidenum">
              <a:rPr lang="en-US">
                <a:solidFill>
                  <a:srgbClr val="6D6E71"/>
                </a:solidFill>
              </a:rPr>
              <a:pPr defTabSz="311719"/>
              <a:t>4</a:t>
            </a:fld>
            <a:endParaRPr lang="en-US">
              <a:solidFill>
                <a:srgbClr val="6D6E71"/>
              </a:solidFill>
            </a:endParaRPr>
          </a:p>
        </p:txBody>
      </p:sp>
      <p:sp>
        <p:nvSpPr>
          <p:cNvPr id="3" name="Content Placeholder 2">
            <a:extLst>
              <a:ext uri="{FF2B5EF4-FFF2-40B4-BE49-F238E27FC236}">
                <a16:creationId xmlns:a16="http://schemas.microsoft.com/office/drawing/2014/main" id="{97A867F2-177A-97C8-AB9C-0D7B8C746C6B}"/>
              </a:ext>
            </a:extLst>
          </p:cNvPr>
          <p:cNvSpPr>
            <a:spLocks noGrp="1"/>
          </p:cNvSpPr>
          <p:nvPr>
            <p:ph idx="1"/>
          </p:nvPr>
        </p:nvSpPr>
        <p:spPr>
          <a:xfrm>
            <a:off x="805219" y="1255593"/>
            <a:ext cx="11123212" cy="4746853"/>
          </a:xfrm>
        </p:spPr>
        <p:txBody>
          <a:bodyPr>
            <a:normAutofit/>
          </a:bodyPr>
          <a:lstStyle/>
          <a:p>
            <a:pPr marL="342900" indent="-342900">
              <a:spcBef>
                <a:spcPts val="600"/>
              </a:spcBef>
              <a:buClr>
                <a:srgbClr val="4472C4">
                  <a:lumMod val="50000"/>
                </a:srgbClr>
              </a:buClr>
              <a:buFont typeface="Wingdings" pitchFamily="2" charset="2"/>
              <a:buChar char="Ø"/>
              <a:defRPr/>
            </a:pPr>
            <a:endParaRPr lang="en-US" sz="4400" dirty="0">
              <a:solidFill>
                <a:srgbClr val="002D55"/>
              </a:solidFill>
              <a:latin typeface="+mj-lt"/>
              <a:cs typeface="Arial" panose="020B0604020202020204" pitchFamily="34" charset="0"/>
            </a:endParaRPr>
          </a:p>
          <a:p>
            <a:pPr marL="0" indent="0">
              <a:buNone/>
            </a:pPr>
            <a:endParaRPr lang="en-US" sz="3200" dirty="0">
              <a:solidFill>
                <a:srgbClr val="002D55"/>
              </a:solidFill>
              <a:latin typeface="+mj-lt"/>
            </a:endParaRPr>
          </a:p>
        </p:txBody>
      </p:sp>
      <p:sp>
        <p:nvSpPr>
          <p:cNvPr id="5" name="Content Placeholder 2">
            <a:extLst>
              <a:ext uri="{FF2B5EF4-FFF2-40B4-BE49-F238E27FC236}">
                <a16:creationId xmlns:a16="http://schemas.microsoft.com/office/drawing/2014/main" id="{5AD7B94D-1461-C82B-249F-C19314656C25}"/>
              </a:ext>
            </a:extLst>
          </p:cNvPr>
          <p:cNvSpPr txBox="1">
            <a:spLocks/>
          </p:cNvSpPr>
          <p:nvPr/>
        </p:nvSpPr>
        <p:spPr>
          <a:xfrm>
            <a:off x="368894" y="1255593"/>
            <a:ext cx="11017887" cy="6063624"/>
          </a:xfrm>
          <a:prstGeom prst="rect">
            <a:avLst/>
          </a:prstGeom>
        </p:spPr>
        <p:txBody>
          <a:bodyPr vert="horz" lIns="91440" tIns="45720" rIns="91440" bIns="45720" rtlCol="0">
            <a:normAutofit/>
          </a:bodyPr>
          <a:lstStyle>
            <a:lvl1pPr marL="228599" indent="-228599" algn="l" defTabSz="914396" rtl="0" eaLnBrk="1" latinLnBrk="0" hangingPunct="1">
              <a:lnSpc>
                <a:spcPct val="90000"/>
              </a:lnSpc>
              <a:spcBef>
                <a:spcPts val="1000"/>
              </a:spcBef>
              <a:buClr>
                <a:schemeClr val="accent3"/>
              </a:buClr>
              <a:buFont typeface="Arial" panose="020B0604020202020204" pitchFamily="34" charset="0"/>
              <a:buChar char="•"/>
              <a:defRPr sz="2800" kern="1200">
                <a:solidFill>
                  <a:schemeClr val="accent6"/>
                </a:solidFill>
                <a:latin typeface="Arial" panose="020B0604020202020204" pitchFamily="34" charset="0"/>
                <a:ea typeface="+mn-ea"/>
                <a:cs typeface="Arial" panose="020B0604020202020204" pitchFamily="34" charset="0"/>
              </a:defRPr>
            </a:lvl1pPr>
            <a:lvl2pPr marL="685797" indent="-228599" algn="l" defTabSz="914396" rtl="0" eaLnBrk="1" latinLnBrk="0" hangingPunct="1">
              <a:lnSpc>
                <a:spcPct val="90000"/>
              </a:lnSpc>
              <a:spcBef>
                <a:spcPts val="500"/>
              </a:spcBef>
              <a:buClr>
                <a:schemeClr val="accent3"/>
              </a:buClr>
              <a:buFont typeface="Arial" panose="020B0604020202020204" pitchFamily="34" charset="0"/>
              <a:buChar char="»"/>
              <a:defRPr sz="2400" kern="1200">
                <a:solidFill>
                  <a:schemeClr val="accent6"/>
                </a:solidFill>
                <a:latin typeface="Arial" panose="020B0604020202020204" pitchFamily="34" charset="0"/>
                <a:ea typeface="+mn-ea"/>
                <a:cs typeface="Arial" panose="020B0604020202020204" pitchFamily="34" charset="0"/>
              </a:defRPr>
            </a:lvl2pPr>
            <a:lvl3pPr marL="1142995" indent="-228599" algn="l" defTabSz="914396" rtl="0" eaLnBrk="1" latinLnBrk="0" hangingPunct="1">
              <a:lnSpc>
                <a:spcPct val="90000"/>
              </a:lnSpc>
              <a:spcBef>
                <a:spcPts val="500"/>
              </a:spcBef>
              <a:buClr>
                <a:schemeClr val="accent3"/>
              </a:buClr>
              <a:buFont typeface="Courier New" panose="02070309020205020404" pitchFamily="49" charset="0"/>
              <a:buChar char="o"/>
              <a:defRPr sz="2000" kern="1200">
                <a:solidFill>
                  <a:schemeClr val="accent6"/>
                </a:solidFill>
                <a:latin typeface="Arial" panose="020B0604020202020204" pitchFamily="34" charset="0"/>
                <a:ea typeface="+mn-ea"/>
                <a:cs typeface="Arial" panose="020B0604020202020204" pitchFamily="34" charset="0"/>
              </a:defRPr>
            </a:lvl3pPr>
            <a:lvl4pPr marL="1600193" indent="-228599" algn="l" defTabSz="914396" rtl="0" eaLnBrk="1" latinLnBrk="0" hangingPunct="1">
              <a:lnSpc>
                <a:spcPct val="90000"/>
              </a:lnSpc>
              <a:spcBef>
                <a:spcPts val="500"/>
              </a:spcBef>
              <a:buClr>
                <a:schemeClr val="accent3"/>
              </a:buClr>
              <a:buFont typeface="Arial" panose="020B0604020202020204" pitchFamily="34" charset="0"/>
              <a:buChar char="–"/>
              <a:defRPr sz="1800" kern="1200">
                <a:solidFill>
                  <a:schemeClr val="accent6"/>
                </a:solidFill>
                <a:latin typeface="Arial" panose="020B0604020202020204" pitchFamily="34" charset="0"/>
                <a:ea typeface="+mn-ea"/>
                <a:cs typeface="Arial" panose="020B0604020202020204" pitchFamily="34" charset="0"/>
              </a:defRPr>
            </a:lvl4pPr>
            <a:lvl5pPr marL="2057392" indent="-228599" algn="l" defTabSz="914396" rtl="0" eaLnBrk="1" latinLnBrk="0" hangingPunct="1">
              <a:lnSpc>
                <a:spcPct val="90000"/>
              </a:lnSpc>
              <a:spcBef>
                <a:spcPts val="500"/>
              </a:spcBef>
              <a:buClr>
                <a:schemeClr val="accent3"/>
              </a:buClr>
              <a:buFont typeface="Wingdings" panose="05000000000000000000" pitchFamily="2" charset="2"/>
              <a:buChar char="§"/>
              <a:defRPr sz="1800" kern="1200">
                <a:solidFill>
                  <a:schemeClr val="accent6"/>
                </a:solidFill>
                <a:latin typeface="Arial" panose="020B0604020202020204" pitchFamily="34" charset="0"/>
                <a:ea typeface="+mn-ea"/>
                <a:cs typeface="Arial" panose="020B0604020202020204" pitchFamily="34" charset="0"/>
              </a:defRPr>
            </a:lvl5pPr>
            <a:lvl6pPr marL="2514590"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8"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6"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85"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tx2"/>
              </a:buClr>
            </a:pPr>
            <a:r>
              <a:rPr lang="en-US" sz="2200" dirty="0">
                <a:solidFill>
                  <a:srgbClr val="002060"/>
                </a:solidFill>
              </a:rPr>
              <a:t>Heritage will offer </a:t>
            </a:r>
            <a:r>
              <a:rPr lang="en-US" sz="2200" b="1" dirty="0">
                <a:solidFill>
                  <a:srgbClr val="002060"/>
                </a:solidFill>
              </a:rPr>
              <a:t>3 NEW Medical Plans </a:t>
            </a:r>
            <a:r>
              <a:rPr lang="en-US" sz="2200" dirty="0">
                <a:solidFill>
                  <a:srgbClr val="002060"/>
                </a:solidFill>
              </a:rPr>
              <a:t>in 2026:</a:t>
            </a:r>
          </a:p>
          <a:p>
            <a:pPr lvl="1">
              <a:buClr>
                <a:srgbClr val="002060"/>
              </a:buClr>
              <a:buFont typeface="Courier New" panose="02070309020205020404" pitchFamily="49" charset="0"/>
              <a:buChar char="o"/>
            </a:pPr>
            <a:r>
              <a:rPr lang="en-US" sz="2200" dirty="0">
                <a:solidFill>
                  <a:srgbClr val="002060"/>
                </a:solidFill>
              </a:rPr>
              <a:t>Hybrid 2000 </a:t>
            </a:r>
          </a:p>
          <a:p>
            <a:pPr lvl="1">
              <a:buClr>
                <a:srgbClr val="002060"/>
              </a:buClr>
              <a:buFont typeface="Courier New" panose="02070309020205020404" pitchFamily="49" charset="0"/>
              <a:buChar char="o"/>
            </a:pPr>
            <a:r>
              <a:rPr lang="en-US" sz="2200" dirty="0">
                <a:solidFill>
                  <a:srgbClr val="002060"/>
                </a:solidFill>
              </a:rPr>
              <a:t>High Deductible 3000 with </a:t>
            </a:r>
            <a:r>
              <a:rPr lang="en-US" sz="2200" dirty="0">
                <a:solidFill>
                  <a:srgbClr val="FF0000"/>
                </a:solidFill>
              </a:rPr>
              <a:t>Health Savings Account </a:t>
            </a:r>
            <a:r>
              <a:rPr lang="en-US" sz="2200" dirty="0">
                <a:solidFill>
                  <a:srgbClr val="002060"/>
                </a:solidFill>
              </a:rPr>
              <a:t>(HSA)</a:t>
            </a:r>
          </a:p>
          <a:p>
            <a:pPr lvl="1">
              <a:buClr>
                <a:srgbClr val="002060"/>
              </a:buClr>
              <a:buFont typeface="Courier New" panose="02070309020205020404" pitchFamily="49" charset="0"/>
              <a:buChar char="o"/>
            </a:pPr>
            <a:r>
              <a:rPr lang="en-US" sz="2200" dirty="0">
                <a:solidFill>
                  <a:srgbClr val="002060"/>
                </a:solidFill>
              </a:rPr>
              <a:t>High Deductible 6000 with </a:t>
            </a:r>
            <a:r>
              <a:rPr lang="en-US" sz="2200" dirty="0">
                <a:solidFill>
                  <a:srgbClr val="FF0000"/>
                </a:solidFill>
              </a:rPr>
              <a:t>Health Savings Account </a:t>
            </a:r>
            <a:r>
              <a:rPr lang="en-US" sz="2200" dirty="0">
                <a:solidFill>
                  <a:srgbClr val="002060"/>
                </a:solidFill>
              </a:rPr>
              <a:t>(HSA)</a:t>
            </a:r>
          </a:p>
          <a:p>
            <a:pPr>
              <a:buClr>
                <a:srgbClr val="002060"/>
              </a:buClr>
            </a:pPr>
            <a:r>
              <a:rPr lang="en-US" sz="2200" dirty="0">
                <a:solidFill>
                  <a:srgbClr val="002060"/>
                </a:solidFill>
              </a:rPr>
              <a:t>HRA will no longer be offered</a:t>
            </a:r>
          </a:p>
          <a:p>
            <a:pPr>
              <a:buClr>
                <a:srgbClr val="002060"/>
              </a:buClr>
            </a:pPr>
            <a:r>
              <a:rPr lang="en-US" sz="2200" dirty="0">
                <a:solidFill>
                  <a:srgbClr val="002060"/>
                </a:solidFill>
              </a:rPr>
              <a:t>P&amp;A Group will administer the HSA Accounts</a:t>
            </a:r>
          </a:p>
          <a:p>
            <a:pPr>
              <a:buClr>
                <a:srgbClr val="002060"/>
              </a:buClr>
            </a:pPr>
            <a:r>
              <a:rPr lang="en-US" sz="2200" dirty="0">
                <a:solidFill>
                  <a:srgbClr val="002060"/>
                </a:solidFill>
              </a:rPr>
              <a:t>Guardian will continue to be our carrier for our dental and ancillary benefits </a:t>
            </a:r>
          </a:p>
          <a:p>
            <a:pPr>
              <a:buClr>
                <a:srgbClr val="002060"/>
              </a:buClr>
            </a:pPr>
            <a:r>
              <a:rPr lang="en-US" sz="2200" dirty="0">
                <a:solidFill>
                  <a:srgbClr val="002060"/>
                </a:solidFill>
              </a:rPr>
              <a:t>2026 New Vision Coverage will be offered through Guardian utilizing the VSP Network.</a:t>
            </a:r>
          </a:p>
          <a:p>
            <a:pPr>
              <a:buClr>
                <a:srgbClr val="002060"/>
              </a:buClr>
            </a:pPr>
            <a:endParaRPr lang="en-US" sz="2200" dirty="0">
              <a:solidFill>
                <a:srgbClr val="002060"/>
              </a:solidFill>
            </a:endParaRPr>
          </a:p>
          <a:p>
            <a:pPr>
              <a:spcBef>
                <a:spcPts val="0"/>
              </a:spcBef>
              <a:buClr>
                <a:schemeClr val="tx2"/>
              </a:buClr>
            </a:pPr>
            <a:r>
              <a:rPr lang="en-US" sz="2200" dirty="0">
                <a:solidFill>
                  <a:srgbClr val="002060"/>
                </a:solidFill>
              </a:rPr>
              <a:t>The Heritage Village 401k Retirement Plan has an auto contribution increase of 1% the first payroll in 2026 for any eligible employee that is below 6%.</a:t>
            </a:r>
          </a:p>
          <a:p>
            <a:pPr marL="0" indent="0">
              <a:buClr>
                <a:srgbClr val="C00000"/>
              </a:buClr>
              <a:buNone/>
            </a:pPr>
            <a:endParaRPr lang="en-US" sz="2200" dirty="0">
              <a:solidFill>
                <a:srgbClr val="002060"/>
              </a:solidFill>
            </a:endParaRPr>
          </a:p>
        </p:txBody>
      </p:sp>
      <p:pic>
        <p:nvPicPr>
          <p:cNvPr id="9" name="Picture 8">
            <a:extLst>
              <a:ext uri="{FF2B5EF4-FFF2-40B4-BE49-F238E27FC236}">
                <a16:creationId xmlns:a16="http://schemas.microsoft.com/office/drawing/2014/main" id="{D71144E5-24C8-C4FB-B1CE-EF5BD74B6B69}"/>
              </a:ext>
            </a:extLst>
          </p:cNvPr>
          <p:cNvPicPr>
            <a:picLocks noChangeAspect="1"/>
          </p:cNvPicPr>
          <p:nvPr/>
        </p:nvPicPr>
        <p:blipFill>
          <a:blip r:embed="rId4"/>
          <a:stretch>
            <a:fillRect/>
          </a:stretch>
        </p:blipFill>
        <p:spPr>
          <a:xfrm>
            <a:off x="7444505" y="201238"/>
            <a:ext cx="2098783" cy="1660611"/>
          </a:xfrm>
          <a:prstGeom prst="rect">
            <a:avLst/>
          </a:prstGeom>
        </p:spPr>
      </p:pic>
      <p:pic>
        <p:nvPicPr>
          <p:cNvPr id="8" name="Audio 7">
            <a:hlinkClick r:id="" action="ppaction://media"/>
            <a:extLst>
              <a:ext uri="{FF2B5EF4-FFF2-40B4-BE49-F238E27FC236}">
                <a16:creationId xmlns:a16="http://schemas.microsoft.com/office/drawing/2014/main" id="{10B1F5D5-658E-B7DA-AA04-75F1877CEF8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31023822"/>
      </p:ext>
    </p:extLst>
  </p:cSld>
  <p:clrMapOvr>
    <a:masterClrMapping/>
  </p:clrMapOvr>
  <mc:AlternateContent xmlns:mc="http://schemas.openxmlformats.org/markup-compatibility/2006" xmlns:p14="http://schemas.microsoft.com/office/powerpoint/2010/main">
    <mc:Choice Requires="p14">
      <p:transition spd="slow" p14:dur="2000" advTm="56543"/>
    </mc:Choice>
    <mc:Fallback xmlns="">
      <p:transition spd="slow" advTm="56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DC9EC-9D19-4A3B-BA03-4EA1C7EB724B}"/>
              </a:ext>
            </a:extLst>
          </p:cNvPr>
          <p:cNvSpPr>
            <a:spLocks noGrp="1"/>
          </p:cNvSpPr>
          <p:nvPr>
            <p:ph type="title"/>
          </p:nvPr>
        </p:nvSpPr>
        <p:spPr/>
        <p:txBody>
          <a:bodyPr>
            <a:normAutofit/>
          </a:bodyPr>
          <a:lstStyle/>
          <a:p>
            <a:r>
              <a:rPr lang="en-US" sz="3000" dirty="0"/>
              <a:t>2026 Open Enrollment Summary</a:t>
            </a:r>
          </a:p>
        </p:txBody>
      </p:sp>
      <p:sp>
        <p:nvSpPr>
          <p:cNvPr id="4" name="Slide Number Placeholder 3">
            <a:extLst>
              <a:ext uri="{FF2B5EF4-FFF2-40B4-BE49-F238E27FC236}">
                <a16:creationId xmlns:a16="http://schemas.microsoft.com/office/drawing/2014/main" id="{3C00873F-52E7-4270-BED7-25237A9F79BA}"/>
              </a:ext>
            </a:extLst>
          </p:cNvPr>
          <p:cNvSpPr>
            <a:spLocks noGrp="1"/>
          </p:cNvSpPr>
          <p:nvPr>
            <p:ph type="sldNum" sz="quarter" idx="12"/>
          </p:nvPr>
        </p:nvSpPr>
        <p:spPr/>
        <p:txBody>
          <a:bodyPr/>
          <a:lstStyle/>
          <a:p>
            <a:pPr defTabSz="311719"/>
            <a:r>
              <a:rPr lang="en-US">
                <a:solidFill>
                  <a:srgbClr val="6D6E71"/>
                </a:solidFill>
              </a:rPr>
              <a:t>BROWN &amp; BROWN  |  </a:t>
            </a:r>
            <a:fld id="{0BDBB283-31B7-430F-95E5-02359FF226F2}" type="slidenum">
              <a:rPr lang="en-US">
                <a:solidFill>
                  <a:srgbClr val="6D6E71"/>
                </a:solidFill>
              </a:rPr>
              <a:pPr defTabSz="311719"/>
              <a:t>5</a:t>
            </a:fld>
            <a:endParaRPr lang="en-US">
              <a:solidFill>
                <a:srgbClr val="6D6E71"/>
              </a:solidFill>
            </a:endParaRPr>
          </a:p>
        </p:txBody>
      </p:sp>
      <p:sp>
        <p:nvSpPr>
          <p:cNvPr id="8" name="TextBox 7">
            <a:extLst>
              <a:ext uri="{FF2B5EF4-FFF2-40B4-BE49-F238E27FC236}">
                <a16:creationId xmlns:a16="http://schemas.microsoft.com/office/drawing/2014/main" id="{51D23112-88B4-4772-97B7-8A1400EC12DE}"/>
              </a:ext>
            </a:extLst>
          </p:cNvPr>
          <p:cNvSpPr txBox="1">
            <a:spLocks noChangeArrowheads="1"/>
          </p:cNvSpPr>
          <p:nvPr/>
        </p:nvSpPr>
        <p:spPr bwMode="auto">
          <a:xfrm>
            <a:off x="1472184" y="1487910"/>
            <a:ext cx="8328569" cy="3882334"/>
          </a:xfrm>
          <a:prstGeom prst="rect">
            <a:avLst/>
          </a:prstGeom>
          <a:noFill/>
          <a:ln w="9525">
            <a:noFill/>
            <a:miter lim="800000"/>
            <a:headEnd/>
            <a:tailEnd/>
          </a:ln>
        </p:spPr>
        <p:txBody>
          <a:bodyPr wrap="square" lIns="62345" tIns="31173" rIns="62345" bIns="31173" anchor="t">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defTabSz="311719">
              <a:lnSpc>
                <a:spcPct val="150000"/>
              </a:lnSpc>
              <a:defRPr/>
            </a:pPr>
            <a:r>
              <a:rPr lang="en-US" sz="1909" b="1" u="sng" dirty="0">
                <a:solidFill>
                  <a:srgbClr val="293873"/>
                </a:solidFill>
                <a:latin typeface="Arial" panose="020B0604020202020204"/>
                <a:cs typeface="Arial"/>
                <a:sym typeface="Helvetica"/>
              </a:rPr>
              <a:t>Open Enrollment Period:</a:t>
            </a:r>
            <a:r>
              <a:rPr lang="en-US" sz="1909" b="1" dirty="0">
                <a:solidFill>
                  <a:srgbClr val="293873"/>
                </a:solidFill>
                <a:latin typeface="Arial" panose="020B0604020202020204"/>
                <a:cs typeface="Arial"/>
                <a:sym typeface="Helvetica"/>
              </a:rPr>
              <a:t> </a:t>
            </a:r>
            <a:r>
              <a:rPr lang="en-US" sz="1909" b="1" dirty="0">
                <a:solidFill>
                  <a:srgbClr val="FF0000"/>
                </a:solidFill>
                <a:latin typeface="Arial" panose="020B0604020202020204"/>
                <a:cs typeface="Arial"/>
                <a:sym typeface="Helvetica"/>
              </a:rPr>
              <a:t>November 3rd – November 21st</a:t>
            </a:r>
          </a:p>
          <a:p>
            <a:pPr defTabSz="311719">
              <a:lnSpc>
                <a:spcPct val="150000"/>
              </a:lnSpc>
              <a:defRPr/>
            </a:pPr>
            <a:endParaRPr lang="en-US" sz="1909" b="1" u="sng" dirty="0">
              <a:solidFill>
                <a:srgbClr val="293873"/>
              </a:solidFill>
              <a:latin typeface="Arial" panose="020B0604020202020204"/>
              <a:sym typeface="Helvetica"/>
            </a:endParaRPr>
          </a:p>
          <a:p>
            <a:pPr defTabSz="311719">
              <a:buClr>
                <a:srgbClr val="FFFFFF">
                  <a:lumMod val="50000"/>
                </a:srgbClr>
              </a:buClr>
              <a:buSzPct val="100000"/>
            </a:pPr>
            <a:r>
              <a:rPr lang="en-US" sz="1909" dirty="0">
                <a:solidFill>
                  <a:srgbClr val="002060"/>
                </a:solidFill>
                <a:latin typeface="Arial" panose="020B0604020202020204"/>
                <a:cs typeface="Arial"/>
              </a:rPr>
              <a:t>12-month election starting </a:t>
            </a:r>
            <a:r>
              <a:rPr lang="en-US" sz="1909" b="1" u="sng" dirty="0">
                <a:solidFill>
                  <a:srgbClr val="002060"/>
                </a:solidFill>
                <a:latin typeface="Arial" panose="020B0604020202020204"/>
                <a:cs typeface="Arial"/>
              </a:rPr>
              <a:t>1/1/26</a:t>
            </a:r>
            <a:r>
              <a:rPr lang="en-US" sz="1909" dirty="0">
                <a:solidFill>
                  <a:srgbClr val="002060"/>
                </a:solidFill>
                <a:latin typeface="Arial" panose="020B0604020202020204"/>
                <a:cs typeface="Arial"/>
              </a:rPr>
              <a:t>; except for qualifying events:</a:t>
            </a:r>
          </a:p>
          <a:p>
            <a:pPr defTabSz="311719">
              <a:buClr>
                <a:srgbClr val="FFFFFF">
                  <a:lumMod val="50000"/>
                </a:srgbClr>
              </a:buClr>
              <a:buSzPct val="100000"/>
            </a:pPr>
            <a:endParaRPr lang="en-US" sz="1909" dirty="0">
              <a:solidFill>
                <a:srgbClr val="002060"/>
              </a:solidFill>
              <a:latin typeface="Arial" panose="020B0604020202020204"/>
            </a:endParaRPr>
          </a:p>
          <a:p>
            <a:pPr marL="623438" lvl="2" indent="-346354" defTabSz="311719">
              <a:spcAft>
                <a:spcPts val="0"/>
              </a:spcAft>
              <a:buFont typeface="Wingdings" panose="05000000000000000000" pitchFamily="2" charset="2"/>
              <a:buChar char="ü"/>
            </a:pPr>
            <a:r>
              <a:rPr lang="en-US" sz="1909" dirty="0">
                <a:solidFill>
                  <a:srgbClr val="002060"/>
                </a:solidFill>
                <a:latin typeface="Arial" panose="020B0604020202020204"/>
                <a:cs typeface="Arial"/>
              </a:rPr>
              <a:t>Addition of a dependent			</a:t>
            </a:r>
          </a:p>
          <a:p>
            <a:pPr marL="623438" lvl="2" indent="-346354" defTabSz="311719">
              <a:spcAft>
                <a:spcPts val="0"/>
              </a:spcAft>
              <a:buFont typeface="Wingdings" panose="05000000000000000000" pitchFamily="2" charset="2"/>
              <a:buChar char="ü"/>
            </a:pPr>
            <a:r>
              <a:rPr lang="en-US" sz="1909" dirty="0">
                <a:solidFill>
                  <a:srgbClr val="002060"/>
                </a:solidFill>
                <a:latin typeface="Arial" panose="020B0604020202020204"/>
              </a:rPr>
              <a:t>Marriage  </a:t>
            </a:r>
          </a:p>
          <a:p>
            <a:pPr marL="623438" lvl="2" indent="-346354" defTabSz="311719">
              <a:spcAft>
                <a:spcPts val="0"/>
              </a:spcAft>
              <a:buFont typeface="Wingdings" panose="05000000000000000000" pitchFamily="2" charset="2"/>
              <a:buChar char="ü"/>
            </a:pPr>
            <a:r>
              <a:rPr lang="en-US" sz="1909" dirty="0">
                <a:solidFill>
                  <a:srgbClr val="002060"/>
                </a:solidFill>
                <a:latin typeface="Arial" panose="020B0604020202020204"/>
              </a:rPr>
              <a:t>Discontinuation of a group health plan  		</a:t>
            </a:r>
          </a:p>
          <a:p>
            <a:pPr marL="623438" lvl="2" indent="-346354" defTabSz="311719">
              <a:spcAft>
                <a:spcPts val="0"/>
              </a:spcAft>
              <a:buFont typeface="Wingdings" panose="05000000000000000000" pitchFamily="2" charset="2"/>
              <a:buChar char="ü"/>
            </a:pPr>
            <a:r>
              <a:rPr lang="en-US" sz="1909" dirty="0">
                <a:solidFill>
                  <a:srgbClr val="002060"/>
                </a:solidFill>
                <a:latin typeface="Arial" panose="020B0604020202020204"/>
              </a:rPr>
              <a:t>Termination or cancellation of COBRA coverage  </a:t>
            </a:r>
          </a:p>
          <a:p>
            <a:pPr marL="623438" lvl="2" indent="-346354" defTabSz="311719">
              <a:spcAft>
                <a:spcPts val="0"/>
              </a:spcAft>
              <a:buFont typeface="Wingdings" panose="05000000000000000000" pitchFamily="2" charset="2"/>
              <a:buChar char="ü"/>
            </a:pPr>
            <a:r>
              <a:rPr lang="en-US" sz="1909" dirty="0">
                <a:solidFill>
                  <a:srgbClr val="002060"/>
                </a:solidFill>
                <a:latin typeface="Arial" panose="020B0604020202020204"/>
              </a:rPr>
              <a:t>Legal separation  				</a:t>
            </a:r>
          </a:p>
          <a:p>
            <a:pPr marL="623438" lvl="2" indent="-346354" defTabSz="311719">
              <a:spcAft>
                <a:spcPts val="0"/>
              </a:spcAft>
              <a:buFont typeface="Wingdings" panose="05000000000000000000" pitchFamily="2" charset="2"/>
              <a:buChar char="ü"/>
            </a:pPr>
            <a:r>
              <a:rPr lang="en-US" sz="1909" dirty="0">
                <a:solidFill>
                  <a:srgbClr val="002060"/>
                </a:solidFill>
                <a:latin typeface="Arial" panose="020B0604020202020204"/>
              </a:rPr>
              <a:t>Divorce or annulment  </a:t>
            </a:r>
          </a:p>
          <a:p>
            <a:pPr marL="623438" lvl="2" indent="-346354" defTabSz="311719">
              <a:spcAft>
                <a:spcPts val="0"/>
              </a:spcAft>
              <a:buFont typeface="Wingdings" panose="05000000000000000000" pitchFamily="2" charset="2"/>
              <a:buChar char="ü"/>
            </a:pPr>
            <a:r>
              <a:rPr lang="en-US" sz="1909" dirty="0">
                <a:solidFill>
                  <a:srgbClr val="002060"/>
                </a:solidFill>
                <a:latin typeface="Arial" panose="020B0604020202020204"/>
              </a:rPr>
              <a:t>Death of a family member 	                                         </a:t>
            </a:r>
          </a:p>
          <a:p>
            <a:pPr marL="623438" lvl="2" indent="-346354" defTabSz="311719">
              <a:spcAft>
                <a:spcPts val="0"/>
              </a:spcAft>
              <a:buFont typeface="Wingdings" panose="05000000000000000000" pitchFamily="2" charset="2"/>
              <a:buChar char="ü"/>
            </a:pPr>
            <a:r>
              <a:rPr lang="en-US" sz="1909" dirty="0">
                <a:solidFill>
                  <a:srgbClr val="002060"/>
                </a:solidFill>
                <a:latin typeface="Arial" panose="020B0604020202020204"/>
              </a:rPr>
              <a:t>Eligibility change</a:t>
            </a:r>
          </a:p>
        </p:txBody>
      </p:sp>
      <p:pic>
        <p:nvPicPr>
          <p:cNvPr id="6" name="Audio 5">
            <a:hlinkClick r:id="" action="ppaction://media"/>
            <a:extLst>
              <a:ext uri="{FF2B5EF4-FFF2-40B4-BE49-F238E27FC236}">
                <a16:creationId xmlns:a16="http://schemas.microsoft.com/office/drawing/2014/main" id="{43B73268-2CA0-3555-D4E6-43C9345EA67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06476894"/>
      </p:ext>
    </p:extLst>
  </p:cSld>
  <p:clrMapOvr>
    <a:masterClrMapping/>
  </p:clrMapOvr>
  <mc:AlternateContent xmlns:mc="http://schemas.openxmlformats.org/markup-compatibility/2006" xmlns:p14="http://schemas.microsoft.com/office/powerpoint/2010/main">
    <mc:Choice Requires="p14">
      <p:transition spd="slow" p14:dur="2000" advTm="42525"/>
    </mc:Choice>
    <mc:Fallback xmlns="">
      <p:transition spd="slow" advTm="425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id="{10E434D7-4A3B-9B62-8D8C-054EE22BDB15}"/>
              </a:ext>
            </a:extLst>
          </p:cNvPr>
          <p:cNvSpPr/>
          <p:nvPr/>
        </p:nvSpPr>
        <p:spPr>
          <a:xfrm>
            <a:off x="0" y="0"/>
            <a:ext cx="10326194" cy="6858000"/>
          </a:xfrm>
          <a:prstGeom prst="round1Rect">
            <a:avLst>
              <a:gd name="adj" fmla="val 50000"/>
            </a:avLst>
          </a:prstGeom>
          <a:gradFill flip="none" rotWithShape="1">
            <a:gsLst>
              <a:gs pos="0">
                <a:schemeClr val="tx1"/>
              </a:gs>
              <a:gs pos="75000">
                <a:schemeClr val="tx1">
                  <a:lumMod val="55000"/>
                </a:schemeClr>
              </a:gs>
            </a:gsLst>
            <a:lin ang="10800000" scaled="1"/>
            <a:tileRect/>
          </a:gra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9548">
              <a:defRPr/>
            </a:pPr>
            <a:endParaRPr lang="en-US" sz="321">
              <a:solidFill>
                <a:srgbClr val="FFFFFF"/>
              </a:solidFill>
              <a:latin typeface="Arial" panose="020B0604020202020204"/>
            </a:endParaRPr>
          </a:p>
        </p:txBody>
      </p:sp>
      <p:pic>
        <p:nvPicPr>
          <p:cNvPr id="3" name="Picture 2" descr="A picture containing music&#10;&#10;Description automatically generated">
            <a:extLst>
              <a:ext uri="{FF2B5EF4-FFF2-40B4-BE49-F238E27FC236}">
                <a16:creationId xmlns:a16="http://schemas.microsoft.com/office/drawing/2014/main" id="{F6120CE7-1162-2C85-A49D-1B1E7DF099D0}"/>
              </a:ext>
            </a:extLst>
          </p:cNvPr>
          <p:cNvPicPr>
            <a:picLocks noChangeAspect="1"/>
          </p:cNvPicPr>
          <p:nvPr/>
        </p:nvPicPr>
        <p:blipFill rotWithShape="1">
          <a:blip r:embed="rId4" cstate="print">
            <a:alphaModFix amt="50000"/>
            <a:extLst>
              <a:ext uri="{28A0092B-C50C-407E-A947-70E740481C1C}">
                <a14:useLocalDpi xmlns:a14="http://schemas.microsoft.com/office/drawing/2010/main"/>
              </a:ext>
            </a:extLst>
          </a:blip>
          <a:srcRect l="40713" b="6551"/>
          <a:stretch/>
        </p:blipFill>
        <p:spPr>
          <a:xfrm flipH="1">
            <a:off x="0" y="1"/>
            <a:ext cx="6021880" cy="4530284"/>
          </a:xfrm>
          <a:prstGeom prst="rect">
            <a:avLst/>
          </a:prstGeom>
        </p:spPr>
      </p:pic>
      <p:pic>
        <p:nvPicPr>
          <p:cNvPr id="7" name="Graphic 6" descr="Circle with left arrow with solid fill">
            <a:extLst>
              <a:ext uri="{FF2B5EF4-FFF2-40B4-BE49-F238E27FC236}">
                <a16:creationId xmlns:a16="http://schemas.microsoft.com/office/drawing/2014/main" id="{143B0D72-332E-B361-FDD5-31FB26D5B38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800000">
            <a:off x="9020927" y="5671691"/>
            <a:ext cx="739236" cy="739236"/>
          </a:xfrm>
          <a:prstGeom prst="rect">
            <a:avLst/>
          </a:prstGeom>
        </p:spPr>
      </p:pic>
      <p:sp>
        <p:nvSpPr>
          <p:cNvPr id="8" name="Rectangle 7">
            <a:extLst>
              <a:ext uri="{FF2B5EF4-FFF2-40B4-BE49-F238E27FC236}">
                <a16:creationId xmlns:a16="http://schemas.microsoft.com/office/drawing/2014/main" id="{47FC4459-B402-B6B4-6EC3-88AE5F4F937B}"/>
              </a:ext>
            </a:extLst>
          </p:cNvPr>
          <p:cNvSpPr/>
          <p:nvPr/>
        </p:nvSpPr>
        <p:spPr>
          <a:xfrm>
            <a:off x="2762458" y="2652935"/>
            <a:ext cx="5548290" cy="658963"/>
          </a:xfrm>
          <a:prstGeom prst="rect">
            <a:avLst/>
          </a:prstGeom>
        </p:spPr>
        <p:txBody>
          <a:bodyPr wrap="square">
            <a:spAutoFit/>
          </a:bodyPr>
          <a:lstStyle/>
          <a:p>
            <a:pPr defTabSz="233789">
              <a:defRPr/>
            </a:pPr>
            <a:r>
              <a:rPr lang="en-US" sz="3682" b="1">
                <a:solidFill>
                  <a:srgbClr val="FFFFFF"/>
                </a:solidFill>
                <a:latin typeface="Arial" panose="020B0604020202020204" pitchFamily="34" charset="0"/>
                <a:cs typeface="Arial" panose="020B0604020202020204" pitchFamily="34" charset="0"/>
              </a:rPr>
              <a:t>2026 Medical Plans</a:t>
            </a:r>
          </a:p>
        </p:txBody>
      </p:sp>
      <p:pic>
        <p:nvPicPr>
          <p:cNvPr id="6" name="Audio 5">
            <a:hlinkClick r:id="" action="ppaction://media"/>
            <a:extLst>
              <a:ext uri="{FF2B5EF4-FFF2-40B4-BE49-F238E27FC236}">
                <a16:creationId xmlns:a16="http://schemas.microsoft.com/office/drawing/2014/main" id="{283F09B8-984D-8B60-8C9E-3B3F32152F47}"/>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17584017"/>
      </p:ext>
    </p:extLst>
  </p:cSld>
  <p:clrMapOvr>
    <a:masterClrMapping/>
  </p:clrMapOvr>
  <mc:AlternateContent xmlns:mc="http://schemas.openxmlformats.org/markup-compatibility/2006" xmlns:p14="http://schemas.microsoft.com/office/powerpoint/2010/main">
    <mc:Choice Requires="p14">
      <p:transition spd="slow" p14:dur="2000" advTm="5738"/>
    </mc:Choice>
    <mc:Fallback xmlns="">
      <p:transition spd="slow" advTm="5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DC9EC-9D19-4A3B-BA03-4EA1C7EB724B}"/>
              </a:ext>
            </a:extLst>
          </p:cNvPr>
          <p:cNvSpPr>
            <a:spLocks noGrp="1"/>
          </p:cNvSpPr>
          <p:nvPr>
            <p:ph type="title"/>
          </p:nvPr>
        </p:nvSpPr>
        <p:spPr/>
        <p:txBody>
          <a:bodyPr>
            <a:normAutofit/>
          </a:bodyPr>
          <a:lstStyle/>
          <a:p>
            <a:r>
              <a:rPr lang="en-US" sz="3000"/>
              <a:t>2026 Medical Plans </a:t>
            </a:r>
          </a:p>
        </p:txBody>
      </p:sp>
      <p:sp>
        <p:nvSpPr>
          <p:cNvPr id="4" name="Slide Number Placeholder 3">
            <a:extLst>
              <a:ext uri="{FF2B5EF4-FFF2-40B4-BE49-F238E27FC236}">
                <a16:creationId xmlns:a16="http://schemas.microsoft.com/office/drawing/2014/main" id="{3C00873F-52E7-4270-BED7-25237A9F79BA}"/>
              </a:ext>
            </a:extLst>
          </p:cNvPr>
          <p:cNvSpPr>
            <a:spLocks noGrp="1"/>
          </p:cNvSpPr>
          <p:nvPr>
            <p:ph type="sldNum" sz="quarter" idx="12"/>
          </p:nvPr>
        </p:nvSpPr>
        <p:spPr/>
        <p:txBody>
          <a:bodyPr/>
          <a:lstStyle/>
          <a:p>
            <a:pPr marL="0" marR="0" lvl="0" indent="0" algn="r" defTabSz="311719"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68" normalizeH="0" baseline="0" noProof="0">
                <a:ln>
                  <a:noFill/>
                </a:ln>
                <a:solidFill>
                  <a:srgbClr val="6D6E71"/>
                </a:solidFill>
                <a:effectLst/>
                <a:uLnTx/>
                <a:uFillTx/>
                <a:latin typeface="Arial" panose="020B0604020202020204" pitchFamily="34" charset="0"/>
                <a:ea typeface="+mn-ea"/>
                <a:cs typeface="Arial" panose="020B0604020202020204" pitchFamily="34" charset="0"/>
              </a:rPr>
              <a:t>BROWN &amp; BROWN  |  </a:t>
            </a:r>
            <a:fld id="{0BDBB283-31B7-430F-95E5-02359FF226F2}" type="slidenum">
              <a:rPr kumimoji="0" lang="en-US" sz="800" b="0" i="0" u="none" strike="noStrike" kern="1200" cap="none" spc="68" normalizeH="0" baseline="0" noProof="0">
                <a:ln>
                  <a:noFill/>
                </a:ln>
                <a:solidFill>
                  <a:srgbClr val="6D6E71"/>
                </a:solidFill>
                <a:effectLst/>
                <a:uLnTx/>
                <a:uFillTx/>
                <a:latin typeface="Arial" panose="020B0604020202020204" pitchFamily="34" charset="0"/>
                <a:ea typeface="+mn-ea"/>
                <a:cs typeface="Arial" panose="020B0604020202020204" pitchFamily="34" charset="0"/>
              </a:rPr>
              <a:pPr marL="0" marR="0" lvl="0" indent="0" algn="r" defTabSz="311719" rtl="0" eaLnBrk="1" fontAlgn="auto" latinLnBrk="0" hangingPunct="1">
                <a:lnSpc>
                  <a:spcPct val="100000"/>
                </a:lnSpc>
                <a:spcBef>
                  <a:spcPts val="0"/>
                </a:spcBef>
                <a:spcAft>
                  <a:spcPts val="0"/>
                </a:spcAft>
                <a:buClrTx/>
                <a:buSzTx/>
                <a:buFontTx/>
                <a:buNone/>
                <a:tabLst/>
                <a:defRPr/>
              </a:pPr>
              <a:t>7</a:t>
            </a:fld>
            <a:endParaRPr kumimoji="0" lang="en-US" sz="800" b="0" i="0" u="none" strike="noStrike" kern="1200" cap="none" spc="68" normalizeH="0" baseline="0" noProof="0">
              <a:ln>
                <a:noFill/>
              </a:ln>
              <a:solidFill>
                <a:srgbClr val="6D6E71"/>
              </a:solidFill>
              <a:effectLst/>
              <a:uLnTx/>
              <a:uFillTx/>
              <a:latin typeface="Arial" panose="020B0604020202020204" pitchFamily="34" charset="0"/>
              <a:ea typeface="+mn-ea"/>
              <a:cs typeface="Arial" panose="020B0604020202020204" pitchFamily="34" charset="0"/>
            </a:endParaRPr>
          </a:p>
        </p:txBody>
      </p:sp>
      <p:sp>
        <p:nvSpPr>
          <p:cNvPr id="5" name="TextBox 5">
            <a:extLst>
              <a:ext uri="{FF2B5EF4-FFF2-40B4-BE49-F238E27FC236}">
                <a16:creationId xmlns:a16="http://schemas.microsoft.com/office/drawing/2014/main" id="{C1FCC122-3F59-48D0-9F51-D40E184BEC79}"/>
              </a:ext>
            </a:extLst>
          </p:cNvPr>
          <p:cNvSpPr txBox="1">
            <a:spLocks noChangeArrowheads="1"/>
          </p:cNvSpPr>
          <p:nvPr/>
        </p:nvSpPr>
        <p:spPr bwMode="auto">
          <a:xfrm>
            <a:off x="2264568" y="6474601"/>
            <a:ext cx="7229475" cy="338554"/>
          </a:xfrm>
          <a:prstGeom prst="rect">
            <a:avLst/>
          </a:prstGeom>
          <a:noFill/>
          <a:ln w="9525">
            <a:noFill/>
            <a:miter lim="800000"/>
            <a:headEnd/>
            <a:tailEnd/>
          </a:ln>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45720" marR="0" lvl="0" indent="-640080" algn="l"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rgbClr val="194F90"/>
                </a:solidFill>
                <a:effectLst/>
                <a:uLnTx/>
                <a:uFillTx/>
                <a:latin typeface="Cambria" panose="02040503050406030204" pitchFamily="18" charset="0"/>
                <a:ea typeface="+mn-ea"/>
                <a:cs typeface="Arial" pitchFamily="34" charset="0"/>
              </a:rPr>
              <a:t>*This plan design contains only a general description of the coverage and does not constitute a policy contract.  For complete information including exclusions, Limitations and conditions, refer to the policy document.  Neither the carrier nor Brown &amp; Brown will be held responsible for typographical or clerical errors.</a:t>
            </a:r>
          </a:p>
        </p:txBody>
      </p:sp>
      <p:graphicFrame>
        <p:nvGraphicFramePr>
          <p:cNvPr id="3" name="Table 2">
            <a:extLst>
              <a:ext uri="{FF2B5EF4-FFF2-40B4-BE49-F238E27FC236}">
                <a16:creationId xmlns:a16="http://schemas.microsoft.com/office/drawing/2014/main" id="{FA9F1A20-DF99-E071-77D5-F05AFC25699E}"/>
              </a:ext>
            </a:extLst>
          </p:cNvPr>
          <p:cNvGraphicFramePr>
            <a:graphicFrameLocks noGrp="1"/>
          </p:cNvGraphicFramePr>
          <p:nvPr>
            <p:extLst>
              <p:ext uri="{D42A27DB-BD31-4B8C-83A1-F6EECF244321}">
                <p14:modId xmlns:p14="http://schemas.microsoft.com/office/powerpoint/2010/main" val="566447340"/>
              </p:ext>
            </p:extLst>
          </p:nvPr>
        </p:nvGraphicFramePr>
        <p:xfrm>
          <a:off x="375973" y="1127125"/>
          <a:ext cx="11253788" cy="4916105"/>
        </p:xfrm>
        <a:graphic>
          <a:graphicData uri="http://schemas.openxmlformats.org/drawingml/2006/table">
            <a:tbl>
              <a:tblPr/>
              <a:tblGrid>
                <a:gridCol w="2813447">
                  <a:extLst>
                    <a:ext uri="{9D8B030D-6E8A-4147-A177-3AD203B41FA5}">
                      <a16:colId xmlns:a16="http://schemas.microsoft.com/office/drawing/2014/main" val="725200556"/>
                    </a:ext>
                  </a:extLst>
                </a:gridCol>
                <a:gridCol w="2813447">
                  <a:extLst>
                    <a:ext uri="{9D8B030D-6E8A-4147-A177-3AD203B41FA5}">
                      <a16:colId xmlns:a16="http://schemas.microsoft.com/office/drawing/2014/main" val="467091811"/>
                    </a:ext>
                  </a:extLst>
                </a:gridCol>
                <a:gridCol w="2813447">
                  <a:extLst>
                    <a:ext uri="{9D8B030D-6E8A-4147-A177-3AD203B41FA5}">
                      <a16:colId xmlns:a16="http://schemas.microsoft.com/office/drawing/2014/main" val="4159780574"/>
                    </a:ext>
                  </a:extLst>
                </a:gridCol>
                <a:gridCol w="2813447">
                  <a:extLst>
                    <a:ext uri="{9D8B030D-6E8A-4147-A177-3AD203B41FA5}">
                      <a16:colId xmlns:a16="http://schemas.microsoft.com/office/drawing/2014/main" val="2515487077"/>
                    </a:ext>
                  </a:extLst>
                </a:gridCol>
              </a:tblGrid>
              <a:tr h="455285">
                <a:tc>
                  <a:txBody>
                    <a:bodyPr/>
                    <a:lstStyle/>
                    <a:p>
                      <a:pPr algn="l" rtl="0" fontAlgn="ctr">
                        <a:buNone/>
                      </a:pPr>
                      <a:r>
                        <a:rPr lang="en-US" sz="1000" b="1" i="0" u="none" strike="noStrike">
                          <a:solidFill>
                            <a:srgbClr val="FFFFFF"/>
                          </a:solidFill>
                          <a:effectLst/>
                          <a:latin typeface="Arial" panose="020B0604020202020204" pitchFamily="34" charset="0"/>
                        </a:rPr>
                        <a:t>Benefits</a:t>
                      </a:r>
                    </a:p>
                  </a:txBody>
                  <a:tcPr marL="7227" marR="7227" marT="7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rtl="0" fontAlgn="ctr">
                        <a:buNone/>
                      </a:pPr>
                      <a:r>
                        <a:rPr lang="en-US" sz="1000" b="1" i="0" u="none" strike="noStrike">
                          <a:solidFill>
                            <a:srgbClr val="FFFFFF"/>
                          </a:solidFill>
                          <a:effectLst/>
                          <a:latin typeface="Arial" panose="020B0604020202020204" pitchFamily="34" charset="0"/>
                        </a:rPr>
                        <a:t>HYBRID 2000</a:t>
                      </a:r>
                      <a:br>
                        <a:rPr lang="en-US" sz="1000" b="1" i="0" u="none" strike="noStrike">
                          <a:solidFill>
                            <a:srgbClr val="FFFFFF"/>
                          </a:solidFill>
                          <a:effectLst/>
                          <a:latin typeface="Arial" panose="020B0604020202020204" pitchFamily="34" charset="0"/>
                        </a:rPr>
                      </a:br>
                      <a:endParaRPr lang="en-US" sz="1000" b="1" i="0" u="none" strike="noStrike">
                        <a:solidFill>
                          <a:srgbClr val="FFFFFF"/>
                        </a:solidFill>
                        <a:effectLst/>
                        <a:latin typeface="Arial" panose="020B0604020202020204" pitchFamily="34" charset="0"/>
                      </a:endParaRPr>
                    </a:p>
                  </a:txBody>
                  <a:tcPr marL="7227" marR="7227" marT="7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rtl="0" fontAlgn="ctr">
                        <a:buNone/>
                      </a:pPr>
                      <a:r>
                        <a:rPr lang="en-US" sz="1000" b="1" i="0" u="none" strike="noStrike" dirty="0">
                          <a:solidFill>
                            <a:srgbClr val="FFFFFF"/>
                          </a:solidFill>
                          <a:effectLst/>
                          <a:latin typeface="Arial" panose="020B0604020202020204" pitchFamily="34" charset="0"/>
                        </a:rPr>
                        <a:t>HDHP</a:t>
                      </a:r>
                      <a:br>
                        <a:rPr lang="en-US" sz="1000" b="1" i="0" u="none" strike="noStrike" dirty="0">
                          <a:solidFill>
                            <a:srgbClr val="FFFFFF"/>
                          </a:solidFill>
                          <a:effectLst/>
                          <a:latin typeface="Arial" panose="020B0604020202020204" pitchFamily="34" charset="0"/>
                        </a:rPr>
                      </a:br>
                      <a:r>
                        <a:rPr lang="en-US" sz="1000" b="1" i="0" u="none" strike="noStrike" dirty="0">
                          <a:solidFill>
                            <a:srgbClr val="FFFFFF"/>
                          </a:solidFill>
                          <a:effectLst/>
                          <a:latin typeface="Arial" panose="020B0604020202020204" pitchFamily="34" charset="0"/>
                        </a:rPr>
                        <a:t>3000/6000</a:t>
                      </a:r>
                      <a:br>
                        <a:rPr lang="en-US" sz="1000" b="1" i="0" u="none" strike="noStrike" dirty="0">
                          <a:solidFill>
                            <a:srgbClr val="FFFFFF"/>
                          </a:solidFill>
                          <a:effectLst/>
                          <a:latin typeface="Arial" panose="020B0604020202020204" pitchFamily="34" charset="0"/>
                        </a:rPr>
                      </a:br>
                      <a:endParaRPr lang="en-US" sz="1000" b="1" i="0" u="none" strike="noStrike" dirty="0">
                        <a:solidFill>
                          <a:srgbClr val="FFFFFF"/>
                        </a:solidFill>
                        <a:effectLst/>
                        <a:latin typeface="Arial" panose="020B0604020202020204" pitchFamily="34" charset="0"/>
                      </a:endParaRPr>
                    </a:p>
                  </a:txBody>
                  <a:tcPr marL="7227" marR="7227" marT="7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rtl="0" fontAlgn="ctr">
                        <a:buNone/>
                      </a:pPr>
                      <a:r>
                        <a:rPr lang="en-US" sz="1000" b="1" i="0" u="none" strike="noStrike" dirty="0">
                          <a:solidFill>
                            <a:srgbClr val="FFFFFF"/>
                          </a:solidFill>
                          <a:effectLst/>
                          <a:latin typeface="Arial" panose="020B0604020202020204" pitchFamily="34" charset="0"/>
                        </a:rPr>
                        <a:t>HDHP</a:t>
                      </a:r>
                      <a:br>
                        <a:rPr lang="en-US" sz="1000" b="1" i="0" u="none" strike="noStrike" dirty="0">
                          <a:solidFill>
                            <a:srgbClr val="FFFFFF"/>
                          </a:solidFill>
                          <a:effectLst/>
                          <a:latin typeface="Arial" panose="020B0604020202020204" pitchFamily="34" charset="0"/>
                        </a:rPr>
                      </a:br>
                      <a:r>
                        <a:rPr lang="en-US" sz="1000" b="1" i="0" u="none" strike="noStrike" dirty="0">
                          <a:solidFill>
                            <a:srgbClr val="FFFFFF"/>
                          </a:solidFill>
                          <a:effectLst/>
                          <a:latin typeface="Arial" panose="020B0604020202020204" pitchFamily="34" charset="0"/>
                        </a:rPr>
                        <a:t>6000/12000*</a:t>
                      </a:r>
                      <a:br>
                        <a:rPr lang="en-US" sz="1000" b="1" i="0" u="none" strike="noStrike" dirty="0">
                          <a:solidFill>
                            <a:srgbClr val="FFFFFF"/>
                          </a:solidFill>
                          <a:effectLst/>
                          <a:latin typeface="Arial" panose="020B0604020202020204" pitchFamily="34" charset="0"/>
                        </a:rPr>
                      </a:br>
                      <a:endParaRPr lang="en-US" sz="1000" b="1" i="0" u="none" strike="noStrike" dirty="0">
                        <a:solidFill>
                          <a:srgbClr val="FFFFFF"/>
                        </a:solidFill>
                        <a:effectLst/>
                        <a:latin typeface="Arial" panose="020B0604020202020204" pitchFamily="34" charset="0"/>
                      </a:endParaRPr>
                    </a:p>
                  </a:txBody>
                  <a:tcPr marL="7227" marR="7227" marT="7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804984103"/>
                  </a:ext>
                </a:extLst>
              </a:tr>
              <a:tr h="404698">
                <a:tc>
                  <a:txBody>
                    <a:bodyPr/>
                    <a:lstStyle/>
                    <a:p>
                      <a:pPr algn="l" rtl="0" fontAlgn="ctr">
                        <a:buNone/>
                      </a:pPr>
                      <a:r>
                        <a:rPr lang="en-US" sz="1000" b="1" i="0" u="none" strike="noStrike">
                          <a:solidFill>
                            <a:srgbClr val="000000"/>
                          </a:solidFill>
                          <a:effectLst/>
                          <a:latin typeface="Arial" panose="020B0604020202020204" pitchFamily="34" charset="0"/>
                        </a:rPr>
                        <a:t>PCP</a:t>
                      </a:r>
                    </a:p>
                  </a:txBody>
                  <a:tcPr marL="7227" marR="7227" marT="7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rtl="0" fontAlgn="ctr">
                        <a:buNone/>
                      </a:pPr>
                      <a:r>
                        <a:rPr lang="en-US" sz="1000" b="0" i="0" u="none" strike="noStrike">
                          <a:solidFill>
                            <a:srgbClr val="000000"/>
                          </a:solidFill>
                          <a:effectLst/>
                          <a:latin typeface="Arial" panose="020B0604020202020204" pitchFamily="34" charset="0"/>
                        </a:rPr>
                        <a:t>$25 copay</a:t>
                      </a:r>
                    </a:p>
                  </a:txBody>
                  <a:tcPr marL="7227" marR="7227" marT="7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000" b="0" i="0" u="none" strike="noStrike">
                          <a:solidFill>
                            <a:srgbClr val="000000"/>
                          </a:solidFill>
                          <a:effectLst/>
                          <a:latin typeface="Arial" panose="020B0604020202020204" pitchFamily="34" charset="0"/>
                        </a:rPr>
                        <a:t>Subject to Deductible / Coinsurance</a:t>
                      </a:r>
                    </a:p>
                  </a:txBody>
                  <a:tcPr marL="7227" marR="7227" marT="7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000" b="0" i="0" u="none" strike="noStrike">
                          <a:solidFill>
                            <a:srgbClr val="000000"/>
                          </a:solidFill>
                          <a:effectLst/>
                          <a:latin typeface="Arial" panose="020B0604020202020204" pitchFamily="34" charset="0"/>
                        </a:rPr>
                        <a:t>Subject to Deductible / Coinsurance</a:t>
                      </a:r>
                    </a:p>
                  </a:txBody>
                  <a:tcPr marL="7227" marR="7227" marT="7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84580554"/>
                  </a:ext>
                </a:extLst>
              </a:tr>
              <a:tr h="404698">
                <a:tc>
                  <a:txBody>
                    <a:bodyPr/>
                    <a:lstStyle/>
                    <a:p>
                      <a:pPr algn="l" rtl="0" fontAlgn="ctr">
                        <a:buNone/>
                      </a:pPr>
                      <a:r>
                        <a:rPr lang="en-US" sz="1000" b="1" i="0" u="none" strike="noStrike">
                          <a:solidFill>
                            <a:srgbClr val="000000"/>
                          </a:solidFill>
                          <a:effectLst/>
                          <a:latin typeface="Arial" panose="020B0604020202020204" pitchFamily="34" charset="0"/>
                        </a:rPr>
                        <a:t>Specialist</a:t>
                      </a:r>
                    </a:p>
                  </a:txBody>
                  <a:tcPr marL="7227" marR="7227" marT="7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rtl="0" fontAlgn="ctr">
                        <a:buNone/>
                      </a:pPr>
                      <a:r>
                        <a:rPr lang="en-US" sz="1000" b="0" i="0" u="none" strike="noStrike">
                          <a:solidFill>
                            <a:srgbClr val="000000"/>
                          </a:solidFill>
                          <a:effectLst/>
                          <a:latin typeface="Arial" panose="020B0604020202020204" pitchFamily="34" charset="0"/>
                        </a:rPr>
                        <a:t>Covered at 80%, Subject to Deductible</a:t>
                      </a:r>
                    </a:p>
                  </a:txBody>
                  <a:tcPr marL="7227" marR="7227" marT="7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000" b="0" i="0" u="none" strike="noStrike">
                          <a:solidFill>
                            <a:srgbClr val="000000"/>
                          </a:solidFill>
                          <a:effectLst/>
                          <a:latin typeface="Arial" panose="020B0604020202020204" pitchFamily="34" charset="0"/>
                        </a:rPr>
                        <a:t>Subject to Deductible / Coinsurance</a:t>
                      </a:r>
                    </a:p>
                  </a:txBody>
                  <a:tcPr marL="7227" marR="7227" marT="7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000" b="0" i="0" u="none" strike="noStrike">
                          <a:solidFill>
                            <a:srgbClr val="000000"/>
                          </a:solidFill>
                          <a:effectLst/>
                          <a:latin typeface="Arial" panose="020B0604020202020204" pitchFamily="34" charset="0"/>
                        </a:rPr>
                        <a:t>Subject to Deductible / Coinsurance</a:t>
                      </a:r>
                    </a:p>
                  </a:txBody>
                  <a:tcPr marL="7227" marR="7227" marT="7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218985169"/>
                  </a:ext>
                </a:extLst>
              </a:tr>
              <a:tr h="404698">
                <a:tc>
                  <a:txBody>
                    <a:bodyPr/>
                    <a:lstStyle/>
                    <a:p>
                      <a:pPr algn="l" rtl="0" fontAlgn="ctr">
                        <a:buNone/>
                      </a:pPr>
                      <a:r>
                        <a:rPr lang="en-US" sz="1000" b="1" i="0" u="none" strike="noStrike">
                          <a:solidFill>
                            <a:srgbClr val="000000"/>
                          </a:solidFill>
                          <a:effectLst/>
                          <a:latin typeface="Arial" panose="020B0604020202020204" pitchFamily="34" charset="0"/>
                        </a:rPr>
                        <a:t>Inpatient Hospital</a:t>
                      </a:r>
                    </a:p>
                  </a:txBody>
                  <a:tcPr marL="7227" marR="7227" marT="7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rtl="0" fontAlgn="ctr">
                        <a:buNone/>
                      </a:pPr>
                      <a:r>
                        <a:rPr lang="en-US" sz="1000" b="0" i="0" u="none" strike="noStrike">
                          <a:solidFill>
                            <a:srgbClr val="000000"/>
                          </a:solidFill>
                          <a:effectLst/>
                          <a:latin typeface="Arial" panose="020B0604020202020204" pitchFamily="34" charset="0"/>
                        </a:rPr>
                        <a:t>Covered at 80%, Subject to Deductible</a:t>
                      </a:r>
                    </a:p>
                  </a:txBody>
                  <a:tcPr marL="7227" marR="7227" marT="7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000" b="0" i="0" u="none" strike="noStrike">
                          <a:solidFill>
                            <a:srgbClr val="000000"/>
                          </a:solidFill>
                          <a:effectLst/>
                          <a:latin typeface="Arial" panose="020B0604020202020204" pitchFamily="34" charset="0"/>
                        </a:rPr>
                        <a:t>Subject to Deductible / Coinsurance</a:t>
                      </a:r>
                    </a:p>
                  </a:txBody>
                  <a:tcPr marL="7227" marR="7227" marT="7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000" b="0" i="0" u="none" strike="noStrike">
                          <a:solidFill>
                            <a:srgbClr val="000000"/>
                          </a:solidFill>
                          <a:effectLst/>
                          <a:latin typeface="Arial" panose="020B0604020202020204" pitchFamily="34" charset="0"/>
                        </a:rPr>
                        <a:t>Subject to Deductible / Coinsurance</a:t>
                      </a:r>
                    </a:p>
                  </a:txBody>
                  <a:tcPr marL="7227" marR="7227" marT="7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6235625"/>
                  </a:ext>
                </a:extLst>
              </a:tr>
              <a:tr h="404698">
                <a:tc>
                  <a:txBody>
                    <a:bodyPr/>
                    <a:lstStyle/>
                    <a:p>
                      <a:pPr algn="l" rtl="0" fontAlgn="ctr">
                        <a:buNone/>
                      </a:pPr>
                      <a:r>
                        <a:rPr lang="en-US" sz="1000" b="1" i="0" u="none" strike="noStrike">
                          <a:solidFill>
                            <a:srgbClr val="000000"/>
                          </a:solidFill>
                          <a:effectLst/>
                          <a:latin typeface="Arial" panose="020B0604020202020204" pitchFamily="34" charset="0"/>
                        </a:rPr>
                        <a:t>Urgent Care</a:t>
                      </a:r>
                    </a:p>
                  </a:txBody>
                  <a:tcPr marL="7227" marR="7227" marT="7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rtl="0" fontAlgn="ctr">
                        <a:buNone/>
                      </a:pPr>
                      <a:r>
                        <a:rPr lang="en-US" sz="1000" b="0" i="0" u="none" strike="noStrike">
                          <a:solidFill>
                            <a:srgbClr val="000000"/>
                          </a:solidFill>
                          <a:effectLst/>
                          <a:latin typeface="Arial" panose="020B0604020202020204" pitchFamily="34" charset="0"/>
                        </a:rPr>
                        <a:t>$50 copay</a:t>
                      </a:r>
                    </a:p>
                  </a:txBody>
                  <a:tcPr marL="7227" marR="7227" marT="7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000" b="0" i="0" u="none" strike="noStrike">
                          <a:solidFill>
                            <a:srgbClr val="000000"/>
                          </a:solidFill>
                          <a:effectLst/>
                          <a:latin typeface="Arial" panose="020B0604020202020204" pitchFamily="34" charset="0"/>
                        </a:rPr>
                        <a:t>Subject to Deductible / Coinsurance</a:t>
                      </a:r>
                    </a:p>
                  </a:txBody>
                  <a:tcPr marL="7227" marR="7227" marT="7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000" b="0" i="0" u="none" strike="noStrike" dirty="0">
                          <a:solidFill>
                            <a:srgbClr val="000000"/>
                          </a:solidFill>
                          <a:effectLst/>
                          <a:latin typeface="Arial" panose="020B0604020202020204" pitchFamily="34" charset="0"/>
                        </a:rPr>
                        <a:t>Subject to Deductible / Coinsurance</a:t>
                      </a:r>
                    </a:p>
                  </a:txBody>
                  <a:tcPr marL="7227" marR="7227" marT="7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44226415"/>
                  </a:ext>
                </a:extLst>
              </a:tr>
              <a:tr h="404698">
                <a:tc>
                  <a:txBody>
                    <a:bodyPr/>
                    <a:lstStyle/>
                    <a:p>
                      <a:pPr algn="l" rtl="0" fontAlgn="ctr">
                        <a:buNone/>
                      </a:pPr>
                      <a:r>
                        <a:rPr lang="en-US" sz="1000" b="1" i="0" u="none" strike="noStrike">
                          <a:solidFill>
                            <a:srgbClr val="000000"/>
                          </a:solidFill>
                          <a:effectLst/>
                          <a:latin typeface="Arial" panose="020B0604020202020204" pitchFamily="34" charset="0"/>
                        </a:rPr>
                        <a:t>Emergency Room</a:t>
                      </a:r>
                    </a:p>
                  </a:txBody>
                  <a:tcPr marL="7227" marR="7227" marT="7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rtl="0" fontAlgn="ctr">
                        <a:buNone/>
                      </a:pPr>
                      <a:r>
                        <a:rPr lang="en-US" sz="1000" b="0" i="0" u="none" strike="noStrike">
                          <a:solidFill>
                            <a:srgbClr val="000000"/>
                          </a:solidFill>
                          <a:effectLst/>
                          <a:latin typeface="Arial" panose="020B0604020202020204" pitchFamily="34" charset="0"/>
                        </a:rPr>
                        <a:t>Covered at 80%, Subject to Deductible</a:t>
                      </a:r>
                    </a:p>
                  </a:txBody>
                  <a:tcPr marL="7227" marR="7227" marT="7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000" b="0" i="0" u="none" strike="noStrike">
                          <a:solidFill>
                            <a:srgbClr val="000000"/>
                          </a:solidFill>
                          <a:effectLst/>
                          <a:latin typeface="Arial" panose="020B0604020202020204" pitchFamily="34" charset="0"/>
                        </a:rPr>
                        <a:t>Subject to Deductible / Coinsurance</a:t>
                      </a:r>
                    </a:p>
                  </a:txBody>
                  <a:tcPr marL="7227" marR="7227" marT="7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000" b="0" i="0" u="none" strike="noStrike">
                          <a:solidFill>
                            <a:srgbClr val="000000"/>
                          </a:solidFill>
                          <a:effectLst/>
                          <a:latin typeface="Arial" panose="020B0604020202020204" pitchFamily="34" charset="0"/>
                        </a:rPr>
                        <a:t>Subject to Deductible / Coinsurance</a:t>
                      </a:r>
                    </a:p>
                  </a:txBody>
                  <a:tcPr marL="7227" marR="7227" marT="7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56851059"/>
                  </a:ext>
                </a:extLst>
              </a:tr>
              <a:tr h="404698">
                <a:tc>
                  <a:txBody>
                    <a:bodyPr/>
                    <a:lstStyle/>
                    <a:p>
                      <a:pPr algn="l" rtl="0" fontAlgn="ctr">
                        <a:buNone/>
                      </a:pPr>
                      <a:r>
                        <a:rPr lang="en-US" sz="1000" b="1" i="0" u="none" strike="noStrike">
                          <a:solidFill>
                            <a:srgbClr val="000000"/>
                          </a:solidFill>
                          <a:effectLst/>
                          <a:latin typeface="Arial" panose="020B0604020202020204" pitchFamily="34" charset="0"/>
                        </a:rPr>
                        <a:t>Prescription Drug</a:t>
                      </a:r>
                    </a:p>
                  </a:txBody>
                  <a:tcPr marL="7227" marR="7227" marT="7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rtl="0" fontAlgn="ctr">
                        <a:buNone/>
                      </a:pPr>
                      <a:r>
                        <a:rPr lang="en-US" sz="1000" b="0" i="0" u="none" strike="noStrike" dirty="0">
                          <a:solidFill>
                            <a:srgbClr val="000000"/>
                          </a:solidFill>
                          <a:effectLst/>
                          <a:latin typeface="Arial" panose="020B0604020202020204" pitchFamily="34" charset="0"/>
                        </a:rPr>
                        <a:t>$15/$30/$50/50% Retail Pharmacy</a:t>
                      </a:r>
                    </a:p>
                  </a:txBody>
                  <a:tcPr marL="7227" marR="7227" marT="7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000" b="0" i="0" u="none" strike="noStrike">
                          <a:solidFill>
                            <a:srgbClr val="000000"/>
                          </a:solidFill>
                          <a:effectLst/>
                          <a:latin typeface="Arial" panose="020B0604020202020204" pitchFamily="34" charset="0"/>
                        </a:rPr>
                        <a:t>Subject to Deductible / Coinsurance</a:t>
                      </a:r>
                    </a:p>
                  </a:txBody>
                  <a:tcPr marL="7227" marR="7227" marT="7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000" b="0" i="0" u="none" strike="noStrike">
                          <a:solidFill>
                            <a:srgbClr val="000000"/>
                          </a:solidFill>
                          <a:effectLst/>
                          <a:latin typeface="Arial" panose="020B0604020202020204" pitchFamily="34" charset="0"/>
                        </a:rPr>
                        <a:t>Subject to Deductible / Coinsurance</a:t>
                      </a:r>
                    </a:p>
                  </a:txBody>
                  <a:tcPr marL="7227" marR="7227" marT="7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204714721"/>
                  </a:ext>
                </a:extLst>
              </a:tr>
              <a:tr h="404698">
                <a:tc>
                  <a:txBody>
                    <a:bodyPr/>
                    <a:lstStyle/>
                    <a:p>
                      <a:pPr algn="l" rtl="0" fontAlgn="ctr">
                        <a:buNone/>
                      </a:pPr>
                      <a:r>
                        <a:rPr lang="en-US" sz="1000" b="1" i="0" u="none" strike="noStrike">
                          <a:solidFill>
                            <a:srgbClr val="000000"/>
                          </a:solidFill>
                          <a:effectLst/>
                          <a:latin typeface="Arial" panose="020B0604020202020204" pitchFamily="34" charset="0"/>
                        </a:rPr>
                        <a:t>In- and Out-of-Network Deductible</a:t>
                      </a:r>
                    </a:p>
                  </a:txBody>
                  <a:tcPr marL="7227" marR="7227" marT="7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rtl="0" fontAlgn="ctr">
                        <a:buNone/>
                      </a:pPr>
                      <a:r>
                        <a:rPr lang="en-US" sz="1000" b="0" i="0" u="none" strike="noStrike" dirty="0">
                          <a:solidFill>
                            <a:srgbClr val="000000"/>
                          </a:solidFill>
                          <a:effectLst/>
                          <a:latin typeface="Arial" panose="020B0604020202020204" pitchFamily="34" charset="0"/>
                        </a:rPr>
                        <a:t>Individual:  $2,000 /Family:  $4,000</a:t>
                      </a:r>
                    </a:p>
                  </a:txBody>
                  <a:tcPr marL="7227" marR="7227" marT="7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buNone/>
                      </a:pPr>
                      <a:r>
                        <a:rPr lang="en-US" sz="1000" b="0" i="0" u="none" strike="noStrike" dirty="0">
                          <a:solidFill>
                            <a:srgbClr val="000000"/>
                          </a:solidFill>
                          <a:effectLst/>
                          <a:latin typeface="Arial" panose="020B0604020202020204" pitchFamily="34" charset="0"/>
                        </a:rPr>
                        <a:t>Individual:  $3,000 /Family:  $6,000</a:t>
                      </a:r>
                    </a:p>
                  </a:txBody>
                  <a:tcPr marL="7227" marR="7227" marT="7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buNone/>
                      </a:pPr>
                      <a:r>
                        <a:rPr lang="en-US" sz="1000" b="0" i="0" u="none" strike="noStrike" dirty="0">
                          <a:solidFill>
                            <a:srgbClr val="000000"/>
                          </a:solidFill>
                          <a:effectLst/>
                          <a:latin typeface="Arial" panose="020B0604020202020204" pitchFamily="34" charset="0"/>
                        </a:rPr>
                        <a:t>Individual: $6,000 /Family:  $12,000</a:t>
                      </a:r>
                    </a:p>
                  </a:txBody>
                  <a:tcPr marL="7227" marR="7227" marT="7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427481589"/>
                  </a:ext>
                </a:extLst>
              </a:tr>
              <a:tr h="404698">
                <a:tc>
                  <a:txBody>
                    <a:bodyPr/>
                    <a:lstStyle/>
                    <a:p>
                      <a:pPr algn="l" rtl="0" fontAlgn="ctr">
                        <a:buNone/>
                      </a:pPr>
                      <a:r>
                        <a:rPr lang="en-US" sz="1000" b="1" i="0" u="none" strike="noStrike">
                          <a:solidFill>
                            <a:srgbClr val="000000"/>
                          </a:solidFill>
                          <a:effectLst/>
                          <a:latin typeface="Arial" panose="020B0604020202020204" pitchFamily="34" charset="0"/>
                        </a:rPr>
                        <a:t>In-Network Coinsurance</a:t>
                      </a:r>
                    </a:p>
                  </a:txBody>
                  <a:tcPr marL="7227" marR="7227" marT="7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rtl="0" fontAlgn="ctr">
                        <a:buNone/>
                      </a:pPr>
                      <a:r>
                        <a:rPr lang="en-US" sz="1000" b="0" i="0" u="none" strike="noStrike">
                          <a:solidFill>
                            <a:srgbClr val="000000"/>
                          </a:solidFill>
                          <a:effectLst/>
                          <a:latin typeface="Arial" panose="020B0604020202020204" pitchFamily="34" charset="0"/>
                        </a:rPr>
                        <a:t>20%</a:t>
                      </a:r>
                    </a:p>
                  </a:txBody>
                  <a:tcPr marL="7227" marR="7227" marT="7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000" b="0" i="0" u="none" strike="noStrike">
                          <a:solidFill>
                            <a:srgbClr val="000000"/>
                          </a:solidFill>
                          <a:effectLst/>
                          <a:latin typeface="Arial" panose="020B0604020202020204" pitchFamily="34" charset="0"/>
                        </a:rPr>
                        <a:t>0%</a:t>
                      </a:r>
                    </a:p>
                  </a:txBody>
                  <a:tcPr marL="7227" marR="7227" marT="7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000" b="0" i="0" u="none" strike="noStrike">
                          <a:solidFill>
                            <a:srgbClr val="000000"/>
                          </a:solidFill>
                          <a:effectLst/>
                          <a:latin typeface="Arial" panose="020B0604020202020204" pitchFamily="34" charset="0"/>
                        </a:rPr>
                        <a:t>0%</a:t>
                      </a:r>
                    </a:p>
                  </a:txBody>
                  <a:tcPr marL="7227" marR="7227" marT="7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4283144"/>
                  </a:ext>
                </a:extLst>
              </a:tr>
              <a:tr h="404698">
                <a:tc>
                  <a:txBody>
                    <a:bodyPr/>
                    <a:lstStyle/>
                    <a:p>
                      <a:pPr algn="l" rtl="0" fontAlgn="ctr">
                        <a:buNone/>
                      </a:pPr>
                      <a:r>
                        <a:rPr lang="en-US" sz="1000" b="1" i="0" u="none" strike="noStrike">
                          <a:solidFill>
                            <a:srgbClr val="000000"/>
                          </a:solidFill>
                          <a:effectLst/>
                          <a:latin typeface="Arial" panose="020B0604020202020204" pitchFamily="34" charset="0"/>
                        </a:rPr>
                        <a:t>In-Network Out-of-Pocket Maximum</a:t>
                      </a:r>
                    </a:p>
                  </a:txBody>
                  <a:tcPr marL="7227" marR="7227" marT="7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rtl="0" fontAlgn="ctr">
                        <a:buNone/>
                      </a:pPr>
                      <a:r>
                        <a:rPr lang="en-US" sz="1000" b="0" i="0" u="none" strike="noStrike" dirty="0">
                          <a:solidFill>
                            <a:srgbClr val="000000"/>
                          </a:solidFill>
                          <a:effectLst/>
                          <a:latin typeface="Arial" panose="020B0604020202020204" pitchFamily="34" charset="0"/>
                        </a:rPr>
                        <a:t>Individual:  $4,000 /Family:   $8,000</a:t>
                      </a:r>
                    </a:p>
                  </a:txBody>
                  <a:tcPr marL="7227" marR="7227" marT="7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buNone/>
                      </a:pPr>
                      <a:r>
                        <a:rPr lang="en-US" sz="1000" b="0" i="0" u="none" strike="noStrike" dirty="0">
                          <a:solidFill>
                            <a:srgbClr val="000000"/>
                          </a:solidFill>
                          <a:effectLst/>
                          <a:latin typeface="Arial" panose="020B0604020202020204" pitchFamily="34" charset="0"/>
                        </a:rPr>
                        <a:t>Individual:  $3,000 /Family:   $6,000</a:t>
                      </a:r>
                    </a:p>
                  </a:txBody>
                  <a:tcPr marL="7227" marR="7227" marT="7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buNone/>
                      </a:pPr>
                      <a:r>
                        <a:rPr lang="en-US" sz="1000" b="0" i="0" u="none" strike="noStrike" dirty="0">
                          <a:solidFill>
                            <a:srgbClr val="000000"/>
                          </a:solidFill>
                          <a:effectLst/>
                          <a:latin typeface="Arial" panose="020B0604020202020204" pitchFamily="34" charset="0"/>
                        </a:rPr>
                        <a:t>Individual:  $6,000 / Family:  $12,000</a:t>
                      </a:r>
                    </a:p>
                  </a:txBody>
                  <a:tcPr marL="7227" marR="7227" marT="7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416152684"/>
                  </a:ext>
                </a:extLst>
              </a:tr>
              <a:tr h="404698">
                <a:tc>
                  <a:txBody>
                    <a:bodyPr/>
                    <a:lstStyle/>
                    <a:p>
                      <a:pPr algn="l" rtl="0" fontAlgn="ctr">
                        <a:buNone/>
                      </a:pPr>
                      <a:r>
                        <a:rPr lang="en-US" sz="1000" b="1" i="0" u="none" strike="noStrike">
                          <a:solidFill>
                            <a:srgbClr val="000000"/>
                          </a:solidFill>
                          <a:effectLst/>
                          <a:latin typeface="Arial" panose="020B0604020202020204" pitchFamily="34" charset="0"/>
                        </a:rPr>
                        <a:t>Out-of-Network Coinsurance</a:t>
                      </a:r>
                    </a:p>
                  </a:txBody>
                  <a:tcPr marL="7227" marR="7227" marT="7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rtl="0" fontAlgn="ctr">
                        <a:buNone/>
                      </a:pPr>
                      <a:r>
                        <a:rPr lang="en-US" sz="1000" b="0" i="0" u="none" strike="noStrike">
                          <a:solidFill>
                            <a:srgbClr val="000000"/>
                          </a:solidFill>
                          <a:effectLst/>
                          <a:latin typeface="Arial" panose="020B0604020202020204" pitchFamily="34" charset="0"/>
                        </a:rPr>
                        <a:t>40%</a:t>
                      </a:r>
                    </a:p>
                  </a:txBody>
                  <a:tcPr marL="7227" marR="7227" marT="7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000" b="0" i="0" u="none" strike="noStrike">
                          <a:solidFill>
                            <a:srgbClr val="000000"/>
                          </a:solidFill>
                          <a:effectLst/>
                          <a:latin typeface="Arial" panose="020B0604020202020204" pitchFamily="34" charset="0"/>
                        </a:rPr>
                        <a:t>40%</a:t>
                      </a:r>
                    </a:p>
                  </a:txBody>
                  <a:tcPr marL="7227" marR="7227" marT="7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000" b="0" i="0" u="none" strike="noStrike">
                          <a:solidFill>
                            <a:srgbClr val="000000"/>
                          </a:solidFill>
                          <a:effectLst/>
                          <a:latin typeface="Arial" panose="020B0604020202020204" pitchFamily="34" charset="0"/>
                        </a:rPr>
                        <a:t>20%</a:t>
                      </a:r>
                    </a:p>
                  </a:txBody>
                  <a:tcPr marL="7227" marR="7227" marT="7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98473520"/>
                  </a:ext>
                </a:extLst>
              </a:tr>
              <a:tr h="404698">
                <a:tc>
                  <a:txBody>
                    <a:bodyPr/>
                    <a:lstStyle/>
                    <a:p>
                      <a:pPr algn="l" rtl="0" fontAlgn="ctr">
                        <a:buNone/>
                      </a:pPr>
                      <a:r>
                        <a:rPr lang="en-US" sz="1000" b="1" i="0" u="none" strike="noStrike" dirty="0">
                          <a:solidFill>
                            <a:srgbClr val="000000"/>
                          </a:solidFill>
                          <a:effectLst/>
                          <a:latin typeface="Arial" panose="020B0604020202020204" pitchFamily="34" charset="0"/>
                        </a:rPr>
                        <a:t>Out-of-Network Out-of-Pocket Maximum</a:t>
                      </a:r>
                    </a:p>
                  </a:txBody>
                  <a:tcPr marL="7227" marR="7227" marT="7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rtl="0" fontAlgn="ctr">
                        <a:buNone/>
                      </a:pPr>
                      <a:r>
                        <a:rPr lang="en-US" sz="1000" b="0" i="0" u="none" strike="noStrike" dirty="0">
                          <a:solidFill>
                            <a:srgbClr val="000000"/>
                          </a:solidFill>
                          <a:effectLst/>
                          <a:latin typeface="Arial" panose="020B0604020202020204" pitchFamily="34" charset="0"/>
                        </a:rPr>
                        <a:t>Individual:  $6,000 / Family:  $12,000</a:t>
                      </a:r>
                    </a:p>
                  </a:txBody>
                  <a:tcPr marL="7227" marR="7227" marT="7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000" b="0" i="0" u="none" strike="noStrike" dirty="0">
                          <a:solidFill>
                            <a:srgbClr val="000000"/>
                          </a:solidFill>
                          <a:effectLst/>
                          <a:latin typeface="Arial" panose="020B0604020202020204" pitchFamily="34" charset="0"/>
                        </a:rPr>
                        <a:t>Individual: $6,000 / Family: $12,000</a:t>
                      </a:r>
                    </a:p>
                  </a:txBody>
                  <a:tcPr marL="7227" marR="7227" marT="7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000" b="0" i="0" u="none" strike="noStrike" dirty="0">
                          <a:solidFill>
                            <a:srgbClr val="000000"/>
                          </a:solidFill>
                          <a:effectLst/>
                          <a:latin typeface="Arial" panose="020B0604020202020204" pitchFamily="34" charset="0"/>
                        </a:rPr>
                        <a:t>Individual: $8,000 / Family:  $16,000</a:t>
                      </a:r>
                    </a:p>
                  </a:txBody>
                  <a:tcPr marL="7227" marR="7227" marT="7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244547735"/>
                  </a:ext>
                </a:extLst>
              </a:tr>
            </a:tbl>
          </a:graphicData>
        </a:graphic>
      </p:graphicFrame>
      <p:sp>
        <p:nvSpPr>
          <p:cNvPr id="6" name="TextBox 5">
            <a:extLst>
              <a:ext uri="{FF2B5EF4-FFF2-40B4-BE49-F238E27FC236}">
                <a16:creationId xmlns:a16="http://schemas.microsoft.com/office/drawing/2014/main" id="{ACF2A7C9-F5E5-170E-8ACA-C065D93001A8}"/>
              </a:ext>
            </a:extLst>
          </p:cNvPr>
          <p:cNvSpPr txBox="1"/>
          <p:nvPr/>
        </p:nvSpPr>
        <p:spPr>
          <a:xfrm>
            <a:off x="2517105" y="6102112"/>
            <a:ext cx="7340215" cy="323165"/>
          </a:xfrm>
          <a:prstGeom prst="rect">
            <a:avLst/>
          </a:prstGeom>
          <a:noFill/>
        </p:spPr>
        <p:txBody>
          <a:bodyPr wrap="none" rtlCol="0">
            <a:spAutoFit/>
          </a:bodyPr>
          <a:lstStyle/>
          <a:p>
            <a:r>
              <a:rPr lang="en-US" sz="1500" b="1" dirty="0"/>
              <a:t>*HDHP 6000/12000 Individual out of pocket maximum on family plan is $10,600</a:t>
            </a:r>
          </a:p>
        </p:txBody>
      </p:sp>
      <p:pic>
        <p:nvPicPr>
          <p:cNvPr id="38" name="Audio 37">
            <a:hlinkClick r:id="" action="ppaction://media"/>
            <a:extLst>
              <a:ext uri="{FF2B5EF4-FFF2-40B4-BE49-F238E27FC236}">
                <a16:creationId xmlns:a16="http://schemas.microsoft.com/office/drawing/2014/main" id="{67DEAD12-415A-C685-49FC-B6259FC47FD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2155057"/>
      </p:ext>
    </p:extLst>
  </p:cSld>
  <p:clrMapOvr>
    <a:masterClrMapping/>
  </p:clrMapOvr>
  <mc:AlternateContent xmlns:mc="http://schemas.openxmlformats.org/markup-compatibility/2006" xmlns:p14="http://schemas.microsoft.com/office/powerpoint/2010/main">
    <mc:Choice Requires="p14">
      <p:transition spd="slow" p14:dur="2000" advTm="148027"/>
    </mc:Choice>
    <mc:Fallback xmlns="">
      <p:transition spd="slow" advTm="1480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E9D62-E412-75A4-9C3C-1E5442E737E4}"/>
              </a:ext>
            </a:extLst>
          </p:cNvPr>
          <p:cNvSpPr>
            <a:spLocks noGrp="1"/>
          </p:cNvSpPr>
          <p:nvPr>
            <p:ph type="title"/>
          </p:nvPr>
        </p:nvSpPr>
        <p:spPr/>
        <p:txBody>
          <a:bodyPr/>
          <a:lstStyle/>
          <a:p>
            <a:r>
              <a:rPr lang="en-US" dirty="0"/>
              <a:t>Preventive Services</a:t>
            </a:r>
          </a:p>
        </p:txBody>
      </p:sp>
      <p:sp>
        <p:nvSpPr>
          <p:cNvPr id="5" name="Slide Number Placeholder 4">
            <a:extLst>
              <a:ext uri="{FF2B5EF4-FFF2-40B4-BE49-F238E27FC236}">
                <a16:creationId xmlns:a16="http://schemas.microsoft.com/office/drawing/2014/main" id="{45F421C1-2BEE-E602-E3A5-601B3EFE621F}"/>
              </a:ext>
            </a:extLst>
          </p:cNvPr>
          <p:cNvSpPr>
            <a:spLocks noGrp="1"/>
          </p:cNvSpPr>
          <p:nvPr>
            <p:ph type="sldNum" sz="quarter" idx="12"/>
          </p:nvPr>
        </p:nvSpPr>
        <p:spPr/>
        <p:txBody>
          <a:bodyPr/>
          <a:lstStyle/>
          <a:p>
            <a:r>
              <a:rPr lang="en-US"/>
              <a:t>BROWN &amp; BROWN  |  </a:t>
            </a:r>
            <a:fld id="{0BDBB283-31B7-430F-95E5-02359FF226F2}" type="slidenum">
              <a:rPr lang="en-US" smtClean="0"/>
              <a:pPr/>
              <a:t>8</a:t>
            </a:fld>
            <a:endParaRPr lang="en-US"/>
          </a:p>
        </p:txBody>
      </p:sp>
      <p:grpSp>
        <p:nvGrpSpPr>
          <p:cNvPr id="7" name="Group 6">
            <a:extLst>
              <a:ext uri="{FF2B5EF4-FFF2-40B4-BE49-F238E27FC236}">
                <a16:creationId xmlns:a16="http://schemas.microsoft.com/office/drawing/2014/main" id="{05356C4D-AC73-AF2A-F726-64657ECBED25}"/>
              </a:ext>
            </a:extLst>
          </p:cNvPr>
          <p:cNvGrpSpPr>
            <a:grpSpLocks/>
          </p:cNvGrpSpPr>
          <p:nvPr/>
        </p:nvGrpSpPr>
        <p:grpSpPr bwMode="auto">
          <a:xfrm>
            <a:off x="234437" y="1197705"/>
            <a:ext cx="11669252" cy="5215826"/>
            <a:chOff x="272424" y="1236817"/>
            <a:chExt cx="9218841" cy="5005234"/>
          </a:xfrm>
        </p:grpSpPr>
        <p:sp>
          <p:nvSpPr>
            <p:cNvPr id="8" name="Rectangle 2">
              <a:extLst>
                <a:ext uri="{FF2B5EF4-FFF2-40B4-BE49-F238E27FC236}">
                  <a16:creationId xmlns:a16="http://schemas.microsoft.com/office/drawing/2014/main" id="{D2B02C82-06B2-97BB-1927-B2082A4715E3}"/>
                </a:ext>
              </a:extLst>
            </p:cNvPr>
            <p:cNvSpPr txBox="1">
              <a:spLocks noChangeArrowheads="1"/>
            </p:cNvSpPr>
            <p:nvPr/>
          </p:nvSpPr>
          <p:spPr bwMode="auto">
            <a:xfrm>
              <a:off x="602251" y="1236817"/>
              <a:ext cx="8889014" cy="374678"/>
            </a:xfrm>
            <a:prstGeom prst="rect">
              <a:avLst/>
            </a:prstGeom>
            <a:noFill/>
            <a:ln>
              <a:miter lim="800000"/>
              <a:headEnd/>
              <a:tailEnd/>
            </a:ln>
          </p:spPr>
          <p:txBody>
            <a:bodyPr/>
            <a:lstStyle/>
            <a:p>
              <a:pPr marL="0" marR="0" lvl="0" indent="0" algn="l" defTabSz="914400" rtl="0" eaLnBrk="0" fontAlgn="auto" latinLnBrk="0" hangingPunct="0">
                <a:lnSpc>
                  <a:spcPct val="90000"/>
                </a:lnSpc>
                <a:spcBef>
                  <a:spcPct val="20000"/>
                </a:spcBef>
                <a:spcAft>
                  <a:spcPts val="0"/>
                </a:spcAft>
                <a:buClr>
                  <a:srgbClr val="002060"/>
                </a:buClr>
                <a:buSzPct val="80000"/>
                <a:buFontTx/>
                <a:buNone/>
                <a:tabLst/>
                <a:defRPr/>
              </a:pPr>
              <a:r>
                <a:rPr kumimoji="0" lang="en-US" sz="2200" b="1" i="0" u="none" strike="noStrike" kern="0" cap="none" spc="0" normalizeH="0" baseline="0" noProof="0" dirty="0">
                  <a:ln>
                    <a:noFill/>
                  </a:ln>
                  <a:solidFill>
                    <a:srgbClr val="002060"/>
                  </a:solidFill>
                  <a:effectLst/>
                  <a:uLnTx/>
                  <a:uFillTx/>
                  <a:latin typeface="+mj-lt"/>
                  <a:ea typeface="+mn-ea"/>
                  <a:cs typeface="Arial" panose="020B0604020202020204" pitchFamily="34" charset="0"/>
                </a:rPr>
                <a:t>Preventive services are covered with no member cost share</a:t>
              </a:r>
            </a:p>
          </p:txBody>
        </p:sp>
        <p:grpSp>
          <p:nvGrpSpPr>
            <p:cNvPr id="9" name="Group 2">
              <a:extLst>
                <a:ext uri="{FF2B5EF4-FFF2-40B4-BE49-F238E27FC236}">
                  <a16:creationId xmlns:a16="http://schemas.microsoft.com/office/drawing/2014/main" id="{DF077B6F-8F01-1537-5EEA-4519E9C963F3}"/>
                </a:ext>
              </a:extLst>
            </p:cNvPr>
            <p:cNvGrpSpPr>
              <a:grpSpLocks/>
            </p:cNvGrpSpPr>
            <p:nvPr/>
          </p:nvGrpSpPr>
          <p:grpSpPr bwMode="auto">
            <a:xfrm>
              <a:off x="272424" y="1655373"/>
              <a:ext cx="8843007" cy="4586678"/>
              <a:chOff x="272424" y="1655373"/>
              <a:chExt cx="8843007" cy="4586678"/>
            </a:xfrm>
          </p:grpSpPr>
          <p:sp>
            <p:nvSpPr>
              <p:cNvPr id="10" name="Rectangle 5">
                <a:extLst>
                  <a:ext uri="{FF2B5EF4-FFF2-40B4-BE49-F238E27FC236}">
                    <a16:creationId xmlns:a16="http://schemas.microsoft.com/office/drawing/2014/main" id="{D473EAE8-0474-7E0E-0876-A566D317D294}"/>
                  </a:ext>
                </a:extLst>
              </p:cNvPr>
              <p:cNvSpPr txBox="1">
                <a:spLocks noChangeArrowheads="1"/>
              </p:cNvSpPr>
              <p:nvPr/>
            </p:nvSpPr>
            <p:spPr bwMode="auto">
              <a:xfrm>
                <a:off x="272449" y="1715750"/>
                <a:ext cx="4348458" cy="4526301"/>
              </a:xfrm>
              <a:prstGeom prst="rect">
                <a:avLst/>
              </a:prstGeom>
              <a:noFill/>
              <a:ln w="9525">
                <a:noFill/>
                <a:miter lim="800000"/>
                <a:headEnd/>
                <a:tailEnd/>
              </a:ln>
            </p:spPr>
            <p:txBody>
              <a:bodyPr/>
              <a:lstStyle/>
              <a:p>
                <a:pPr marL="342900" marR="0" lvl="0" indent="-342900" algn="l" defTabSz="914400" rtl="0" eaLnBrk="1" fontAlgn="base" latinLnBrk="0" hangingPunct="1">
                  <a:lnSpc>
                    <a:spcPct val="90000"/>
                  </a:lnSpc>
                  <a:spcBef>
                    <a:spcPct val="20000"/>
                  </a:spcBef>
                  <a:spcAft>
                    <a:spcPct val="0"/>
                  </a:spcAft>
                  <a:buClr>
                    <a:schemeClr val="accent3"/>
                  </a:buClr>
                  <a:buSzTx/>
                  <a:buFont typeface="Wingdings" panose="05000000000000000000" pitchFamily="2" charset="2"/>
                  <a:buChar char="Ø"/>
                  <a:tabLst/>
                  <a:defRPr/>
                </a:pPr>
                <a:r>
                  <a:rPr kumimoji="0" lang="en-US" sz="2200" b="0" i="0" u="none" strike="noStrike" kern="0" cap="none" spc="0" normalizeH="0" baseline="0" noProof="0" dirty="0">
                    <a:ln>
                      <a:noFill/>
                    </a:ln>
                    <a:solidFill>
                      <a:srgbClr val="002060"/>
                    </a:solidFill>
                    <a:effectLst/>
                    <a:uLnTx/>
                    <a:uFillTx/>
                    <a:latin typeface="+mj-lt"/>
                    <a:ea typeface="+mn-ea"/>
                    <a:cs typeface="Arial" panose="020B0604020202020204" pitchFamily="34" charset="0"/>
                  </a:rPr>
                  <a:t>Physical exam</a:t>
                </a:r>
              </a:p>
              <a:p>
                <a:pPr marL="342900" marR="0" lvl="0" indent="-342900" algn="l" defTabSz="914400" rtl="0" eaLnBrk="1" fontAlgn="base" latinLnBrk="0" hangingPunct="1">
                  <a:lnSpc>
                    <a:spcPct val="90000"/>
                  </a:lnSpc>
                  <a:spcBef>
                    <a:spcPct val="20000"/>
                  </a:spcBef>
                  <a:spcAft>
                    <a:spcPct val="0"/>
                  </a:spcAft>
                  <a:buClr>
                    <a:schemeClr val="accent3"/>
                  </a:buClr>
                  <a:buSzTx/>
                  <a:buFont typeface="Wingdings" panose="05000000000000000000" pitchFamily="2" charset="2"/>
                  <a:buChar char="Ø"/>
                  <a:tabLst/>
                  <a:defRPr/>
                </a:pPr>
                <a:r>
                  <a:rPr kumimoji="0" lang="en-US" sz="2200" b="0" i="0" u="none" strike="noStrike" kern="0" cap="none" spc="0" normalizeH="0" baseline="0" noProof="0" dirty="0">
                    <a:ln>
                      <a:noFill/>
                    </a:ln>
                    <a:solidFill>
                      <a:srgbClr val="002060"/>
                    </a:solidFill>
                    <a:effectLst/>
                    <a:uLnTx/>
                    <a:uFillTx/>
                    <a:latin typeface="+mj-lt"/>
                    <a:ea typeface="+mn-ea"/>
                    <a:cs typeface="Arial" panose="020B0604020202020204" pitchFamily="34" charset="0"/>
                  </a:rPr>
                  <a:t>Basic metabolism test (general health panel)</a:t>
                </a:r>
              </a:p>
              <a:p>
                <a:pPr marL="342900" marR="0" lvl="0" indent="-342900" algn="l" defTabSz="914400" rtl="0" eaLnBrk="1" fontAlgn="base" latinLnBrk="0" hangingPunct="1">
                  <a:lnSpc>
                    <a:spcPct val="90000"/>
                  </a:lnSpc>
                  <a:spcBef>
                    <a:spcPct val="20000"/>
                  </a:spcBef>
                  <a:spcAft>
                    <a:spcPct val="0"/>
                  </a:spcAft>
                  <a:buClr>
                    <a:schemeClr val="accent3"/>
                  </a:buClr>
                  <a:buSzTx/>
                  <a:buFont typeface="Wingdings" panose="05000000000000000000" pitchFamily="2" charset="2"/>
                  <a:buChar char="Ø"/>
                  <a:tabLst/>
                  <a:defRPr/>
                </a:pPr>
                <a:r>
                  <a:rPr kumimoji="0" lang="en-US" sz="2200" b="0" i="0" u="none" strike="noStrike" kern="0" cap="none" spc="0" normalizeH="0" baseline="0" noProof="0" dirty="0">
                    <a:ln>
                      <a:noFill/>
                    </a:ln>
                    <a:solidFill>
                      <a:srgbClr val="002060"/>
                    </a:solidFill>
                    <a:effectLst/>
                    <a:uLnTx/>
                    <a:uFillTx/>
                    <a:latin typeface="+mj-lt"/>
                    <a:ea typeface="+mn-ea"/>
                    <a:cs typeface="Arial" panose="020B0604020202020204" pitchFamily="34" charset="0"/>
                  </a:rPr>
                  <a:t>Routine Immunizations</a:t>
                </a:r>
              </a:p>
              <a:p>
                <a:pPr marL="342900" marR="0" lvl="0" indent="-342900" algn="l" defTabSz="914400" rtl="0" eaLnBrk="1" fontAlgn="base" latinLnBrk="0" hangingPunct="1">
                  <a:lnSpc>
                    <a:spcPct val="90000"/>
                  </a:lnSpc>
                  <a:spcBef>
                    <a:spcPct val="20000"/>
                  </a:spcBef>
                  <a:spcAft>
                    <a:spcPct val="0"/>
                  </a:spcAft>
                  <a:buClr>
                    <a:schemeClr val="accent3"/>
                  </a:buClr>
                  <a:buSzTx/>
                  <a:buFont typeface="Wingdings" panose="05000000000000000000" pitchFamily="2" charset="2"/>
                  <a:buChar char="Ø"/>
                  <a:tabLst/>
                  <a:defRPr/>
                </a:pPr>
                <a:r>
                  <a:rPr kumimoji="0" lang="en-US" sz="2200" b="0" i="0" u="none" strike="noStrike" kern="0" cap="none" spc="0" normalizeH="0" baseline="0" noProof="0" dirty="0">
                    <a:ln>
                      <a:noFill/>
                    </a:ln>
                    <a:solidFill>
                      <a:srgbClr val="002060"/>
                    </a:solidFill>
                    <a:effectLst/>
                    <a:uLnTx/>
                    <a:uFillTx/>
                    <a:latin typeface="+mj-lt"/>
                    <a:ea typeface="+mn-ea"/>
                    <a:cs typeface="Arial" panose="020B0604020202020204" pitchFamily="34" charset="0"/>
                  </a:rPr>
                  <a:t>Cholesterol test (lipid panel)</a:t>
                </a:r>
              </a:p>
              <a:p>
                <a:pPr marL="342900" marR="0" lvl="0" indent="-342900" algn="l" defTabSz="914400" rtl="0" eaLnBrk="1" fontAlgn="base" latinLnBrk="0" hangingPunct="1">
                  <a:lnSpc>
                    <a:spcPct val="90000"/>
                  </a:lnSpc>
                  <a:spcBef>
                    <a:spcPct val="20000"/>
                  </a:spcBef>
                  <a:spcAft>
                    <a:spcPct val="0"/>
                  </a:spcAft>
                  <a:buClr>
                    <a:schemeClr val="accent3"/>
                  </a:buClr>
                  <a:buSzTx/>
                  <a:buFont typeface="Wingdings" panose="05000000000000000000" pitchFamily="2" charset="2"/>
                  <a:buChar char="Ø"/>
                  <a:tabLst/>
                  <a:defRPr/>
                </a:pPr>
                <a:r>
                  <a:rPr kumimoji="0" lang="en-US" sz="2200" b="0" i="0" u="none" strike="noStrike" kern="0" cap="none" spc="0" normalizeH="0" baseline="0" noProof="0" dirty="0">
                    <a:ln>
                      <a:noFill/>
                    </a:ln>
                    <a:solidFill>
                      <a:srgbClr val="002060"/>
                    </a:solidFill>
                    <a:effectLst/>
                    <a:uLnTx/>
                    <a:uFillTx/>
                    <a:latin typeface="+mj-lt"/>
                    <a:ea typeface="+mn-ea"/>
                    <a:cs typeface="Arial" panose="020B0604020202020204" pitchFamily="34" charset="0"/>
                  </a:rPr>
                  <a:t>Tobacco use Cessation </a:t>
                </a:r>
              </a:p>
              <a:p>
                <a:pPr marL="342900" marR="0" lvl="0" indent="-342900" algn="l" defTabSz="914400" rtl="0" eaLnBrk="1" fontAlgn="base" latinLnBrk="0" hangingPunct="1">
                  <a:lnSpc>
                    <a:spcPct val="90000"/>
                  </a:lnSpc>
                  <a:spcBef>
                    <a:spcPct val="20000"/>
                  </a:spcBef>
                  <a:spcAft>
                    <a:spcPct val="0"/>
                  </a:spcAft>
                  <a:buClr>
                    <a:schemeClr val="accent3"/>
                  </a:buClr>
                  <a:buSzTx/>
                  <a:buFont typeface="Wingdings" panose="05000000000000000000" pitchFamily="2" charset="2"/>
                  <a:buChar char="Ø"/>
                  <a:tabLst/>
                  <a:defRPr/>
                </a:pPr>
                <a:r>
                  <a:rPr kumimoji="0" lang="en-US" sz="2200" b="0" i="0" u="none" strike="noStrike" kern="0" cap="none" spc="0" normalizeH="0" baseline="0" noProof="0" dirty="0">
                    <a:ln>
                      <a:noFill/>
                    </a:ln>
                    <a:solidFill>
                      <a:srgbClr val="002060"/>
                    </a:solidFill>
                    <a:effectLst/>
                    <a:uLnTx/>
                    <a:uFillTx/>
                    <a:latin typeface="+mj-lt"/>
                    <a:ea typeface="+mn-ea"/>
                    <a:cs typeface="Arial" panose="020B0604020202020204" pitchFamily="34" charset="0"/>
                  </a:rPr>
                  <a:t>HPV screening</a:t>
                </a:r>
              </a:p>
              <a:p>
                <a:pPr marL="342900" marR="0" lvl="0" indent="-342900" algn="l" defTabSz="914400" rtl="0" eaLnBrk="1" fontAlgn="base" latinLnBrk="0" hangingPunct="1">
                  <a:lnSpc>
                    <a:spcPct val="90000"/>
                  </a:lnSpc>
                  <a:spcBef>
                    <a:spcPct val="20000"/>
                  </a:spcBef>
                  <a:spcAft>
                    <a:spcPct val="0"/>
                  </a:spcAft>
                  <a:buClr>
                    <a:schemeClr val="accent3"/>
                  </a:buClr>
                  <a:buSzTx/>
                  <a:buFont typeface="Wingdings" panose="05000000000000000000" pitchFamily="2" charset="2"/>
                  <a:buChar char="Ø"/>
                  <a:tabLst/>
                  <a:defRPr/>
                </a:pPr>
                <a:r>
                  <a:rPr kumimoji="0" lang="en-US" sz="2200" b="0" i="0" u="none" strike="noStrike" kern="0" cap="none" spc="0" normalizeH="0" baseline="0" noProof="0" dirty="0">
                    <a:ln>
                      <a:noFill/>
                    </a:ln>
                    <a:solidFill>
                      <a:srgbClr val="002060"/>
                    </a:solidFill>
                    <a:effectLst/>
                    <a:uLnTx/>
                    <a:uFillTx/>
                    <a:latin typeface="+mj-lt"/>
                    <a:ea typeface="+mn-ea"/>
                    <a:cs typeface="Arial" panose="020B0604020202020204" pitchFamily="34" charset="0"/>
                  </a:rPr>
                  <a:t>Mammogram</a:t>
                </a:r>
              </a:p>
              <a:p>
                <a:pPr marL="342900" marR="0" lvl="0" indent="-342900" algn="l" defTabSz="914400" rtl="0" eaLnBrk="1" fontAlgn="base" latinLnBrk="0" hangingPunct="1">
                  <a:lnSpc>
                    <a:spcPct val="90000"/>
                  </a:lnSpc>
                  <a:spcBef>
                    <a:spcPct val="20000"/>
                  </a:spcBef>
                  <a:spcAft>
                    <a:spcPct val="0"/>
                  </a:spcAft>
                  <a:buClr>
                    <a:schemeClr val="accent3"/>
                  </a:buClr>
                  <a:buSzTx/>
                  <a:buFont typeface="Wingdings" panose="05000000000000000000" pitchFamily="2" charset="2"/>
                  <a:buChar char="Ø"/>
                  <a:tabLst/>
                  <a:defRPr/>
                </a:pPr>
                <a:r>
                  <a:rPr kumimoji="0" lang="en-US" sz="2200" b="0" i="0" u="none" strike="noStrike" kern="0" cap="none" spc="0" normalizeH="0" baseline="0" noProof="0" dirty="0">
                    <a:ln>
                      <a:noFill/>
                    </a:ln>
                    <a:solidFill>
                      <a:srgbClr val="002060"/>
                    </a:solidFill>
                    <a:effectLst/>
                    <a:uLnTx/>
                    <a:uFillTx/>
                    <a:latin typeface="+mj-lt"/>
                    <a:ea typeface="+mn-ea"/>
                    <a:cs typeface="Arial" panose="020B0604020202020204" pitchFamily="34" charset="0"/>
                  </a:rPr>
                  <a:t>Prenatal and one postpartum visit</a:t>
                </a:r>
              </a:p>
              <a:p>
                <a:pPr marL="342900" marR="0" lvl="0" indent="-342900" algn="l" defTabSz="914400" rtl="0" eaLnBrk="1" fontAlgn="base" latinLnBrk="0" hangingPunct="1">
                  <a:lnSpc>
                    <a:spcPct val="90000"/>
                  </a:lnSpc>
                  <a:spcBef>
                    <a:spcPct val="20000"/>
                  </a:spcBef>
                  <a:spcAft>
                    <a:spcPct val="0"/>
                  </a:spcAft>
                  <a:buClr>
                    <a:schemeClr val="accent3"/>
                  </a:buClr>
                  <a:buSzTx/>
                  <a:buFont typeface="Wingdings" panose="05000000000000000000" pitchFamily="2" charset="2"/>
                  <a:buChar char="Ø"/>
                  <a:tabLst/>
                  <a:defRPr/>
                </a:pPr>
                <a:r>
                  <a:rPr kumimoji="0" lang="en-US" sz="2200" b="0" i="0" u="none" strike="noStrike" kern="0" cap="none" spc="0" normalizeH="0" baseline="0" noProof="0" dirty="0">
                    <a:ln>
                      <a:noFill/>
                    </a:ln>
                    <a:solidFill>
                      <a:srgbClr val="002060"/>
                    </a:solidFill>
                    <a:effectLst/>
                    <a:uLnTx/>
                    <a:uFillTx/>
                    <a:latin typeface="+mj-lt"/>
                    <a:ea typeface="+mn-ea"/>
                    <a:cs typeface="Arial" panose="020B0604020202020204" pitchFamily="34" charset="0"/>
                  </a:rPr>
                  <a:t>Colonoscopy Prostate test</a:t>
                </a:r>
                <a:br>
                  <a:rPr kumimoji="0" lang="en-US" sz="2200" b="0" i="0" u="none" strike="noStrike" kern="0" cap="none" spc="0" normalizeH="0" baseline="0" noProof="0" dirty="0">
                    <a:ln>
                      <a:noFill/>
                    </a:ln>
                    <a:solidFill>
                      <a:srgbClr val="002060"/>
                    </a:solidFill>
                    <a:effectLst/>
                    <a:uLnTx/>
                    <a:uFillTx/>
                    <a:latin typeface="+mj-lt"/>
                    <a:ea typeface="+mn-ea"/>
                    <a:cs typeface="Arial" panose="020B0604020202020204" pitchFamily="34" charset="0"/>
                  </a:rPr>
                </a:br>
                <a:endParaRPr kumimoji="0" lang="en-US" sz="2200" b="0" i="0" u="none" strike="noStrike" kern="0" cap="none" spc="0" normalizeH="0" baseline="0" noProof="0" dirty="0">
                  <a:ln>
                    <a:noFill/>
                  </a:ln>
                  <a:solidFill>
                    <a:srgbClr val="002060"/>
                  </a:solidFill>
                  <a:effectLst/>
                  <a:uLnTx/>
                  <a:uFillTx/>
                  <a:latin typeface="+mj-lt"/>
                  <a:ea typeface="+mn-ea"/>
                  <a:cs typeface="Arial" panose="020B0604020202020204" pitchFamily="34" charset="0"/>
                </a:endParaRPr>
              </a:p>
            </p:txBody>
          </p:sp>
          <p:sp>
            <p:nvSpPr>
              <p:cNvPr id="11" name="Rectangle 5">
                <a:extLst>
                  <a:ext uri="{FF2B5EF4-FFF2-40B4-BE49-F238E27FC236}">
                    <a16:creationId xmlns:a16="http://schemas.microsoft.com/office/drawing/2014/main" id="{8E5CDEF1-8AB0-5741-AE45-C987244B3640}"/>
                  </a:ext>
                </a:extLst>
              </p:cNvPr>
              <p:cNvSpPr txBox="1">
                <a:spLocks noChangeArrowheads="1"/>
              </p:cNvSpPr>
              <p:nvPr/>
            </p:nvSpPr>
            <p:spPr bwMode="auto">
              <a:xfrm>
                <a:off x="4620907" y="1655420"/>
                <a:ext cx="4494516" cy="3543566"/>
              </a:xfrm>
              <a:prstGeom prst="rect">
                <a:avLst/>
              </a:prstGeom>
              <a:noFill/>
              <a:ln w="9525">
                <a:noFill/>
                <a:miter lim="800000"/>
                <a:headEnd/>
                <a:tailEnd/>
              </a:ln>
            </p:spPr>
            <p:txBody>
              <a:bodyPr/>
              <a:lstStyle/>
              <a:p>
                <a:pPr marL="342900" marR="0" lvl="0" indent="-342900" algn="l" defTabSz="914400" rtl="0" eaLnBrk="1" fontAlgn="auto" latinLnBrk="0" hangingPunct="1">
                  <a:lnSpc>
                    <a:spcPct val="90000"/>
                  </a:lnSpc>
                  <a:spcBef>
                    <a:spcPct val="20000"/>
                  </a:spcBef>
                  <a:spcAft>
                    <a:spcPts val="0"/>
                  </a:spcAft>
                  <a:buClr>
                    <a:schemeClr val="accent3"/>
                  </a:buClr>
                  <a:buSzTx/>
                  <a:buFont typeface="Wingdings" panose="05000000000000000000" pitchFamily="2" charset="2"/>
                  <a:buChar char="Ø"/>
                  <a:tabLst/>
                  <a:defRPr/>
                </a:pPr>
                <a:r>
                  <a:rPr kumimoji="0" lang="en-US" sz="2200" b="0" i="0" u="none" strike="noStrike" kern="0" cap="none" spc="0" normalizeH="0" baseline="0" noProof="0" dirty="0">
                    <a:ln>
                      <a:noFill/>
                    </a:ln>
                    <a:solidFill>
                      <a:srgbClr val="002060"/>
                    </a:solidFill>
                    <a:effectLst/>
                    <a:uLnTx/>
                    <a:uFillTx/>
                    <a:latin typeface="+mj-lt"/>
                    <a:ea typeface="+mn-ea"/>
                    <a:cs typeface="Arial" panose="020B0604020202020204" pitchFamily="34" charset="0"/>
                  </a:rPr>
                  <a:t>Hemoglobin and hematocrit testing</a:t>
                </a:r>
              </a:p>
              <a:p>
                <a:pPr marL="342900" marR="0" lvl="0" indent="-342900" algn="l" defTabSz="914400" rtl="0" eaLnBrk="1" fontAlgn="auto" latinLnBrk="0" hangingPunct="1">
                  <a:lnSpc>
                    <a:spcPct val="90000"/>
                  </a:lnSpc>
                  <a:spcBef>
                    <a:spcPct val="20000"/>
                  </a:spcBef>
                  <a:spcAft>
                    <a:spcPts val="0"/>
                  </a:spcAft>
                  <a:buClr>
                    <a:schemeClr val="accent3"/>
                  </a:buClr>
                  <a:buSzTx/>
                  <a:buFont typeface="Wingdings" panose="05000000000000000000" pitchFamily="2" charset="2"/>
                  <a:buChar char="Ø"/>
                  <a:tabLst/>
                  <a:defRPr/>
                </a:pPr>
                <a:r>
                  <a:rPr kumimoji="0" lang="en-US" sz="2200" b="0" i="0" u="none" strike="noStrike" kern="0" cap="none" spc="0" normalizeH="0" baseline="0" noProof="0" dirty="0">
                    <a:ln>
                      <a:noFill/>
                    </a:ln>
                    <a:solidFill>
                      <a:srgbClr val="002060"/>
                    </a:solidFill>
                    <a:effectLst/>
                    <a:uLnTx/>
                    <a:uFillTx/>
                    <a:latin typeface="+mj-lt"/>
                    <a:ea typeface="+mn-ea"/>
                    <a:cs typeface="Arial" panose="020B0604020202020204" pitchFamily="34" charset="0"/>
                  </a:rPr>
                  <a:t>Type 2 Diabetes screenings</a:t>
                </a:r>
              </a:p>
              <a:p>
                <a:pPr marL="342900" marR="0" lvl="0" indent="-342900" algn="l" defTabSz="914400" rtl="0" eaLnBrk="1" fontAlgn="auto" latinLnBrk="0" hangingPunct="1">
                  <a:lnSpc>
                    <a:spcPct val="90000"/>
                  </a:lnSpc>
                  <a:spcBef>
                    <a:spcPct val="20000"/>
                  </a:spcBef>
                  <a:spcAft>
                    <a:spcPts val="0"/>
                  </a:spcAft>
                  <a:buClr>
                    <a:schemeClr val="accent3"/>
                  </a:buClr>
                  <a:buSzTx/>
                  <a:buFont typeface="Wingdings" panose="05000000000000000000" pitchFamily="2" charset="2"/>
                  <a:buChar char="Ø"/>
                  <a:tabLst/>
                  <a:defRPr/>
                </a:pPr>
                <a:r>
                  <a:rPr kumimoji="0" lang="en-US" sz="2200" b="0" i="0" u="none" strike="noStrike" kern="0" cap="none" spc="0" normalizeH="0" baseline="0" noProof="0" dirty="0">
                    <a:ln>
                      <a:noFill/>
                    </a:ln>
                    <a:solidFill>
                      <a:srgbClr val="002060"/>
                    </a:solidFill>
                    <a:effectLst/>
                    <a:uLnTx/>
                    <a:uFillTx/>
                    <a:latin typeface="+mj-lt"/>
                    <a:ea typeface="+mn-ea"/>
                    <a:cs typeface="Arial" panose="020B0604020202020204" pitchFamily="34" charset="0"/>
                  </a:rPr>
                  <a:t>Depression Screening</a:t>
                </a:r>
              </a:p>
              <a:p>
                <a:pPr marL="342900" marR="0" lvl="0" indent="-342900" algn="l" defTabSz="914400" rtl="0" eaLnBrk="1" fontAlgn="auto" latinLnBrk="0" hangingPunct="1">
                  <a:lnSpc>
                    <a:spcPct val="90000"/>
                  </a:lnSpc>
                  <a:spcBef>
                    <a:spcPct val="20000"/>
                  </a:spcBef>
                  <a:spcAft>
                    <a:spcPts val="0"/>
                  </a:spcAft>
                  <a:buClr>
                    <a:schemeClr val="accent3"/>
                  </a:buClr>
                  <a:buSzTx/>
                  <a:buFont typeface="Wingdings" panose="05000000000000000000" pitchFamily="2" charset="2"/>
                  <a:buChar char="Ø"/>
                  <a:tabLst/>
                  <a:defRPr/>
                </a:pPr>
                <a:r>
                  <a:rPr kumimoji="0" lang="en-US" sz="2200" b="0" i="0" u="none" strike="noStrike" kern="0" cap="none" spc="0" normalizeH="0" baseline="0" noProof="0" dirty="0">
                    <a:ln>
                      <a:noFill/>
                    </a:ln>
                    <a:solidFill>
                      <a:srgbClr val="002060"/>
                    </a:solidFill>
                    <a:effectLst/>
                    <a:uLnTx/>
                    <a:uFillTx/>
                    <a:latin typeface="+mj-lt"/>
                    <a:ea typeface="+mn-ea"/>
                    <a:cs typeface="Arial" panose="020B0604020202020204" pitchFamily="34" charset="0"/>
                  </a:rPr>
                  <a:t>Bone mineral density measurements or tests</a:t>
                </a:r>
              </a:p>
              <a:p>
                <a:pPr marL="342900" marR="0" lvl="0" indent="-342900" algn="l" defTabSz="914400" rtl="0" eaLnBrk="1" fontAlgn="auto" latinLnBrk="0" hangingPunct="1">
                  <a:lnSpc>
                    <a:spcPct val="90000"/>
                  </a:lnSpc>
                  <a:spcBef>
                    <a:spcPct val="20000"/>
                  </a:spcBef>
                  <a:spcAft>
                    <a:spcPts val="0"/>
                  </a:spcAft>
                  <a:buClr>
                    <a:schemeClr val="accent3"/>
                  </a:buClr>
                  <a:buSzTx/>
                  <a:buFont typeface="Wingdings" panose="05000000000000000000" pitchFamily="2" charset="2"/>
                  <a:buChar char="Ø"/>
                  <a:tabLst/>
                  <a:defRPr/>
                </a:pPr>
                <a:r>
                  <a:rPr kumimoji="0" lang="en-US" sz="2200" b="0" i="0" u="none" strike="noStrike" kern="0" cap="none" spc="0" normalizeH="0" baseline="0" noProof="0" dirty="0">
                    <a:ln>
                      <a:noFill/>
                    </a:ln>
                    <a:solidFill>
                      <a:srgbClr val="002060"/>
                    </a:solidFill>
                    <a:effectLst/>
                    <a:uLnTx/>
                    <a:uFillTx/>
                    <a:latin typeface="+mj-lt"/>
                    <a:ea typeface="+mn-ea"/>
                    <a:cs typeface="Arial" panose="020B0604020202020204" pitchFamily="34" charset="0"/>
                  </a:rPr>
                  <a:t>Lead screen in childhood and/or pregnancy</a:t>
                </a:r>
              </a:p>
              <a:p>
                <a:pPr marL="342900" marR="0" lvl="0" indent="-342900" algn="l" defTabSz="914400" rtl="0" eaLnBrk="1" fontAlgn="auto" latinLnBrk="0" hangingPunct="1">
                  <a:lnSpc>
                    <a:spcPct val="90000"/>
                  </a:lnSpc>
                  <a:spcBef>
                    <a:spcPct val="20000"/>
                  </a:spcBef>
                  <a:spcAft>
                    <a:spcPts val="0"/>
                  </a:spcAft>
                  <a:buClr>
                    <a:schemeClr val="accent3"/>
                  </a:buClr>
                  <a:buSzTx/>
                  <a:buFont typeface="Wingdings" panose="05000000000000000000" pitchFamily="2" charset="2"/>
                  <a:buChar char="Ø"/>
                  <a:tabLst/>
                  <a:defRPr/>
                </a:pPr>
                <a:r>
                  <a:rPr kumimoji="0" lang="en-US" sz="2200" b="0" i="0" u="none" strike="noStrike" kern="0" cap="none" spc="0" normalizeH="0" baseline="0" noProof="0" dirty="0">
                    <a:ln>
                      <a:noFill/>
                    </a:ln>
                    <a:solidFill>
                      <a:srgbClr val="002060"/>
                    </a:solidFill>
                    <a:effectLst/>
                    <a:uLnTx/>
                    <a:uFillTx/>
                    <a:latin typeface="+mj-lt"/>
                    <a:ea typeface="+mn-ea"/>
                    <a:cs typeface="Arial" panose="020B0604020202020204" pitchFamily="34" charset="0"/>
                  </a:rPr>
                  <a:t>Rubella screening</a:t>
                </a:r>
              </a:p>
              <a:p>
                <a:pPr marL="342900" marR="0" lvl="0" indent="-342900" algn="l" defTabSz="914400" rtl="0" eaLnBrk="1" fontAlgn="auto" latinLnBrk="0" hangingPunct="1">
                  <a:lnSpc>
                    <a:spcPct val="90000"/>
                  </a:lnSpc>
                  <a:spcBef>
                    <a:spcPct val="20000"/>
                  </a:spcBef>
                  <a:spcAft>
                    <a:spcPts val="0"/>
                  </a:spcAft>
                  <a:buClr>
                    <a:schemeClr val="accent3"/>
                  </a:buClr>
                  <a:buSzTx/>
                  <a:buFont typeface="Wingdings" panose="05000000000000000000" pitchFamily="2" charset="2"/>
                  <a:buChar char="Ø"/>
                  <a:tabLst/>
                  <a:defRPr/>
                </a:pPr>
                <a:r>
                  <a:rPr kumimoji="0" lang="en-US" sz="2200" b="0" i="0" u="none" strike="noStrike" kern="0" cap="none" spc="0" normalizeH="0" baseline="0" noProof="0" dirty="0">
                    <a:ln>
                      <a:noFill/>
                    </a:ln>
                    <a:solidFill>
                      <a:srgbClr val="002060"/>
                    </a:solidFill>
                    <a:effectLst/>
                    <a:uLnTx/>
                    <a:uFillTx/>
                    <a:latin typeface="+mj-lt"/>
                    <a:ea typeface="+mn-ea"/>
                    <a:cs typeface="Arial" panose="020B0604020202020204" pitchFamily="34" charset="0"/>
                  </a:rPr>
                  <a:t>Abdominal aortic aneurysm screen</a:t>
                </a:r>
              </a:p>
              <a:p>
                <a:pPr marL="342900" marR="0" lvl="0" indent="-342900" algn="l" defTabSz="914400" rtl="0" eaLnBrk="1" fontAlgn="auto" latinLnBrk="0" hangingPunct="1">
                  <a:lnSpc>
                    <a:spcPct val="90000"/>
                  </a:lnSpc>
                  <a:spcBef>
                    <a:spcPct val="20000"/>
                  </a:spcBef>
                  <a:spcAft>
                    <a:spcPts val="0"/>
                  </a:spcAft>
                  <a:buClr>
                    <a:schemeClr val="accent3"/>
                  </a:buClr>
                  <a:buSzTx/>
                  <a:buFont typeface="Wingdings" panose="05000000000000000000" pitchFamily="2" charset="2"/>
                  <a:buChar char="Ø"/>
                  <a:tabLst/>
                  <a:defRPr/>
                </a:pPr>
                <a:r>
                  <a:rPr kumimoji="0" lang="en-US" sz="2200" b="0" i="0" u="none" strike="noStrike" kern="0" cap="none" spc="0" normalizeH="0" baseline="0" noProof="0" dirty="0">
                    <a:ln>
                      <a:noFill/>
                    </a:ln>
                    <a:solidFill>
                      <a:srgbClr val="002060"/>
                    </a:solidFill>
                    <a:effectLst/>
                    <a:uLnTx/>
                    <a:uFillTx/>
                    <a:latin typeface="+mj-lt"/>
                    <a:ea typeface="+mn-ea"/>
                    <a:cs typeface="Arial" panose="020B0604020202020204" pitchFamily="34" charset="0"/>
                  </a:rPr>
                  <a:t>Well child visit</a:t>
                </a:r>
              </a:p>
            </p:txBody>
          </p:sp>
        </p:grpSp>
      </p:grpSp>
      <p:sp>
        <p:nvSpPr>
          <p:cNvPr id="12" name="TextBox 11">
            <a:extLst>
              <a:ext uri="{FF2B5EF4-FFF2-40B4-BE49-F238E27FC236}">
                <a16:creationId xmlns:a16="http://schemas.microsoft.com/office/drawing/2014/main" id="{01918045-64B1-1638-E6FC-593409B1B440}"/>
              </a:ext>
            </a:extLst>
          </p:cNvPr>
          <p:cNvSpPr txBox="1"/>
          <p:nvPr/>
        </p:nvSpPr>
        <p:spPr>
          <a:xfrm>
            <a:off x="89690" y="5579410"/>
            <a:ext cx="11867841" cy="430887"/>
          </a:xfrm>
          <a:prstGeom prst="rect">
            <a:avLst/>
          </a:prstGeom>
          <a:noFill/>
          <a:ln w="15875" cap="sq" cmpd="sng">
            <a:solidFill>
              <a:schemeClr val="accent1">
                <a:lumMod val="75000"/>
              </a:scheme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chemeClr val="tx1">
                    <a:lumMod val="50000"/>
                    <a:lumOff val="50000"/>
                  </a:schemeClr>
                </a:solidFill>
                <a:effectLst/>
                <a:uLnTx/>
                <a:uFillTx/>
                <a:latin typeface="+mj-lt"/>
                <a:ea typeface="+mn-ea"/>
                <a:cs typeface="Arial" panose="020B0604020202020204" pitchFamily="34" charset="0"/>
              </a:rPr>
              <a:t>Services must be billed as preventive care to be covered in full.     </a:t>
            </a:r>
          </a:p>
        </p:txBody>
      </p:sp>
      <p:pic>
        <p:nvPicPr>
          <p:cNvPr id="6" name="Audio 5">
            <a:hlinkClick r:id="" action="ppaction://media"/>
            <a:extLst>
              <a:ext uri="{FF2B5EF4-FFF2-40B4-BE49-F238E27FC236}">
                <a16:creationId xmlns:a16="http://schemas.microsoft.com/office/drawing/2014/main" id="{A8E30628-814E-311F-2117-F7EADD1C600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84931143"/>
      </p:ext>
    </p:extLst>
  </p:cSld>
  <p:clrMapOvr>
    <a:masterClrMapping/>
  </p:clrMapOvr>
  <mc:AlternateContent xmlns:mc="http://schemas.openxmlformats.org/markup-compatibility/2006" xmlns:p14="http://schemas.microsoft.com/office/powerpoint/2010/main">
    <mc:Choice Requires="p14">
      <p:transition spd="slow" p14:dur="2000" advTm="31655"/>
    </mc:Choice>
    <mc:Fallback xmlns="">
      <p:transition spd="slow" advTm="31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DC9EC-9D19-4A3B-BA03-4EA1C7EB724B}"/>
              </a:ext>
            </a:extLst>
          </p:cNvPr>
          <p:cNvSpPr>
            <a:spLocks noGrp="1"/>
          </p:cNvSpPr>
          <p:nvPr>
            <p:ph type="title"/>
          </p:nvPr>
        </p:nvSpPr>
        <p:spPr/>
        <p:txBody>
          <a:bodyPr>
            <a:normAutofit/>
          </a:bodyPr>
          <a:lstStyle/>
          <a:p>
            <a:r>
              <a:rPr lang="en-US" sz="3000" dirty="0"/>
              <a:t>2026 Employee Per Pay Period Contribution</a:t>
            </a:r>
          </a:p>
        </p:txBody>
      </p:sp>
      <p:sp>
        <p:nvSpPr>
          <p:cNvPr id="4" name="Slide Number Placeholder 3">
            <a:extLst>
              <a:ext uri="{FF2B5EF4-FFF2-40B4-BE49-F238E27FC236}">
                <a16:creationId xmlns:a16="http://schemas.microsoft.com/office/drawing/2014/main" id="{3C00873F-52E7-4270-BED7-25237A9F79BA}"/>
              </a:ext>
            </a:extLst>
          </p:cNvPr>
          <p:cNvSpPr>
            <a:spLocks noGrp="1"/>
          </p:cNvSpPr>
          <p:nvPr>
            <p:ph type="sldNum" sz="quarter" idx="12"/>
          </p:nvPr>
        </p:nvSpPr>
        <p:spPr/>
        <p:txBody>
          <a:bodyPr/>
          <a:lstStyle/>
          <a:p>
            <a:pPr defTabSz="311719"/>
            <a:r>
              <a:rPr lang="en-US">
                <a:solidFill>
                  <a:srgbClr val="6D6E71"/>
                </a:solidFill>
              </a:rPr>
              <a:t>BROWN &amp; BROWN  |  </a:t>
            </a:r>
            <a:fld id="{0BDBB283-31B7-430F-95E5-02359FF226F2}" type="slidenum">
              <a:rPr lang="en-US" smtClean="0">
                <a:solidFill>
                  <a:srgbClr val="6D6E71"/>
                </a:solidFill>
              </a:rPr>
              <a:pPr defTabSz="311719"/>
              <a:t>9</a:t>
            </a:fld>
            <a:endParaRPr lang="en-US">
              <a:solidFill>
                <a:srgbClr val="6D6E71"/>
              </a:solidFill>
            </a:endParaRPr>
          </a:p>
        </p:txBody>
      </p:sp>
      <p:sp>
        <p:nvSpPr>
          <p:cNvPr id="10" name="object 10">
            <a:extLst>
              <a:ext uri="{FF2B5EF4-FFF2-40B4-BE49-F238E27FC236}">
                <a16:creationId xmlns:a16="http://schemas.microsoft.com/office/drawing/2014/main" id="{D2999C40-7C4A-4D90-A5D1-2FA702743561}"/>
              </a:ext>
            </a:extLst>
          </p:cNvPr>
          <p:cNvSpPr txBox="1"/>
          <p:nvPr/>
        </p:nvSpPr>
        <p:spPr>
          <a:xfrm>
            <a:off x="944443" y="1660312"/>
            <a:ext cx="10303111" cy="440505"/>
          </a:xfrm>
          <a:prstGeom prst="rect">
            <a:avLst/>
          </a:prstGeom>
        </p:spPr>
        <p:txBody>
          <a:bodyPr vert="horz" wrap="square" lIns="0" tIns="9525" rIns="0" bIns="0" rtlCol="0">
            <a:spAutoFit/>
          </a:bodyPr>
          <a:lstStyle/>
          <a:p>
            <a:pPr marL="9525" algn="ctr" defTabSz="685800">
              <a:spcBef>
                <a:spcPts val="75"/>
              </a:spcBef>
              <a:tabLst>
                <a:tab pos="6186488" algn="l"/>
              </a:tabLst>
              <a:defRPr/>
            </a:pPr>
            <a:r>
              <a:rPr lang="en-US" sz="2800" spc="-4" dirty="0">
                <a:solidFill>
                  <a:srgbClr val="FFFFFF"/>
                </a:solidFill>
                <a:latin typeface="Tahoma"/>
                <a:cs typeface="Tahoma"/>
              </a:rPr>
              <a:t>Download the Excellus BCBS App.</a:t>
            </a:r>
            <a:endParaRPr sz="2800" dirty="0">
              <a:solidFill>
                <a:prstClr val="black"/>
              </a:solidFill>
              <a:latin typeface="Tahoma"/>
              <a:cs typeface="Tahoma"/>
            </a:endParaRPr>
          </a:p>
        </p:txBody>
      </p:sp>
      <p:graphicFrame>
        <p:nvGraphicFramePr>
          <p:cNvPr id="3" name="Table 2">
            <a:extLst>
              <a:ext uri="{FF2B5EF4-FFF2-40B4-BE49-F238E27FC236}">
                <a16:creationId xmlns:a16="http://schemas.microsoft.com/office/drawing/2014/main" id="{16C6BD8C-CE22-C766-B623-A84C03BA9056}"/>
              </a:ext>
            </a:extLst>
          </p:cNvPr>
          <p:cNvGraphicFramePr>
            <a:graphicFrameLocks noGrp="1"/>
          </p:cNvGraphicFramePr>
          <p:nvPr>
            <p:extLst>
              <p:ext uri="{D42A27DB-BD31-4B8C-83A1-F6EECF244321}">
                <p14:modId xmlns:p14="http://schemas.microsoft.com/office/powerpoint/2010/main" val="1636101931"/>
              </p:ext>
            </p:extLst>
          </p:nvPr>
        </p:nvGraphicFramePr>
        <p:xfrm>
          <a:off x="842989" y="1323834"/>
          <a:ext cx="9975845" cy="3662639"/>
        </p:xfrm>
        <a:graphic>
          <a:graphicData uri="http://schemas.openxmlformats.org/drawingml/2006/table">
            <a:tbl>
              <a:tblPr/>
              <a:tblGrid>
                <a:gridCol w="2760273">
                  <a:extLst>
                    <a:ext uri="{9D8B030D-6E8A-4147-A177-3AD203B41FA5}">
                      <a16:colId xmlns:a16="http://schemas.microsoft.com/office/drawing/2014/main" val="20000"/>
                    </a:ext>
                  </a:extLst>
                </a:gridCol>
                <a:gridCol w="2365718">
                  <a:extLst>
                    <a:ext uri="{9D8B030D-6E8A-4147-A177-3AD203B41FA5}">
                      <a16:colId xmlns:a16="http://schemas.microsoft.com/office/drawing/2014/main" val="20001"/>
                    </a:ext>
                  </a:extLst>
                </a:gridCol>
                <a:gridCol w="2365718">
                  <a:extLst>
                    <a:ext uri="{9D8B030D-6E8A-4147-A177-3AD203B41FA5}">
                      <a16:colId xmlns:a16="http://schemas.microsoft.com/office/drawing/2014/main" val="20002"/>
                    </a:ext>
                  </a:extLst>
                </a:gridCol>
                <a:gridCol w="2484136">
                  <a:extLst>
                    <a:ext uri="{9D8B030D-6E8A-4147-A177-3AD203B41FA5}">
                      <a16:colId xmlns:a16="http://schemas.microsoft.com/office/drawing/2014/main" val="20003"/>
                    </a:ext>
                  </a:extLst>
                </a:gridCol>
              </a:tblGrid>
              <a:tr h="423080">
                <a:tc gridSpan="4">
                  <a:txBody>
                    <a:bodyPr/>
                    <a:lstStyle>
                      <a:lvl1pPr marL="0" algn="l" defTabSz="1311615" rtl="0" eaLnBrk="1" latinLnBrk="0" hangingPunct="1">
                        <a:defRPr sz="2600" kern="1200">
                          <a:solidFill>
                            <a:schemeClr val="tx1"/>
                          </a:solidFill>
                          <a:latin typeface="Calibri" panose="020F0502020204030204"/>
                        </a:defRPr>
                      </a:lvl1pPr>
                      <a:lvl2pPr marL="655808" algn="l" defTabSz="1311615" rtl="0" eaLnBrk="1" latinLnBrk="0" hangingPunct="1">
                        <a:defRPr sz="2600" kern="1200">
                          <a:solidFill>
                            <a:schemeClr val="tx1"/>
                          </a:solidFill>
                          <a:latin typeface="Calibri" panose="020F0502020204030204"/>
                        </a:defRPr>
                      </a:lvl2pPr>
                      <a:lvl3pPr marL="1311615" algn="l" defTabSz="1311615" rtl="0" eaLnBrk="1" latinLnBrk="0" hangingPunct="1">
                        <a:defRPr sz="2600" kern="1200">
                          <a:solidFill>
                            <a:schemeClr val="tx1"/>
                          </a:solidFill>
                          <a:latin typeface="Calibri" panose="020F0502020204030204"/>
                        </a:defRPr>
                      </a:lvl3pPr>
                      <a:lvl4pPr marL="1967423" algn="l" defTabSz="1311615" rtl="0" eaLnBrk="1" latinLnBrk="0" hangingPunct="1">
                        <a:defRPr sz="2600" kern="1200">
                          <a:solidFill>
                            <a:schemeClr val="tx1"/>
                          </a:solidFill>
                          <a:latin typeface="Calibri" panose="020F0502020204030204"/>
                        </a:defRPr>
                      </a:lvl4pPr>
                      <a:lvl5pPr marL="2623231" algn="l" defTabSz="1311615" rtl="0" eaLnBrk="1" latinLnBrk="0" hangingPunct="1">
                        <a:defRPr sz="2600" kern="1200">
                          <a:solidFill>
                            <a:schemeClr val="tx1"/>
                          </a:solidFill>
                          <a:latin typeface="Calibri" panose="020F0502020204030204"/>
                        </a:defRPr>
                      </a:lvl5pPr>
                      <a:lvl6pPr marL="3279038" algn="l" defTabSz="1311615" rtl="0" eaLnBrk="1" latinLnBrk="0" hangingPunct="1">
                        <a:defRPr sz="2600" kern="1200">
                          <a:solidFill>
                            <a:schemeClr val="tx1"/>
                          </a:solidFill>
                          <a:latin typeface="Calibri" panose="020F0502020204030204"/>
                        </a:defRPr>
                      </a:lvl6pPr>
                      <a:lvl7pPr marL="3934846" algn="l" defTabSz="1311615" rtl="0" eaLnBrk="1" latinLnBrk="0" hangingPunct="1">
                        <a:defRPr sz="2600" kern="1200">
                          <a:solidFill>
                            <a:schemeClr val="tx1"/>
                          </a:solidFill>
                          <a:latin typeface="Calibri" panose="020F0502020204030204"/>
                        </a:defRPr>
                      </a:lvl7pPr>
                      <a:lvl8pPr marL="4590654" algn="l" defTabSz="1311615" rtl="0" eaLnBrk="1" latinLnBrk="0" hangingPunct="1">
                        <a:defRPr sz="2600" kern="1200">
                          <a:solidFill>
                            <a:schemeClr val="tx1"/>
                          </a:solidFill>
                          <a:latin typeface="Calibri" panose="020F0502020204030204"/>
                        </a:defRPr>
                      </a:lvl8pPr>
                      <a:lvl9pPr marL="5246461" algn="l" defTabSz="1311615" rtl="0" eaLnBrk="1" latinLnBrk="0" hangingPunct="1">
                        <a:defRPr sz="2600" kern="1200">
                          <a:solidFill>
                            <a:schemeClr val="tx1"/>
                          </a:solidFill>
                          <a:latin typeface="Calibri" panose="020F0502020204030204"/>
                        </a:defRPr>
                      </a:lvl9pPr>
                    </a:lstStyle>
                    <a:p>
                      <a:pPr marL="0" marR="0" indent="0" algn="ctr" defTabSz="914400" rtl="0" eaLnBrk="0" fontAlgn="base" latinLnBrk="0" hangingPunct="0">
                        <a:lnSpc>
                          <a:spcPct val="119000"/>
                        </a:lnSpc>
                        <a:spcBef>
                          <a:spcPct val="0"/>
                        </a:spcBef>
                        <a:spcAft>
                          <a:spcPct val="0"/>
                        </a:spcAft>
                      </a:pPr>
                      <a:r>
                        <a:rPr lang="en-US" sz="1800" b="1" i="0" kern="1200" dirty="0">
                          <a:solidFill>
                            <a:schemeClr val="tx1"/>
                          </a:solidFill>
                          <a:latin typeface="Arial" panose="020B0604020202020204" pitchFamily="34" charset="0"/>
                          <a:ea typeface="+mn-ea"/>
                          <a:cs typeface="+mn-cs"/>
                        </a:rPr>
                        <a:t>Medical Plans Bi-Weekly Contributions (24 Pay Periods)</a:t>
                      </a:r>
                    </a:p>
                  </a:txBody>
                  <a:tcPr marL="0" marR="0" marT="0" marB="50232">
                    <a:lnL w="6350" cap="flat" cmpd="sng" algn="ctr">
                      <a:solidFill>
                        <a:srgbClr val="202020"/>
                      </a:solidFill>
                      <a:prstDash val="solid"/>
                      <a:round/>
                      <a:headEnd type="none" w="med" len="med"/>
                      <a:tailEnd type="none" w="med" len="med"/>
                    </a:lnL>
                    <a:lnR w="6350" cap="flat" cmpd="sng" algn="ctr">
                      <a:solidFill>
                        <a:srgbClr val="202020"/>
                      </a:solidFill>
                      <a:prstDash val="solid"/>
                      <a:round/>
                      <a:headEnd type="none" w="med" len="med"/>
                      <a:tailEnd type="none" w="med" len="med"/>
                    </a:lnR>
                    <a:lnT w="6350" cap="flat" cmpd="sng" algn="ctr">
                      <a:solidFill>
                        <a:srgbClr val="202020"/>
                      </a:solidFill>
                      <a:prstDash val="solid"/>
                      <a:round/>
                      <a:headEnd type="none" w="med" len="med"/>
                      <a:tailEnd type="none" w="med" len="med"/>
                    </a:lnT>
                    <a:lnB w="6350" cap="flat" cmpd="sng" algn="ctr">
                      <a:solidFill>
                        <a:srgbClr val="20202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91570">
                <a:tc>
                  <a:txBody>
                    <a:bodyPr/>
                    <a:lstStyle>
                      <a:lvl1pPr marL="0" algn="l" defTabSz="1311615" rtl="0" eaLnBrk="1" latinLnBrk="0" hangingPunct="1">
                        <a:defRPr sz="2600" kern="1200">
                          <a:solidFill>
                            <a:schemeClr val="tx1"/>
                          </a:solidFill>
                          <a:latin typeface="Calibri" panose="020F0502020204030204"/>
                        </a:defRPr>
                      </a:lvl1pPr>
                      <a:lvl2pPr marL="655808" algn="l" defTabSz="1311615" rtl="0" eaLnBrk="1" latinLnBrk="0" hangingPunct="1">
                        <a:defRPr sz="2600" kern="1200">
                          <a:solidFill>
                            <a:schemeClr val="tx1"/>
                          </a:solidFill>
                          <a:latin typeface="Calibri" panose="020F0502020204030204"/>
                        </a:defRPr>
                      </a:lvl2pPr>
                      <a:lvl3pPr marL="1311615" algn="l" defTabSz="1311615" rtl="0" eaLnBrk="1" latinLnBrk="0" hangingPunct="1">
                        <a:defRPr sz="2600" kern="1200">
                          <a:solidFill>
                            <a:schemeClr val="tx1"/>
                          </a:solidFill>
                          <a:latin typeface="Calibri" panose="020F0502020204030204"/>
                        </a:defRPr>
                      </a:lvl3pPr>
                      <a:lvl4pPr marL="1967423" algn="l" defTabSz="1311615" rtl="0" eaLnBrk="1" latinLnBrk="0" hangingPunct="1">
                        <a:defRPr sz="2600" kern="1200">
                          <a:solidFill>
                            <a:schemeClr val="tx1"/>
                          </a:solidFill>
                          <a:latin typeface="Calibri" panose="020F0502020204030204"/>
                        </a:defRPr>
                      </a:lvl4pPr>
                      <a:lvl5pPr marL="2623231" algn="l" defTabSz="1311615" rtl="0" eaLnBrk="1" latinLnBrk="0" hangingPunct="1">
                        <a:defRPr sz="2600" kern="1200">
                          <a:solidFill>
                            <a:schemeClr val="tx1"/>
                          </a:solidFill>
                          <a:latin typeface="Calibri" panose="020F0502020204030204"/>
                        </a:defRPr>
                      </a:lvl5pPr>
                      <a:lvl6pPr marL="3279038" algn="l" defTabSz="1311615" rtl="0" eaLnBrk="1" latinLnBrk="0" hangingPunct="1">
                        <a:defRPr sz="2600" kern="1200">
                          <a:solidFill>
                            <a:schemeClr val="tx1"/>
                          </a:solidFill>
                          <a:latin typeface="Calibri" panose="020F0502020204030204"/>
                        </a:defRPr>
                      </a:lvl6pPr>
                      <a:lvl7pPr marL="3934846" algn="l" defTabSz="1311615" rtl="0" eaLnBrk="1" latinLnBrk="0" hangingPunct="1">
                        <a:defRPr sz="2600" kern="1200">
                          <a:solidFill>
                            <a:schemeClr val="tx1"/>
                          </a:solidFill>
                          <a:latin typeface="Calibri" panose="020F0502020204030204"/>
                        </a:defRPr>
                      </a:lvl7pPr>
                      <a:lvl8pPr marL="4590654" algn="l" defTabSz="1311615" rtl="0" eaLnBrk="1" latinLnBrk="0" hangingPunct="1">
                        <a:defRPr sz="2600" kern="1200">
                          <a:solidFill>
                            <a:schemeClr val="tx1"/>
                          </a:solidFill>
                          <a:latin typeface="Calibri" panose="020F0502020204030204"/>
                        </a:defRPr>
                      </a:lvl8pPr>
                      <a:lvl9pPr marL="5246461" algn="l" defTabSz="1311615" rtl="0" eaLnBrk="1" latinLnBrk="0" hangingPunct="1">
                        <a:defRPr sz="2600" kern="1200">
                          <a:solidFill>
                            <a:schemeClr val="tx1"/>
                          </a:solidFill>
                          <a:latin typeface="Calibri" panose="020F0502020204030204"/>
                        </a:defRPr>
                      </a:lvl9pPr>
                    </a:lstStyle>
                    <a:p>
                      <a:pPr marR="0" indent="0" algn="l" rtl="0">
                        <a:spcBef>
                          <a:spcPts val="0"/>
                        </a:spcBef>
                        <a:spcAft>
                          <a:spcPts val="0"/>
                        </a:spcAft>
                      </a:pPr>
                      <a:r>
                        <a:rPr lang="en-US" sz="1800" b="1" i="0" kern="1400" dirty="0">
                          <a:ln>
                            <a:noFill/>
                          </a:ln>
                          <a:solidFill>
                            <a:srgbClr val="FFFFFF"/>
                          </a:solidFill>
                          <a:effectLst/>
                          <a:latin typeface="Arial" panose="020B0604020202020204" pitchFamily="34" charset="0"/>
                        </a:rPr>
                        <a:t>Coverage Level</a:t>
                      </a:r>
                      <a:endParaRPr lang="en-US" sz="1800" b="1" i="0" kern="1400" dirty="0">
                        <a:ln>
                          <a:noFill/>
                        </a:ln>
                        <a:solidFill>
                          <a:srgbClr val="000000"/>
                        </a:solidFill>
                        <a:effectLst/>
                        <a:latin typeface="Arial" panose="020B0604020202020204" pitchFamily="34" charset="0"/>
                      </a:endParaRPr>
                    </a:p>
                  </a:txBody>
                  <a:tcPr marL="33488" marR="33488" marT="33488" marB="33488" anchor="ctr">
                    <a:lnL w="6350" cap="flat" cmpd="sng" algn="ctr">
                      <a:solidFill>
                        <a:srgbClr val="202020"/>
                      </a:solidFill>
                      <a:prstDash val="solid"/>
                      <a:round/>
                      <a:headEnd type="none" w="med" len="med"/>
                      <a:tailEnd type="none" w="med" len="med"/>
                    </a:lnL>
                    <a:lnR w="6350" cap="flat" cmpd="sng" algn="ctr">
                      <a:solidFill>
                        <a:srgbClr val="202020"/>
                      </a:solidFill>
                      <a:prstDash val="solid"/>
                      <a:round/>
                      <a:headEnd type="none" w="med" len="med"/>
                      <a:tailEnd type="none" w="med" len="med"/>
                    </a:lnR>
                    <a:lnT w="6350" cap="flat" cmpd="sng" algn="ctr">
                      <a:solidFill>
                        <a:srgbClr val="202020"/>
                      </a:solidFill>
                      <a:prstDash val="solid"/>
                      <a:round/>
                      <a:headEnd type="none" w="med" len="med"/>
                      <a:tailEnd type="none" w="med" len="med"/>
                    </a:lnT>
                    <a:lnB w="6350" cap="flat" cmpd="sng" algn="ctr">
                      <a:solidFill>
                        <a:srgbClr val="202020"/>
                      </a:solid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lvl1pPr marL="0" algn="l" defTabSz="1311615" rtl="0" eaLnBrk="1" latinLnBrk="0" hangingPunct="1">
                        <a:defRPr sz="2600" kern="1200">
                          <a:solidFill>
                            <a:schemeClr val="tx1"/>
                          </a:solidFill>
                          <a:latin typeface="Calibri" panose="020F0502020204030204"/>
                        </a:defRPr>
                      </a:lvl1pPr>
                      <a:lvl2pPr marL="655808" algn="l" defTabSz="1311615" rtl="0" eaLnBrk="1" latinLnBrk="0" hangingPunct="1">
                        <a:defRPr sz="2600" kern="1200">
                          <a:solidFill>
                            <a:schemeClr val="tx1"/>
                          </a:solidFill>
                          <a:latin typeface="Calibri" panose="020F0502020204030204"/>
                        </a:defRPr>
                      </a:lvl2pPr>
                      <a:lvl3pPr marL="1311615" algn="l" defTabSz="1311615" rtl="0" eaLnBrk="1" latinLnBrk="0" hangingPunct="1">
                        <a:defRPr sz="2600" kern="1200">
                          <a:solidFill>
                            <a:schemeClr val="tx1"/>
                          </a:solidFill>
                          <a:latin typeface="Calibri" panose="020F0502020204030204"/>
                        </a:defRPr>
                      </a:lvl3pPr>
                      <a:lvl4pPr marL="1967423" algn="l" defTabSz="1311615" rtl="0" eaLnBrk="1" latinLnBrk="0" hangingPunct="1">
                        <a:defRPr sz="2600" kern="1200">
                          <a:solidFill>
                            <a:schemeClr val="tx1"/>
                          </a:solidFill>
                          <a:latin typeface="Calibri" panose="020F0502020204030204"/>
                        </a:defRPr>
                      </a:lvl4pPr>
                      <a:lvl5pPr marL="2623231" algn="l" defTabSz="1311615" rtl="0" eaLnBrk="1" latinLnBrk="0" hangingPunct="1">
                        <a:defRPr sz="2600" kern="1200">
                          <a:solidFill>
                            <a:schemeClr val="tx1"/>
                          </a:solidFill>
                          <a:latin typeface="Calibri" panose="020F0502020204030204"/>
                        </a:defRPr>
                      </a:lvl5pPr>
                      <a:lvl6pPr marL="3279038" algn="l" defTabSz="1311615" rtl="0" eaLnBrk="1" latinLnBrk="0" hangingPunct="1">
                        <a:defRPr sz="2600" kern="1200">
                          <a:solidFill>
                            <a:schemeClr val="tx1"/>
                          </a:solidFill>
                          <a:latin typeface="Calibri" panose="020F0502020204030204"/>
                        </a:defRPr>
                      </a:lvl6pPr>
                      <a:lvl7pPr marL="3934846" algn="l" defTabSz="1311615" rtl="0" eaLnBrk="1" latinLnBrk="0" hangingPunct="1">
                        <a:defRPr sz="2600" kern="1200">
                          <a:solidFill>
                            <a:schemeClr val="tx1"/>
                          </a:solidFill>
                          <a:latin typeface="Calibri" panose="020F0502020204030204"/>
                        </a:defRPr>
                      </a:lvl7pPr>
                      <a:lvl8pPr marL="4590654" algn="l" defTabSz="1311615" rtl="0" eaLnBrk="1" latinLnBrk="0" hangingPunct="1">
                        <a:defRPr sz="2600" kern="1200">
                          <a:solidFill>
                            <a:schemeClr val="tx1"/>
                          </a:solidFill>
                          <a:latin typeface="Calibri" panose="020F0502020204030204"/>
                        </a:defRPr>
                      </a:lvl8pPr>
                      <a:lvl9pPr marL="5246461" algn="l" defTabSz="1311615" rtl="0" eaLnBrk="1" latinLnBrk="0" hangingPunct="1">
                        <a:defRPr sz="2600" kern="1200">
                          <a:solidFill>
                            <a:schemeClr val="tx1"/>
                          </a:solidFill>
                          <a:latin typeface="Calibri" panose="020F0502020204030204"/>
                        </a:defRPr>
                      </a:lvl9pPr>
                    </a:lstStyle>
                    <a:p>
                      <a:pPr marR="0" indent="0" algn="ctr" rtl="0">
                        <a:spcBef>
                          <a:spcPts val="0"/>
                        </a:spcBef>
                        <a:spcAft>
                          <a:spcPts val="0"/>
                        </a:spcAft>
                      </a:pPr>
                      <a:r>
                        <a:rPr lang="en-US" sz="1800" b="1" i="0" kern="1400" dirty="0">
                          <a:ln>
                            <a:noFill/>
                          </a:ln>
                          <a:solidFill>
                            <a:schemeClr val="bg1"/>
                          </a:solidFill>
                          <a:effectLst/>
                          <a:latin typeface="Arial" panose="020B0604020202020204" pitchFamily="34" charset="0"/>
                        </a:rPr>
                        <a:t>HYBRID</a:t>
                      </a:r>
                    </a:p>
                    <a:p>
                      <a:pPr marR="0" indent="0" algn="ctr" rtl="0">
                        <a:spcBef>
                          <a:spcPts val="0"/>
                        </a:spcBef>
                        <a:spcAft>
                          <a:spcPts val="0"/>
                        </a:spcAft>
                      </a:pPr>
                      <a:r>
                        <a:rPr lang="en-US" sz="1800" b="1" i="0" kern="1400" dirty="0">
                          <a:ln>
                            <a:noFill/>
                          </a:ln>
                          <a:solidFill>
                            <a:schemeClr val="bg1"/>
                          </a:solidFill>
                          <a:effectLst/>
                          <a:latin typeface="Arial" panose="020B0604020202020204" pitchFamily="34" charset="0"/>
                        </a:rPr>
                        <a:t>2000</a:t>
                      </a:r>
                    </a:p>
                  </a:txBody>
                  <a:tcPr marL="33488" marR="33488" marT="33488" marB="33488" anchor="ctr">
                    <a:lnL w="6350" cap="flat" cmpd="sng" algn="ctr">
                      <a:solidFill>
                        <a:srgbClr val="202020"/>
                      </a:solidFill>
                      <a:prstDash val="solid"/>
                      <a:round/>
                      <a:headEnd type="none" w="med" len="med"/>
                      <a:tailEnd type="none" w="med" len="med"/>
                    </a:lnL>
                    <a:lnR w="6350" cap="flat" cmpd="sng" algn="ctr">
                      <a:solidFill>
                        <a:srgbClr val="202020"/>
                      </a:solidFill>
                      <a:prstDash val="solid"/>
                      <a:round/>
                      <a:headEnd type="none" w="med" len="med"/>
                      <a:tailEnd type="none" w="med" len="med"/>
                    </a:lnR>
                    <a:lnT w="6350" cap="flat" cmpd="sng" algn="ctr">
                      <a:solidFill>
                        <a:srgbClr val="202020"/>
                      </a:solidFill>
                      <a:prstDash val="solid"/>
                      <a:round/>
                      <a:headEnd type="none" w="med" len="med"/>
                      <a:tailEnd type="none" w="med" len="med"/>
                    </a:lnT>
                    <a:lnB w="6350" cap="flat" cmpd="sng" algn="ctr">
                      <a:solidFill>
                        <a:srgbClr val="202020"/>
                      </a:solid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lvl1pPr marL="0" algn="l" defTabSz="1311615" rtl="0" eaLnBrk="1" latinLnBrk="0" hangingPunct="1">
                        <a:defRPr sz="2600" kern="1200">
                          <a:solidFill>
                            <a:schemeClr val="tx1"/>
                          </a:solidFill>
                          <a:latin typeface="Calibri" panose="020F0502020204030204"/>
                        </a:defRPr>
                      </a:lvl1pPr>
                      <a:lvl2pPr marL="655808" algn="l" defTabSz="1311615" rtl="0" eaLnBrk="1" latinLnBrk="0" hangingPunct="1">
                        <a:defRPr sz="2600" kern="1200">
                          <a:solidFill>
                            <a:schemeClr val="tx1"/>
                          </a:solidFill>
                          <a:latin typeface="Calibri" panose="020F0502020204030204"/>
                        </a:defRPr>
                      </a:lvl2pPr>
                      <a:lvl3pPr marL="1311615" algn="l" defTabSz="1311615" rtl="0" eaLnBrk="1" latinLnBrk="0" hangingPunct="1">
                        <a:defRPr sz="2600" kern="1200">
                          <a:solidFill>
                            <a:schemeClr val="tx1"/>
                          </a:solidFill>
                          <a:latin typeface="Calibri" panose="020F0502020204030204"/>
                        </a:defRPr>
                      </a:lvl3pPr>
                      <a:lvl4pPr marL="1967423" algn="l" defTabSz="1311615" rtl="0" eaLnBrk="1" latinLnBrk="0" hangingPunct="1">
                        <a:defRPr sz="2600" kern="1200">
                          <a:solidFill>
                            <a:schemeClr val="tx1"/>
                          </a:solidFill>
                          <a:latin typeface="Calibri" panose="020F0502020204030204"/>
                        </a:defRPr>
                      </a:lvl4pPr>
                      <a:lvl5pPr marL="2623231" algn="l" defTabSz="1311615" rtl="0" eaLnBrk="1" latinLnBrk="0" hangingPunct="1">
                        <a:defRPr sz="2600" kern="1200">
                          <a:solidFill>
                            <a:schemeClr val="tx1"/>
                          </a:solidFill>
                          <a:latin typeface="Calibri" panose="020F0502020204030204"/>
                        </a:defRPr>
                      </a:lvl5pPr>
                      <a:lvl6pPr marL="3279038" algn="l" defTabSz="1311615" rtl="0" eaLnBrk="1" latinLnBrk="0" hangingPunct="1">
                        <a:defRPr sz="2600" kern="1200">
                          <a:solidFill>
                            <a:schemeClr val="tx1"/>
                          </a:solidFill>
                          <a:latin typeface="Calibri" panose="020F0502020204030204"/>
                        </a:defRPr>
                      </a:lvl6pPr>
                      <a:lvl7pPr marL="3934846" algn="l" defTabSz="1311615" rtl="0" eaLnBrk="1" latinLnBrk="0" hangingPunct="1">
                        <a:defRPr sz="2600" kern="1200">
                          <a:solidFill>
                            <a:schemeClr val="tx1"/>
                          </a:solidFill>
                          <a:latin typeface="Calibri" panose="020F0502020204030204"/>
                        </a:defRPr>
                      </a:lvl7pPr>
                      <a:lvl8pPr marL="4590654" algn="l" defTabSz="1311615" rtl="0" eaLnBrk="1" latinLnBrk="0" hangingPunct="1">
                        <a:defRPr sz="2600" kern="1200">
                          <a:solidFill>
                            <a:schemeClr val="tx1"/>
                          </a:solidFill>
                          <a:latin typeface="Calibri" panose="020F0502020204030204"/>
                        </a:defRPr>
                      </a:lvl8pPr>
                      <a:lvl9pPr marL="5246461" algn="l" defTabSz="1311615" rtl="0" eaLnBrk="1" latinLnBrk="0" hangingPunct="1">
                        <a:defRPr sz="2600" kern="1200">
                          <a:solidFill>
                            <a:schemeClr val="tx1"/>
                          </a:solidFill>
                          <a:latin typeface="Calibri" panose="020F0502020204030204"/>
                        </a:defRPr>
                      </a:lvl9pPr>
                    </a:lstStyle>
                    <a:p>
                      <a:pPr marR="0" indent="0" algn="ctr" rtl="0">
                        <a:spcBef>
                          <a:spcPts val="0"/>
                        </a:spcBef>
                        <a:spcAft>
                          <a:spcPts val="0"/>
                        </a:spcAft>
                      </a:pPr>
                      <a:r>
                        <a:rPr lang="en-US" sz="1800" b="1" i="0" kern="1400" dirty="0">
                          <a:ln>
                            <a:noFill/>
                          </a:ln>
                          <a:solidFill>
                            <a:schemeClr val="bg1"/>
                          </a:solidFill>
                          <a:effectLst/>
                          <a:latin typeface="Arial" panose="020B0604020202020204" pitchFamily="34" charset="0"/>
                        </a:rPr>
                        <a:t>HDHP </a:t>
                      </a:r>
                    </a:p>
                    <a:p>
                      <a:pPr marR="0" indent="0" algn="ctr" rtl="0">
                        <a:spcBef>
                          <a:spcPts val="0"/>
                        </a:spcBef>
                        <a:spcAft>
                          <a:spcPts val="0"/>
                        </a:spcAft>
                      </a:pPr>
                      <a:r>
                        <a:rPr lang="en-US" sz="1800" b="1" i="0" kern="1400" dirty="0">
                          <a:ln>
                            <a:noFill/>
                          </a:ln>
                          <a:solidFill>
                            <a:schemeClr val="bg1"/>
                          </a:solidFill>
                          <a:effectLst/>
                          <a:latin typeface="Arial" panose="020B0604020202020204" pitchFamily="34" charset="0"/>
                        </a:rPr>
                        <a:t>3000</a:t>
                      </a:r>
                    </a:p>
                  </a:txBody>
                  <a:tcPr marL="33488" marR="33488" marT="33488" marB="33488" anchor="ctr">
                    <a:lnL w="6350" cap="flat" cmpd="sng" algn="ctr">
                      <a:solidFill>
                        <a:srgbClr val="202020"/>
                      </a:solidFill>
                      <a:prstDash val="solid"/>
                      <a:round/>
                      <a:headEnd type="none" w="med" len="med"/>
                      <a:tailEnd type="none" w="med" len="med"/>
                    </a:lnL>
                    <a:lnR w="6350" cap="flat" cmpd="sng" algn="ctr">
                      <a:solidFill>
                        <a:srgbClr val="202020"/>
                      </a:solidFill>
                      <a:prstDash val="solid"/>
                      <a:round/>
                      <a:headEnd type="none" w="med" len="med"/>
                      <a:tailEnd type="none" w="med" len="med"/>
                    </a:lnR>
                    <a:lnT w="6350" cap="flat" cmpd="sng" algn="ctr">
                      <a:solidFill>
                        <a:srgbClr val="202020"/>
                      </a:solidFill>
                      <a:prstDash val="solid"/>
                      <a:round/>
                      <a:headEnd type="none" w="med" len="med"/>
                      <a:tailEnd type="none" w="med" len="med"/>
                    </a:lnT>
                    <a:lnB w="6350" cap="flat" cmpd="sng" algn="ctr">
                      <a:solidFill>
                        <a:srgbClr val="202020"/>
                      </a:solid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lvl1pPr marL="0" algn="l" defTabSz="1311615" rtl="0" eaLnBrk="1" latinLnBrk="0" hangingPunct="1">
                        <a:defRPr sz="2600" kern="1200">
                          <a:solidFill>
                            <a:schemeClr val="tx1"/>
                          </a:solidFill>
                          <a:latin typeface="Calibri" panose="020F0502020204030204"/>
                        </a:defRPr>
                      </a:lvl1pPr>
                      <a:lvl2pPr marL="655808" algn="l" defTabSz="1311615" rtl="0" eaLnBrk="1" latinLnBrk="0" hangingPunct="1">
                        <a:defRPr sz="2600" kern="1200">
                          <a:solidFill>
                            <a:schemeClr val="tx1"/>
                          </a:solidFill>
                          <a:latin typeface="Calibri" panose="020F0502020204030204"/>
                        </a:defRPr>
                      </a:lvl2pPr>
                      <a:lvl3pPr marL="1311615" algn="l" defTabSz="1311615" rtl="0" eaLnBrk="1" latinLnBrk="0" hangingPunct="1">
                        <a:defRPr sz="2600" kern="1200">
                          <a:solidFill>
                            <a:schemeClr val="tx1"/>
                          </a:solidFill>
                          <a:latin typeface="Calibri" panose="020F0502020204030204"/>
                        </a:defRPr>
                      </a:lvl3pPr>
                      <a:lvl4pPr marL="1967423" algn="l" defTabSz="1311615" rtl="0" eaLnBrk="1" latinLnBrk="0" hangingPunct="1">
                        <a:defRPr sz="2600" kern="1200">
                          <a:solidFill>
                            <a:schemeClr val="tx1"/>
                          </a:solidFill>
                          <a:latin typeface="Calibri" panose="020F0502020204030204"/>
                        </a:defRPr>
                      </a:lvl4pPr>
                      <a:lvl5pPr marL="2623231" algn="l" defTabSz="1311615" rtl="0" eaLnBrk="1" latinLnBrk="0" hangingPunct="1">
                        <a:defRPr sz="2600" kern="1200">
                          <a:solidFill>
                            <a:schemeClr val="tx1"/>
                          </a:solidFill>
                          <a:latin typeface="Calibri" panose="020F0502020204030204"/>
                        </a:defRPr>
                      </a:lvl5pPr>
                      <a:lvl6pPr marL="3279038" algn="l" defTabSz="1311615" rtl="0" eaLnBrk="1" latinLnBrk="0" hangingPunct="1">
                        <a:defRPr sz="2600" kern="1200">
                          <a:solidFill>
                            <a:schemeClr val="tx1"/>
                          </a:solidFill>
                          <a:latin typeface="Calibri" panose="020F0502020204030204"/>
                        </a:defRPr>
                      </a:lvl6pPr>
                      <a:lvl7pPr marL="3934846" algn="l" defTabSz="1311615" rtl="0" eaLnBrk="1" latinLnBrk="0" hangingPunct="1">
                        <a:defRPr sz="2600" kern="1200">
                          <a:solidFill>
                            <a:schemeClr val="tx1"/>
                          </a:solidFill>
                          <a:latin typeface="Calibri" panose="020F0502020204030204"/>
                        </a:defRPr>
                      </a:lvl7pPr>
                      <a:lvl8pPr marL="4590654" algn="l" defTabSz="1311615" rtl="0" eaLnBrk="1" latinLnBrk="0" hangingPunct="1">
                        <a:defRPr sz="2600" kern="1200">
                          <a:solidFill>
                            <a:schemeClr val="tx1"/>
                          </a:solidFill>
                          <a:latin typeface="Calibri" panose="020F0502020204030204"/>
                        </a:defRPr>
                      </a:lvl8pPr>
                      <a:lvl9pPr marL="5246461" algn="l" defTabSz="1311615" rtl="0" eaLnBrk="1" latinLnBrk="0" hangingPunct="1">
                        <a:defRPr sz="2600" kern="1200">
                          <a:solidFill>
                            <a:schemeClr val="tx1"/>
                          </a:solidFill>
                          <a:latin typeface="Calibri" panose="020F0502020204030204"/>
                        </a:defRPr>
                      </a:lvl9pPr>
                    </a:lstStyle>
                    <a:p>
                      <a:pPr marR="0" indent="0" algn="ctr" rtl="0">
                        <a:spcBef>
                          <a:spcPts val="0"/>
                        </a:spcBef>
                        <a:spcAft>
                          <a:spcPts val="0"/>
                        </a:spcAft>
                      </a:pPr>
                      <a:r>
                        <a:rPr lang="en-US" sz="1800" b="1" i="0" kern="1400" dirty="0">
                          <a:ln>
                            <a:noFill/>
                          </a:ln>
                          <a:solidFill>
                            <a:schemeClr val="bg1"/>
                          </a:solidFill>
                          <a:effectLst/>
                          <a:latin typeface="Arial" panose="020B0604020202020204" pitchFamily="34" charset="0"/>
                          <a:ea typeface="+mn-ea"/>
                          <a:cs typeface="+mn-cs"/>
                        </a:rPr>
                        <a:t>HDHP </a:t>
                      </a:r>
                    </a:p>
                    <a:p>
                      <a:pPr marR="0" indent="0" algn="ctr" rtl="0">
                        <a:spcBef>
                          <a:spcPts val="0"/>
                        </a:spcBef>
                        <a:spcAft>
                          <a:spcPts val="0"/>
                        </a:spcAft>
                      </a:pPr>
                      <a:r>
                        <a:rPr lang="en-US" sz="1800" b="1" i="0" kern="1400" dirty="0">
                          <a:ln>
                            <a:noFill/>
                          </a:ln>
                          <a:solidFill>
                            <a:schemeClr val="bg1"/>
                          </a:solidFill>
                          <a:effectLst/>
                          <a:latin typeface="Arial" panose="020B0604020202020204" pitchFamily="34" charset="0"/>
                          <a:ea typeface="+mn-ea"/>
                          <a:cs typeface="+mn-cs"/>
                        </a:rPr>
                        <a:t>6000</a:t>
                      </a:r>
                    </a:p>
                  </a:txBody>
                  <a:tcPr marL="33488" marR="33488" marT="33488" marB="33488" anchor="ctr">
                    <a:lnL w="6350" cap="flat" cmpd="sng" algn="ctr">
                      <a:solidFill>
                        <a:srgbClr val="202020"/>
                      </a:solidFill>
                      <a:prstDash val="solid"/>
                      <a:round/>
                      <a:headEnd type="none" w="med" len="med"/>
                      <a:tailEnd type="none" w="med" len="med"/>
                    </a:lnL>
                    <a:lnR w="6350" cap="flat" cmpd="sng" algn="ctr">
                      <a:solidFill>
                        <a:srgbClr val="202020"/>
                      </a:solidFill>
                      <a:prstDash val="solid"/>
                      <a:round/>
                      <a:headEnd type="none" w="med" len="med"/>
                      <a:tailEnd type="none" w="med" len="med"/>
                    </a:lnR>
                    <a:lnT w="6350" cap="flat" cmpd="sng" algn="ctr">
                      <a:solidFill>
                        <a:srgbClr val="202020"/>
                      </a:solidFill>
                      <a:prstDash val="solid"/>
                      <a:round/>
                      <a:headEnd type="none" w="med" len="med"/>
                      <a:tailEnd type="none" w="med" len="med"/>
                    </a:lnT>
                    <a:lnB w="6350" cap="flat" cmpd="sng" algn="ctr">
                      <a:solidFill>
                        <a:srgbClr val="202020"/>
                      </a:solid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extLst>
                  <a:ext uri="{0D108BD9-81ED-4DB2-BD59-A6C34878D82A}">
                    <a16:rowId xmlns:a16="http://schemas.microsoft.com/office/drawing/2014/main" val="10001"/>
                  </a:ext>
                </a:extLst>
              </a:tr>
              <a:tr h="448484">
                <a:tc>
                  <a:txBody>
                    <a:bodyPr/>
                    <a:lstStyle>
                      <a:lvl1pPr marL="0" algn="l" defTabSz="1311615" rtl="0" eaLnBrk="1" latinLnBrk="0" hangingPunct="1">
                        <a:defRPr sz="2600" kern="1200">
                          <a:solidFill>
                            <a:schemeClr val="tx1"/>
                          </a:solidFill>
                          <a:latin typeface="Calibri" panose="020F0502020204030204"/>
                        </a:defRPr>
                      </a:lvl1pPr>
                      <a:lvl2pPr marL="655808" algn="l" defTabSz="1311615" rtl="0" eaLnBrk="1" latinLnBrk="0" hangingPunct="1">
                        <a:defRPr sz="2600" kern="1200">
                          <a:solidFill>
                            <a:schemeClr val="tx1"/>
                          </a:solidFill>
                          <a:latin typeface="Calibri" panose="020F0502020204030204"/>
                        </a:defRPr>
                      </a:lvl2pPr>
                      <a:lvl3pPr marL="1311615" algn="l" defTabSz="1311615" rtl="0" eaLnBrk="1" latinLnBrk="0" hangingPunct="1">
                        <a:defRPr sz="2600" kern="1200">
                          <a:solidFill>
                            <a:schemeClr val="tx1"/>
                          </a:solidFill>
                          <a:latin typeface="Calibri" panose="020F0502020204030204"/>
                        </a:defRPr>
                      </a:lvl3pPr>
                      <a:lvl4pPr marL="1967423" algn="l" defTabSz="1311615" rtl="0" eaLnBrk="1" latinLnBrk="0" hangingPunct="1">
                        <a:defRPr sz="2600" kern="1200">
                          <a:solidFill>
                            <a:schemeClr val="tx1"/>
                          </a:solidFill>
                          <a:latin typeface="Calibri" panose="020F0502020204030204"/>
                        </a:defRPr>
                      </a:lvl4pPr>
                      <a:lvl5pPr marL="2623231" algn="l" defTabSz="1311615" rtl="0" eaLnBrk="1" latinLnBrk="0" hangingPunct="1">
                        <a:defRPr sz="2600" kern="1200">
                          <a:solidFill>
                            <a:schemeClr val="tx1"/>
                          </a:solidFill>
                          <a:latin typeface="Calibri" panose="020F0502020204030204"/>
                        </a:defRPr>
                      </a:lvl5pPr>
                      <a:lvl6pPr marL="3279038" algn="l" defTabSz="1311615" rtl="0" eaLnBrk="1" latinLnBrk="0" hangingPunct="1">
                        <a:defRPr sz="2600" kern="1200">
                          <a:solidFill>
                            <a:schemeClr val="tx1"/>
                          </a:solidFill>
                          <a:latin typeface="Calibri" panose="020F0502020204030204"/>
                        </a:defRPr>
                      </a:lvl6pPr>
                      <a:lvl7pPr marL="3934846" algn="l" defTabSz="1311615" rtl="0" eaLnBrk="1" latinLnBrk="0" hangingPunct="1">
                        <a:defRPr sz="2600" kern="1200">
                          <a:solidFill>
                            <a:schemeClr val="tx1"/>
                          </a:solidFill>
                          <a:latin typeface="Calibri" panose="020F0502020204030204"/>
                        </a:defRPr>
                      </a:lvl7pPr>
                      <a:lvl8pPr marL="4590654" algn="l" defTabSz="1311615" rtl="0" eaLnBrk="1" latinLnBrk="0" hangingPunct="1">
                        <a:defRPr sz="2600" kern="1200">
                          <a:solidFill>
                            <a:schemeClr val="tx1"/>
                          </a:solidFill>
                          <a:latin typeface="Calibri" panose="020F0502020204030204"/>
                        </a:defRPr>
                      </a:lvl8pPr>
                      <a:lvl9pPr marL="5246461" algn="l" defTabSz="1311615" rtl="0" eaLnBrk="1" latinLnBrk="0" hangingPunct="1">
                        <a:defRPr sz="2600" kern="1200">
                          <a:solidFill>
                            <a:schemeClr val="tx1"/>
                          </a:solidFill>
                          <a:latin typeface="Calibri" panose="020F0502020204030204"/>
                        </a:defRPr>
                      </a:lvl9pPr>
                    </a:lstStyle>
                    <a:p>
                      <a:pPr marR="0" indent="0" algn="l" rtl="0">
                        <a:spcBef>
                          <a:spcPts val="0"/>
                        </a:spcBef>
                        <a:spcAft>
                          <a:spcPts val="0"/>
                        </a:spcAft>
                      </a:pPr>
                      <a:r>
                        <a:rPr lang="en-US" sz="1800" b="0" i="0" kern="1400" dirty="0">
                          <a:ln>
                            <a:noFill/>
                          </a:ln>
                          <a:solidFill>
                            <a:srgbClr val="000000"/>
                          </a:solidFill>
                          <a:effectLst/>
                          <a:latin typeface="Arial" panose="020B0604020202020204" pitchFamily="34" charset="0"/>
                        </a:rPr>
                        <a:t>Employee Only</a:t>
                      </a:r>
                    </a:p>
                  </a:txBody>
                  <a:tcPr marL="33488" marR="33488" marT="33488" marB="33488" anchor="ctr">
                    <a:lnL w="6350" cap="flat" cmpd="sng" algn="ctr">
                      <a:solidFill>
                        <a:srgbClr val="202020"/>
                      </a:solidFill>
                      <a:prstDash val="solid"/>
                      <a:round/>
                      <a:headEnd type="none" w="med" len="med"/>
                      <a:tailEnd type="none" w="med" len="med"/>
                    </a:lnL>
                    <a:lnR w="6350" cap="flat" cmpd="sng" algn="ctr">
                      <a:solidFill>
                        <a:srgbClr val="202020"/>
                      </a:solidFill>
                      <a:prstDash val="solid"/>
                      <a:round/>
                      <a:headEnd type="none" w="med" len="med"/>
                      <a:tailEnd type="none" w="med" len="med"/>
                    </a:lnR>
                    <a:lnT w="6350" cap="flat" cmpd="sng" algn="ctr">
                      <a:solidFill>
                        <a:srgbClr val="202020"/>
                      </a:solidFill>
                      <a:prstDash val="solid"/>
                      <a:round/>
                      <a:headEnd type="none" w="med" len="med"/>
                      <a:tailEnd type="none" w="med" len="med"/>
                    </a:lnT>
                    <a:lnB w="6350" cap="flat" cmpd="sng" algn="ctr">
                      <a:solidFill>
                        <a:srgbClr val="20202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11615" rtl="0" eaLnBrk="1" latinLnBrk="0" hangingPunct="1">
                        <a:defRPr sz="2600" kern="1200">
                          <a:solidFill>
                            <a:schemeClr val="tx1"/>
                          </a:solidFill>
                          <a:latin typeface="Calibri" panose="020F0502020204030204"/>
                        </a:defRPr>
                      </a:lvl1pPr>
                      <a:lvl2pPr marL="655808" algn="l" defTabSz="1311615" rtl="0" eaLnBrk="1" latinLnBrk="0" hangingPunct="1">
                        <a:defRPr sz="2600" kern="1200">
                          <a:solidFill>
                            <a:schemeClr val="tx1"/>
                          </a:solidFill>
                          <a:latin typeface="Calibri" panose="020F0502020204030204"/>
                        </a:defRPr>
                      </a:lvl2pPr>
                      <a:lvl3pPr marL="1311615" algn="l" defTabSz="1311615" rtl="0" eaLnBrk="1" latinLnBrk="0" hangingPunct="1">
                        <a:defRPr sz="2600" kern="1200">
                          <a:solidFill>
                            <a:schemeClr val="tx1"/>
                          </a:solidFill>
                          <a:latin typeface="Calibri" panose="020F0502020204030204"/>
                        </a:defRPr>
                      </a:lvl3pPr>
                      <a:lvl4pPr marL="1967423" algn="l" defTabSz="1311615" rtl="0" eaLnBrk="1" latinLnBrk="0" hangingPunct="1">
                        <a:defRPr sz="2600" kern="1200">
                          <a:solidFill>
                            <a:schemeClr val="tx1"/>
                          </a:solidFill>
                          <a:latin typeface="Calibri" panose="020F0502020204030204"/>
                        </a:defRPr>
                      </a:lvl4pPr>
                      <a:lvl5pPr marL="2623231" algn="l" defTabSz="1311615" rtl="0" eaLnBrk="1" latinLnBrk="0" hangingPunct="1">
                        <a:defRPr sz="2600" kern="1200">
                          <a:solidFill>
                            <a:schemeClr val="tx1"/>
                          </a:solidFill>
                          <a:latin typeface="Calibri" panose="020F0502020204030204"/>
                        </a:defRPr>
                      </a:lvl5pPr>
                      <a:lvl6pPr marL="3279038" algn="l" defTabSz="1311615" rtl="0" eaLnBrk="1" latinLnBrk="0" hangingPunct="1">
                        <a:defRPr sz="2600" kern="1200">
                          <a:solidFill>
                            <a:schemeClr val="tx1"/>
                          </a:solidFill>
                          <a:latin typeface="Calibri" panose="020F0502020204030204"/>
                        </a:defRPr>
                      </a:lvl6pPr>
                      <a:lvl7pPr marL="3934846" algn="l" defTabSz="1311615" rtl="0" eaLnBrk="1" latinLnBrk="0" hangingPunct="1">
                        <a:defRPr sz="2600" kern="1200">
                          <a:solidFill>
                            <a:schemeClr val="tx1"/>
                          </a:solidFill>
                          <a:latin typeface="Calibri" panose="020F0502020204030204"/>
                        </a:defRPr>
                      </a:lvl7pPr>
                      <a:lvl8pPr marL="4590654" algn="l" defTabSz="1311615" rtl="0" eaLnBrk="1" latinLnBrk="0" hangingPunct="1">
                        <a:defRPr sz="2600" kern="1200">
                          <a:solidFill>
                            <a:schemeClr val="tx1"/>
                          </a:solidFill>
                          <a:latin typeface="Calibri" panose="020F0502020204030204"/>
                        </a:defRPr>
                      </a:lvl8pPr>
                      <a:lvl9pPr marL="5246461" algn="l" defTabSz="1311615" rtl="0" eaLnBrk="1" latinLnBrk="0" hangingPunct="1">
                        <a:defRPr sz="2600" kern="1200">
                          <a:solidFill>
                            <a:schemeClr val="tx1"/>
                          </a:solidFill>
                          <a:latin typeface="Calibri" panose="020F0502020204030204"/>
                        </a:defRPr>
                      </a:lvl9pPr>
                    </a:lstStyle>
                    <a:p>
                      <a:pPr marR="0" indent="0" algn="ctr" rtl="0">
                        <a:spcBef>
                          <a:spcPts val="0"/>
                        </a:spcBef>
                        <a:spcAft>
                          <a:spcPts val="0"/>
                        </a:spcAft>
                      </a:pPr>
                      <a:r>
                        <a:rPr lang="en-US" sz="1800" b="0" i="0" kern="1400" dirty="0">
                          <a:ln>
                            <a:noFill/>
                          </a:ln>
                          <a:solidFill>
                            <a:schemeClr val="tx1"/>
                          </a:solidFill>
                          <a:effectLst/>
                          <a:latin typeface="Arial" panose="020B0604020202020204" pitchFamily="34" charset="0"/>
                        </a:rPr>
                        <a:t>$197.03</a:t>
                      </a:r>
                    </a:p>
                  </a:txBody>
                  <a:tcPr marL="33488" marR="33488" marT="33488" marB="33488" anchor="ctr">
                    <a:lnL w="6350" cap="flat" cmpd="sng" algn="ctr">
                      <a:solidFill>
                        <a:srgbClr val="202020"/>
                      </a:solidFill>
                      <a:prstDash val="solid"/>
                      <a:round/>
                      <a:headEnd type="none" w="med" len="med"/>
                      <a:tailEnd type="none" w="med" len="med"/>
                    </a:lnL>
                    <a:lnR w="6350" cap="flat" cmpd="sng" algn="ctr">
                      <a:solidFill>
                        <a:srgbClr val="202020"/>
                      </a:solidFill>
                      <a:prstDash val="solid"/>
                      <a:round/>
                      <a:headEnd type="none" w="med" len="med"/>
                      <a:tailEnd type="none" w="med" len="med"/>
                    </a:lnR>
                    <a:lnT w="6350" cap="flat" cmpd="sng" algn="ctr">
                      <a:solidFill>
                        <a:srgbClr val="202020"/>
                      </a:solidFill>
                      <a:prstDash val="solid"/>
                      <a:round/>
                      <a:headEnd type="none" w="med" len="med"/>
                      <a:tailEnd type="none" w="med" len="med"/>
                    </a:lnT>
                    <a:lnB w="6350" cap="flat" cmpd="sng" algn="ctr">
                      <a:solidFill>
                        <a:srgbClr val="20202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11615" rtl="0" eaLnBrk="1" latinLnBrk="0" hangingPunct="1">
                        <a:defRPr sz="2600" kern="1200">
                          <a:solidFill>
                            <a:schemeClr val="tx1"/>
                          </a:solidFill>
                          <a:latin typeface="Calibri" panose="020F0502020204030204"/>
                        </a:defRPr>
                      </a:lvl1pPr>
                      <a:lvl2pPr marL="655808" algn="l" defTabSz="1311615" rtl="0" eaLnBrk="1" latinLnBrk="0" hangingPunct="1">
                        <a:defRPr sz="2600" kern="1200">
                          <a:solidFill>
                            <a:schemeClr val="tx1"/>
                          </a:solidFill>
                          <a:latin typeface="Calibri" panose="020F0502020204030204"/>
                        </a:defRPr>
                      </a:lvl2pPr>
                      <a:lvl3pPr marL="1311615" algn="l" defTabSz="1311615" rtl="0" eaLnBrk="1" latinLnBrk="0" hangingPunct="1">
                        <a:defRPr sz="2600" kern="1200">
                          <a:solidFill>
                            <a:schemeClr val="tx1"/>
                          </a:solidFill>
                          <a:latin typeface="Calibri" panose="020F0502020204030204"/>
                        </a:defRPr>
                      </a:lvl3pPr>
                      <a:lvl4pPr marL="1967423" algn="l" defTabSz="1311615" rtl="0" eaLnBrk="1" latinLnBrk="0" hangingPunct="1">
                        <a:defRPr sz="2600" kern="1200">
                          <a:solidFill>
                            <a:schemeClr val="tx1"/>
                          </a:solidFill>
                          <a:latin typeface="Calibri" panose="020F0502020204030204"/>
                        </a:defRPr>
                      </a:lvl4pPr>
                      <a:lvl5pPr marL="2623231" algn="l" defTabSz="1311615" rtl="0" eaLnBrk="1" latinLnBrk="0" hangingPunct="1">
                        <a:defRPr sz="2600" kern="1200">
                          <a:solidFill>
                            <a:schemeClr val="tx1"/>
                          </a:solidFill>
                          <a:latin typeface="Calibri" panose="020F0502020204030204"/>
                        </a:defRPr>
                      </a:lvl5pPr>
                      <a:lvl6pPr marL="3279038" algn="l" defTabSz="1311615" rtl="0" eaLnBrk="1" latinLnBrk="0" hangingPunct="1">
                        <a:defRPr sz="2600" kern="1200">
                          <a:solidFill>
                            <a:schemeClr val="tx1"/>
                          </a:solidFill>
                          <a:latin typeface="Calibri" panose="020F0502020204030204"/>
                        </a:defRPr>
                      </a:lvl6pPr>
                      <a:lvl7pPr marL="3934846" algn="l" defTabSz="1311615" rtl="0" eaLnBrk="1" latinLnBrk="0" hangingPunct="1">
                        <a:defRPr sz="2600" kern="1200">
                          <a:solidFill>
                            <a:schemeClr val="tx1"/>
                          </a:solidFill>
                          <a:latin typeface="Calibri" panose="020F0502020204030204"/>
                        </a:defRPr>
                      </a:lvl7pPr>
                      <a:lvl8pPr marL="4590654" algn="l" defTabSz="1311615" rtl="0" eaLnBrk="1" latinLnBrk="0" hangingPunct="1">
                        <a:defRPr sz="2600" kern="1200">
                          <a:solidFill>
                            <a:schemeClr val="tx1"/>
                          </a:solidFill>
                          <a:latin typeface="Calibri" panose="020F0502020204030204"/>
                        </a:defRPr>
                      </a:lvl8pPr>
                      <a:lvl9pPr marL="5246461" algn="l" defTabSz="1311615" rtl="0" eaLnBrk="1" latinLnBrk="0" hangingPunct="1">
                        <a:defRPr sz="2600" kern="1200">
                          <a:solidFill>
                            <a:schemeClr val="tx1"/>
                          </a:solidFill>
                          <a:latin typeface="Calibri" panose="020F0502020204030204"/>
                        </a:defRPr>
                      </a:lvl9pPr>
                    </a:lstStyle>
                    <a:p>
                      <a:pPr marR="0" indent="0" algn="ctr" rtl="0">
                        <a:spcBef>
                          <a:spcPts val="0"/>
                        </a:spcBef>
                        <a:spcAft>
                          <a:spcPts val="0"/>
                        </a:spcAft>
                      </a:pPr>
                      <a:r>
                        <a:rPr lang="en-US" sz="1800" b="0" i="0" kern="1400" dirty="0">
                          <a:ln>
                            <a:noFill/>
                          </a:ln>
                          <a:solidFill>
                            <a:schemeClr val="tx1"/>
                          </a:solidFill>
                          <a:effectLst/>
                          <a:latin typeface="Arial" panose="020B0604020202020204" pitchFamily="34" charset="0"/>
                        </a:rPr>
                        <a:t>$104.55</a:t>
                      </a:r>
                    </a:p>
                  </a:txBody>
                  <a:tcPr marL="33488" marR="33488" marT="33488" marB="33488" anchor="ctr">
                    <a:lnL w="6350" cap="flat" cmpd="sng" algn="ctr">
                      <a:solidFill>
                        <a:srgbClr val="202020"/>
                      </a:solidFill>
                      <a:prstDash val="solid"/>
                      <a:round/>
                      <a:headEnd type="none" w="med" len="med"/>
                      <a:tailEnd type="none" w="med" len="med"/>
                    </a:lnL>
                    <a:lnR w="6350" cap="flat" cmpd="sng" algn="ctr">
                      <a:solidFill>
                        <a:srgbClr val="202020"/>
                      </a:solidFill>
                      <a:prstDash val="solid"/>
                      <a:round/>
                      <a:headEnd type="none" w="med" len="med"/>
                      <a:tailEnd type="none" w="med" len="med"/>
                    </a:lnR>
                    <a:lnT w="6350" cap="flat" cmpd="sng" algn="ctr">
                      <a:solidFill>
                        <a:srgbClr val="202020"/>
                      </a:solidFill>
                      <a:prstDash val="solid"/>
                      <a:round/>
                      <a:headEnd type="none" w="med" len="med"/>
                      <a:tailEnd type="none" w="med" len="med"/>
                    </a:lnT>
                    <a:lnB w="6350" cap="flat" cmpd="sng" algn="ctr">
                      <a:solidFill>
                        <a:srgbClr val="20202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11615" rtl="0" eaLnBrk="1" latinLnBrk="0" hangingPunct="1">
                        <a:defRPr sz="2600" kern="1200">
                          <a:solidFill>
                            <a:schemeClr val="tx1"/>
                          </a:solidFill>
                          <a:latin typeface="Calibri" panose="020F0502020204030204"/>
                        </a:defRPr>
                      </a:lvl1pPr>
                      <a:lvl2pPr marL="655808" algn="l" defTabSz="1311615" rtl="0" eaLnBrk="1" latinLnBrk="0" hangingPunct="1">
                        <a:defRPr sz="2600" kern="1200">
                          <a:solidFill>
                            <a:schemeClr val="tx1"/>
                          </a:solidFill>
                          <a:latin typeface="Calibri" panose="020F0502020204030204"/>
                        </a:defRPr>
                      </a:lvl2pPr>
                      <a:lvl3pPr marL="1311615" algn="l" defTabSz="1311615" rtl="0" eaLnBrk="1" latinLnBrk="0" hangingPunct="1">
                        <a:defRPr sz="2600" kern="1200">
                          <a:solidFill>
                            <a:schemeClr val="tx1"/>
                          </a:solidFill>
                          <a:latin typeface="Calibri" panose="020F0502020204030204"/>
                        </a:defRPr>
                      </a:lvl3pPr>
                      <a:lvl4pPr marL="1967423" algn="l" defTabSz="1311615" rtl="0" eaLnBrk="1" latinLnBrk="0" hangingPunct="1">
                        <a:defRPr sz="2600" kern="1200">
                          <a:solidFill>
                            <a:schemeClr val="tx1"/>
                          </a:solidFill>
                          <a:latin typeface="Calibri" panose="020F0502020204030204"/>
                        </a:defRPr>
                      </a:lvl4pPr>
                      <a:lvl5pPr marL="2623231" algn="l" defTabSz="1311615" rtl="0" eaLnBrk="1" latinLnBrk="0" hangingPunct="1">
                        <a:defRPr sz="2600" kern="1200">
                          <a:solidFill>
                            <a:schemeClr val="tx1"/>
                          </a:solidFill>
                          <a:latin typeface="Calibri" panose="020F0502020204030204"/>
                        </a:defRPr>
                      </a:lvl5pPr>
                      <a:lvl6pPr marL="3279038" algn="l" defTabSz="1311615" rtl="0" eaLnBrk="1" latinLnBrk="0" hangingPunct="1">
                        <a:defRPr sz="2600" kern="1200">
                          <a:solidFill>
                            <a:schemeClr val="tx1"/>
                          </a:solidFill>
                          <a:latin typeface="Calibri" panose="020F0502020204030204"/>
                        </a:defRPr>
                      </a:lvl6pPr>
                      <a:lvl7pPr marL="3934846" algn="l" defTabSz="1311615" rtl="0" eaLnBrk="1" latinLnBrk="0" hangingPunct="1">
                        <a:defRPr sz="2600" kern="1200">
                          <a:solidFill>
                            <a:schemeClr val="tx1"/>
                          </a:solidFill>
                          <a:latin typeface="Calibri" panose="020F0502020204030204"/>
                        </a:defRPr>
                      </a:lvl7pPr>
                      <a:lvl8pPr marL="4590654" algn="l" defTabSz="1311615" rtl="0" eaLnBrk="1" latinLnBrk="0" hangingPunct="1">
                        <a:defRPr sz="2600" kern="1200">
                          <a:solidFill>
                            <a:schemeClr val="tx1"/>
                          </a:solidFill>
                          <a:latin typeface="Calibri" panose="020F0502020204030204"/>
                        </a:defRPr>
                      </a:lvl8pPr>
                      <a:lvl9pPr marL="5246461" algn="l" defTabSz="1311615" rtl="0" eaLnBrk="1" latinLnBrk="0" hangingPunct="1">
                        <a:defRPr sz="2600" kern="1200">
                          <a:solidFill>
                            <a:schemeClr val="tx1"/>
                          </a:solidFill>
                          <a:latin typeface="Calibri" panose="020F0502020204030204"/>
                        </a:defRPr>
                      </a:lvl9pPr>
                    </a:lstStyle>
                    <a:p>
                      <a:pPr marR="0" indent="0" algn="ctr" rtl="0">
                        <a:spcBef>
                          <a:spcPts val="0"/>
                        </a:spcBef>
                        <a:spcAft>
                          <a:spcPts val="0"/>
                        </a:spcAft>
                      </a:pPr>
                      <a:r>
                        <a:rPr lang="en-US" sz="1800" b="0" i="0" kern="1400" dirty="0">
                          <a:ln>
                            <a:noFill/>
                          </a:ln>
                          <a:solidFill>
                            <a:schemeClr val="tx1"/>
                          </a:solidFill>
                          <a:effectLst/>
                          <a:latin typeface="Arial" panose="020B0604020202020204" pitchFamily="34" charset="0"/>
                        </a:rPr>
                        <a:t>$0</a:t>
                      </a:r>
                    </a:p>
                  </a:txBody>
                  <a:tcPr marL="33488" marR="33488" marT="33488" marB="33488" anchor="ctr">
                    <a:lnL w="6350" cap="flat" cmpd="sng" algn="ctr">
                      <a:solidFill>
                        <a:srgbClr val="202020"/>
                      </a:solidFill>
                      <a:prstDash val="solid"/>
                      <a:round/>
                      <a:headEnd type="none" w="med" len="med"/>
                      <a:tailEnd type="none" w="med" len="med"/>
                    </a:lnL>
                    <a:lnR w="6350" cap="flat" cmpd="sng" algn="ctr">
                      <a:solidFill>
                        <a:srgbClr val="202020"/>
                      </a:solidFill>
                      <a:prstDash val="solid"/>
                      <a:round/>
                      <a:headEnd type="none" w="med" len="med"/>
                      <a:tailEnd type="none" w="med" len="med"/>
                    </a:lnR>
                    <a:lnT w="6350" cap="flat" cmpd="sng" algn="ctr">
                      <a:solidFill>
                        <a:srgbClr val="202020"/>
                      </a:solidFill>
                      <a:prstDash val="solid"/>
                      <a:round/>
                      <a:headEnd type="none" w="med" len="med"/>
                      <a:tailEnd type="none" w="med" len="med"/>
                    </a:lnT>
                    <a:lnB w="6350" cap="flat" cmpd="sng" algn="ctr">
                      <a:solidFill>
                        <a:srgbClr val="20202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26842">
                <a:tc>
                  <a:txBody>
                    <a:bodyPr/>
                    <a:lstStyle>
                      <a:lvl1pPr marL="0" algn="l" defTabSz="1311615" rtl="0" eaLnBrk="1" latinLnBrk="0" hangingPunct="1">
                        <a:defRPr sz="2600" kern="1200">
                          <a:solidFill>
                            <a:schemeClr val="tx1"/>
                          </a:solidFill>
                          <a:latin typeface="Calibri" panose="020F0502020204030204"/>
                        </a:defRPr>
                      </a:lvl1pPr>
                      <a:lvl2pPr marL="655808" algn="l" defTabSz="1311615" rtl="0" eaLnBrk="1" latinLnBrk="0" hangingPunct="1">
                        <a:defRPr sz="2600" kern="1200">
                          <a:solidFill>
                            <a:schemeClr val="tx1"/>
                          </a:solidFill>
                          <a:latin typeface="Calibri" panose="020F0502020204030204"/>
                        </a:defRPr>
                      </a:lvl2pPr>
                      <a:lvl3pPr marL="1311615" algn="l" defTabSz="1311615" rtl="0" eaLnBrk="1" latinLnBrk="0" hangingPunct="1">
                        <a:defRPr sz="2600" kern="1200">
                          <a:solidFill>
                            <a:schemeClr val="tx1"/>
                          </a:solidFill>
                          <a:latin typeface="Calibri" panose="020F0502020204030204"/>
                        </a:defRPr>
                      </a:lvl3pPr>
                      <a:lvl4pPr marL="1967423" algn="l" defTabSz="1311615" rtl="0" eaLnBrk="1" latinLnBrk="0" hangingPunct="1">
                        <a:defRPr sz="2600" kern="1200">
                          <a:solidFill>
                            <a:schemeClr val="tx1"/>
                          </a:solidFill>
                          <a:latin typeface="Calibri" panose="020F0502020204030204"/>
                        </a:defRPr>
                      </a:lvl4pPr>
                      <a:lvl5pPr marL="2623231" algn="l" defTabSz="1311615" rtl="0" eaLnBrk="1" latinLnBrk="0" hangingPunct="1">
                        <a:defRPr sz="2600" kern="1200">
                          <a:solidFill>
                            <a:schemeClr val="tx1"/>
                          </a:solidFill>
                          <a:latin typeface="Calibri" panose="020F0502020204030204"/>
                        </a:defRPr>
                      </a:lvl5pPr>
                      <a:lvl6pPr marL="3279038" algn="l" defTabSz="1311615" rtl="0" eaLnBrk="1" latinLnBrk="0" hangingPunct="1">
                        <a:defRPr sz="2600" kern="1200">
                          <a:solidFill>
                            <a:schemeClr val="tx1"/>
                          </a:solidFill>
                          <a:latin typeface="Calibri" panose="020F0502020204030204"/>
                        </a:defRPr>
                      </a:lvl6pPr>
                      <a:lvl7pPr marL="3934846" algn="l" defTabSz="1311615" rtl="0" eaLnBrk="1" latinLnBrk="0" hangingPunct="1">
                        <a:defRPr sz="2600" kern="1200">
                          <a:solidFill>
                            <a:schemeClr val="tx1"/>
                          </a:solidFill>
                          <a:latin typeface="Calibri" panose="020F0502020204030204"/>
                        </a:defRPr>
                      </a:lvl7pPr>
                      <a:lvl8pPr marL="4590654" algn="l" defTabSz="1311615" rtl="0" eaLnBrk="1" latinLnBrk="0" hangingPunct="1">
                        <a:defRPr sz="2600" kern="1200">
                          <a:solidFill>
                            <a:schemeClr val="tx1"/>
                          </a:solidFill>
                          <a:latin typeface="Calibri" panose="020F0502020204030204"/>
                        </a:defRPr>
                      </a:lvl8pPr>
                      <a:lvl9pPr marL="5246461" algn="l" defTabSz="1311615" rtl="0" eaLnBrk="1" latinLnBrk="0" hangingPunct="1">
                        <a:defRPr sz="2600" kern="1200">
                          <a:solidFill>
                            <a:schemeClr val="tx1"/>
                          </a:solidFill>
                          <a:latin typeface="Calibri" panose="020F0502020204030204"/>
                        </a:defRPr>
                      </a:lvl9pPr>
                    </a:lstStyle>
                    <a:p>
                      <a:pPr marL="0" marR="0" lvl="0" indent="0" algn="l" defTabSz="1311615" rtl="0" eaLnBrk="1" fontAlgn="auto" latinLnBrk="0" hangingPunct="1">
                        <a:lnSpc>
                          <a:spcPct val="100000"/>
                        </a:lnSpc>
                        <a:spcBef>
                          <a:spcPts val="0"/>
                        </a:spcBef>
                        <a:spcAft>
                          <a:spcPts val="0"/>
                        </a:spcAft>
                        <a:buClrTx/>
                        <a:buSzTx/>
                        <a:buFontTx/>
                        <a:buNone/>
                        <a:tabLst/>
                        <a:defRPr/>
                      </a:pPr>
                      <a:r>
                        <a:rPr lang="en-US" sz="1800" b="0" i="0" kern="1400" dirty="0">
                          <a:ln>
                            <a:noFill/>
                          </a:ln>
                          <a:solidFill>
                            <a:srgbClr val="000000"/>
                          </a:solidFill>
                          <a:effectLst/>
                          <a:latin typeface="Arial" panose="020B0604020202020204" pitchFamily="34" charset="0"/>
                        </a:rPr>
                        <a:t>Employee &amp; Spouse</a:t>
                      </a:r>
                    </a:p>
                  </a:txBody>
                  <a:tcPr marL="33488" marR="33488" marT="33488" marB="33488" anchor="ctr">
                    <a:lnL w="6350" cap="flat" cmpd="sng" algn="ctr">
                      <a:solidFill>
                        <a:srgbClr val="202020"/>
                      </a:solidFill>
                      <a:prstDash val="solid"/>
                      <a:round/>
                      <a:headEnd type="none" w="med" len="med"/>
                      <a:tailEnd type="none" w="med" len="med"/>
                    </a:lnL>
                    <a:lnR w="6350" cap="flat" cmpd="sng" algn="ctr">
                      <a:solidFill>
                        <a:srgbClr val="202020"/>
                      </a:solidFill>
                      <a:prstDash val="solid"/>
                      <a:round/>
                      <a:headEnd type="none" w="med" len="med"/>
                      <a:tailEnd type="none" w="med" len="med"/>
                    </a:lnR>
                    <a:lnT w="6350" cap="flat" cmpd="sng" algn="ctr">
                      <a:solidFill>
                        <a:srgbClr val="202020"/>
                      </a:solidFill>
                      <a:prstDash val="solid"/>
                      <a:round/>
                      <a:headEnd type="none" w="med" len="med"/>
                      <a:tailEnd type="none" w="med" len="med"/>
                    </a:lnT>
                    <a:lnB w="6350" cap="flat" cmpd="sng" algn="ctr">
                      <a:solidFill>
                        <a:srgbClr val="20202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11615" rtl="0" eaLnBrk="1" latinLnBrk="0" hangingPunct="1">
                        <a:defRPr sz="2600" kern="1200">
                          <a:solidFill>
                            <a:schemeClr val="tx1"/>
                          </a:solidFill>
                          <a:latin typeface="Calibri" panose="020F0502020204030204"/>
                        </a:defRPr>
                      </a:lvl1pPr>
                      <a:lvl2pPr marL="655808" algn="l" defTabSz="1311615" rtl="0" eaLnBrk="1" latinLnBrk="0" hangingPunct="1">
                        <a:defRPr sz="2600" kern="1200">
                          <a:solidFill>
                            <a:schemeClr val="tx1"/>
                          </a:solidFill>
                          <a:latin typeface="Calibri" panose="020F0502020204030204"/>
                        </a:defRPr>
                      </a:lvl2pPr>
                      <a:lvl3pPr marL="1311615" algn="l" defTabSz="1311615" rtl="0" eaLnBrk="1" latinLnBrk="0" hangingPunct="1">
                        <a:defRPr sz="2600" kern="1200">
                          <a:solidFill>
                            <a:schemeClr val="tx1"/>
                          </a:solidFill>
                          <a:latin typeface="Calibri" panose="020F0502020204030204"/>
                        </a:defRPr>
                      </a:lvl3pPr>
                      <a:lvl4pPr marL="1967423" algn="l" defTabSz="1311615" rtl="0" eaLnBrk="1" latinLnBrk="0" hangingPunct="1">
                        <a:defRPr sz="2600" kern="1200">
                          <a:solidFill>
                            <a:schemeClr val="tx1"/>
                          </a:solidFill>
                          <a:latin typeface="Calibri" panose="020F0502020204030204"/>
                        </a:defRPr>
                      </a:lvl4pPr>
                      <a:lvl5pPr marL="2623231" algn="l" defTabSz="1311615" rtl="0" eaLnBrk="1" latinLnBrk="0" hangingPunct="1">
                        <a:defRPr sz="2600" kern="1200">
                          <a:solidFill>
                            <a:schemeClr val="tx1"/>
                          </a:solidFill>
                          <a:latin typeface="Calibri" panose="020F0502020204030204"/>
                        </a:defRPr>
                      </a:lvl5pPr>
                      <a:lvl6pPr marL="3279038" algn="l" defTabSz="1311615" rtl="0" eaLnBrk="1" latinLnBrk="0" hangingPunct="1">
                        <a:defRPr sz="2600" kern="1200">
                          <a:solidFill>
                            <a:schemeClr val="tx1"/>
                          </a:solidFill>
                          <a:latin typeface="Calibri" panose="020F0502020204030204"/>
                        </a:defRPr>
                      </a:lvl6pPr>
                      <a:lvl7pPr marL="3934846" algn="l" defTabSz="1311615" rtl="0" eaLnBrk="1" latinLnBrk="0" hangingPunct="1">
                        <a:defRPr sz="2600" kern="1200">
                          <a:solidFill>
                            <a:schemeClr val="tx1"/>
                          </a:solidFill>
                          <a:latin typeface="Calibri" panose="020F0502020204030204"/>
                        </a:defRPr>
                      </a:lvl7pPr>
                      <a:lvl8pPr marL="4590654" algn="l" defTabSz="1311615" rtl="0" eaLnBrk="1" latinLnBrk="0" hangingPunct="1">
                        <a:defRPr sz="2600" kern="1200">
                          <a:solidFill>
                            <a:schemeClr val="tx1"/>
                          </a:solidFill>
                          <a:latin typeface="Calibri" panose="020F0502020204030204"/>
                        </a:defRPr>
                      </a:lvl8pPr>
                      <a:lvl9pPr marL="5246461" algn="l" defTabSz="1311615" rtl="0" eaLnBrk="1" latinLnBrk="0" hangingPunct="1">
                        <a:defRPr sz="2600" kern="1200">
                          <a:solidFill>
                            <a:schemeClr val="tx1"/>
                          </a:solidFill>
                          <a:latin typeface="Calibri" panose="020F0502020204030204"/>
                        </a:defRPr>
                      </a:lvl9pPr>
                    </a:lstStyle>
                    <a:p>
                      <a:pPr marL="0" marR="0" lvl="0" indent="0" algn="ctr" defTabSz="1311615" rtl="0" eaLnBrk="1" fontAlgn="auto" latinLnBrk="0" hangingPunct="1">
                        <a:lnSpc>
                          <a:spcPct val="100000"/>
                        </a:lnSpc>
                        <a:spcBef>
                          <a:spcPts val="0"/>
                        </a:spcBef>
                        <a:spcAft>
                          <a:spcPts val="0"/>
                        </a:spcAft>
                        <a:buClrTx/>
                        <a:buSzTx/>
                        <a:buFontTx/>
                        <a:buNone/>
                        <a:tabLst/>
                        <a:defRPr/>
                      </a:pPr>
                      <a:r>
                        <a:rPr lang="en-US" sz="1800" b="0" i="0" kern="1400" dirty="0">
                          <a:ln>
                            <a:noFill/>
                          </a:ln>
                          <a:solidFill>
                            <a:schemeClr val="tx1"/>
                          </a:solidFill>
                          <a:effectLst/>
                          <a:latin typeface="Arial" panose="020B0604020202020204" pitchFamily="34" charset="0"/>
                        </a:rPr>
                        <a:t>$435.55</a:t>
                      </a:r>
                    </a:p>
                  </a:txBody>
                  <a:tcPr marL="33488" marR="33488" marT="33488" marB="33488" anchor="ctr">
                    <a:lnL w="6350" cap="flat" cmpd="sng" algn="ctr">
                      <a:solidFill>
                        <a:srgbClr val="202020"/>
                      </a:solidFill>
                      <a:prstDash val="solid"/>
                      <a:round/>
                      <a:headEnd type="none" w="med" len="med"/>
                      <a:tailEnd type="none" w="med" len="med"/>
                    </a:lnL>
                    <a:lnR w="6350" cap="flat" cmpd="sng" algn="ctr">
                      <a:solidFill>
                        <a:srgbClr val="202020"/>
                      </a:solidFill>
                      <a:prstDash val="solid"/>
                      <a:round/>
                      <a:headEnd type="none" w="med" len="med"/>
                      <a:tailEnd type="none" w="med" len="med"/>
                    </a:lnR>
                    <a:lnT w="6350" cap="flat" cmpd="sng" algn="ctr">
                      <a:solidFill>
                        <a:srgbClr val="202020"/>
                      </a:solidFill>
                      <a:prstDash val="solid"/>
                      <a:round/>
                      <a:headEnd type="none" w="med" len="med"/>
                      <a:tailEnd type="none" w="med" len="med"/>
                    </a:lnT>
                    <a:lnB w="6350" cap="flat" cmpd="sng" algn="ctr">
                      <a:solidFill>
                        <a:srgbClr val="20202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11615" rtl="0" eaLnBrk="1" latinLnBrk="0" hangingPunct="1">
                        <a:defRPr sz="2600" kern="1200">
                          <a:solidFill>
                            <a:schemeClr val="tx1"/>
                          </a:solidFill>
                          <a:latin typeface="Calibri" panose="020F0502020204030204"/>
                        </a:defRPr>
                      </a:lvl1pPr>
                      <a:lvl2pPr marL="655808" algn="l" defTabSz="1311615" rtl="0" eaLnBrk="1" latinLnBrk="0" hangingPunct="1">
                        <a:defRPr sz="2600" kern="1200">
                          <a:solidFill>
                            <a:schemeClr val="tx1"/>
                          </a:solidFill>
                          <a:latin typeface="Calibri" panose="020F0502020204030204"/>
                        </a:defRPr>
                      </a:lvl2pPr>
                      <a:lvl3pPr marL="1311615" algn="l" defTabSz="1311615" rtl="0" eaLnBrk="1" latinLnBrk="0" hangingPunct="1">
                        <a:defRPr sz="2600" kern="1200">
                          <a:solidFill>
                            <a:schemeClr val="tx1"/>
                          </a:solidFill>
                          <a:latin typeface="Calibri" panose="020F0502020204030204"/>
                        </a:defRPr>
                      </a:lvl3pPr>
                      <a:lvl4pPr marL="1967423" algn="l" defTabSz="1311615" rtl="0" eaLnBrk="1" latinLnBrk="0" hangingPunct="1">
                        <a:defRPr sz="2600" kern="1200">
                          <a:solidFill>
                            <a:schemeClr val="tx1"/>
                          </a:solidFill>
                          <a:latin typeface="Calibri" panose="020F0502020204030204"/>
                        </a:defRPr>
                      </a:lvl4pPr>
                      <a:lvl5pPr marL="2623231" algn="l" defTabSz="1311615" rtl="0" eaLnBrk="1" latinLnBrk="0" hangingPunct="1">
                        <a:defRPr sz="2600" kern="1200">
                          <a:solidFill>
                            <a:schemeClr val="tx1"/>
                          </a:solidFill>
                          <a:latin typeface="Calibri" panose="020F0502020204030204"/>
                        </a:defRPr>
                      </a:lvl5pPr>
                      <a:lvl6pPr marL="3279038" algn="l" defTabSz="1311615" rtl="0" eaLnBrk="1" latinLnBrk="0" hangingPunct="1">
                        <a:defRPr sz="2600" kern="1200">
                          <a:solidFill>
                            <a:schemeClr val="tx1"/>
                          </a:solidFill>
                          <a:latin typeface="Calibri" panose="020F0502020204030204"/>
                        </a:defRPr>
                      </a:lvl6pPr>
                      <a:lvl7pPr marL="3934846" algn="l" defTabSz="1311615" rtl="0" eaLnBrk="1" latinLnBrk="0" hangingPunct="1">
                        <a:defRPr sz="2600" kern="1200">
                          <a:solidFill>
                            <a:schemeClr val="tx1"/>
                          </a:solidFill>
                          <a:latin typeface="Calibri" panose="020F0502020204030204"/>
                        </a:defRPr>
                      </a:lvl7pPr>
                      <a:lvl8pPr marL="4590654" algn="l" defTabSz="1311615" rtl="0" eaLnBrk="1" latinLnBrk="0" hangingPunct="1">
                        <a:defRPr sz="2600" kern="1200">
                          <a:solidFill>
                            <a:schemeClr val="tx1"/>
                          </a:solidFill>
                          <a:latin typeface="Calibri" panose="020F0502020204030204"/>
                        </a:defRPr>
                      </a:lvl8pPr>
                      <a:lvl9pPr marL="5246461" algn="l" defTabSz="1311615" rtl="0" eaLnBrk="1" latinLnBrk="0" hangingPunct="1">
                        <a:defRPr sz="2600" kern="1200">
                          <a:solidFill>
                            <a:schemeClr val="tx1"/>
                          </a:solidFill>
                          <a:latin typeface="Calibri" panose="020F0502020204030204"/>
                        </a:defRPr>
                      </a:lvl9pPr>
                    </a:lstStyle>
                    <a:p>
                      <a:pPr marR="0" indent="0" algn="ctr" rtl="0">
                        <a:spcBef>
                          <a:spcPts val="0"/>
                        </a:spcBef>
                        <a:spcAft>
                          <a:spcPts val="0"/>
                        </a:spcAft>
                      </a:pPr>
                      <a:r>
                        <a:rPr lang="en-US" sz="1800" b="0" i="0" kern="1400" dirty="0">
                          <a:ln>
                            <a:noFill/>
                          </a:ln>
                          <a:solidFill>
                            <a:schemeClr val="tx1"/>
                          </a:solidFill>
                          <a:effectLst/>
                          <a:latin typeface="Arial" panose="020B0604020202020204" pitchFamily="34" charset="0"/>
                        </a:rPr>
                        <a:t>$229.20</a:t>
                      </a:r>
                    </a:p>
                  </a:txBody>
                  <a:tcPr marL="33488" marR="33488" marT="33488" marB="33488" anchor="ctr">
                    <a:lnL w="6350" cap="flat" cmpd="sng" algn="ctr">
                      <a:solidFill>
                        <a:srgbClr val="202020"/>
                      </a:solidFill>
                      <a:prstDash val="solid"/>
                      <a:round/>
                      <a:headEnd type="none" w="med" len="med"/>
                      <a:tailEnd type="none" w="med" len="med"/>
                    </a:lnL>
                    <a:lnR w="6350" cap="flat" cmpd="sng" algn="ctr">
                      <a:solidFill>
                        <a:srgbClr val="202020"/>
                      </a:solidFill>
                      <a:prstDash val="solid"/>
                      <a:round/>
                      <a:headEnd type="none" w="med" len="med"/>
                      <a:tailEnd type="none" w="med" len="med"/>
                    </a:lnR>
                    <a:lnT w="6350" cap="flat" cmpd="sng" algn="ctr">
                      <a:solidFill>
                        <a:srgbClr val="202020"/>
                      </a:solidFill>
                      <a:prstDash val="solid"/>
                      <a:round/>
                      <a:headEnd type="none" w="med" len="med"/>
                      <a:tailEnd type="none" w="med" len="med"/>
                    </a:lnT>
                    <a:lnB w="6350" cap="flat" cmpd="sng" algn="ctr">
                      <a:solidFill>
                        <a:srgbClr val="20202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11615" rtl="0" eaLnBrk="1" latinLnBrk="0" hangingPunct="1">
                        <a:defRPr sz="2600" kern="1200">
                          <a:solidFill>
                            <a:schemeClr val="tx1"/>
                          </a:solidFill>
                          <a:latin typeface="Calibri" panose="020F0502020204030204"/>
                        </a:defRPr>
                      </a:lvl1pPr>
                      <a:lvl2pPr marL="655808" algn="l" defTabSz="1311615" rtl="0" eaLnBrk="1" latinLnBrk="0" hangingPunct="1">
                        <a:defRPr sz="2600" kern="1200">
                          <a:solidFill>
                            <a:schemeClr val="tx1"/>
                          </a:solidFill>
                          <a:latin typeface="Calibri" panose="020F0502020204030204"/>
                        </a:defRPr>
                      </a:lvl2pPr>
                      <a:lvl3pPr marL="1311615" algn="l" defTabSz="1311615" rtl="0" eaLnBrk="1" latinLnBrk="0" hangingPunct="1">
                        <a:defRPr sz="2600" kern="1200">
                          <a:solidFill>
                            <a:schemeClr val="tx1"/>
                          </a:solidFill>
                          <a:latin typeface="Calibri" panose="020F0502020204030204"/>
                        </a:defRPr>
                      </a:lvl3pPr>
                      <a:lvl4pPr marL="1967423" algn="l" defTabSz="1311615" rtl="0" eaLnBrk="1" latinLnBrk="0" hangingPunct="1">
                        <a:defRPr sz="2600" kern="1200">
                          <a:solidFill>
                            <a:schemeClr val="tx1"/>
                          </a:solidFill>
                          <a:latin typeface="Calibri" panose="020F0502020204030204"/>
                        </a:defRPr>
                      </a:lvl4pPr>
                      <a:lvl5pPr marL="2623231" algn="l" defTabSz="1311615" rtl="0" eaLnBrk="1" latinLnBrk="0" hangingPunct="1">
                        <a:defRPr sz="2600" kern="1200">
                          <a:solidFill>
                            <a:schemeClr val="tx1"/>
                          </a:solidFill>
                          <a:latin typeface="Calibri" panose="020F0502020204030204"/>
                        </a:defRPr>
                      </a:lvl5pPr>
                      <a:lvl6pPr marL="3279038" algn="l" defTabSz="1311615" rtl="0" eaLnBrk="1" latinLnBrk="0" hangingPunct="1">
                        <a:defRPr sz="2600" kern="1200">
                          <a:solidFill>
                            <a:schemeClr val="tx1"/>
                          </a:solidFill>
                          <a:latin typeface="Calibri" panose="020F0502020204030204"/>
                        </a:defRPr>
                      </a:lvl6pPr>
                      <a:lvl7pPr marL="3934846" algn="l" defTabSz="1311615" rtl="0" eaLnBrk="1" latinLnBrk="0" hangingPunct="1">
                        <a:defRPr sz="2600" kern="1200">
                          <a:solidFill>
                            <a:schemeClr val="tx1"/>
                          </a:solidFill>
                          <a:latin typeface="Calibri" panose="020F0502020204030204"/>
                        </a:defRPr>
                      </a:lvl7pPr>
                      <a:lvl8pPr marL="4590654" algn="l" defTabSz="1311615" rtl="0" eaLnBrk="1" latinLnBrk="0" hangingPunct="1">
                        <a:defRPr sz="2600" kern="1200">
                          <a:solidFill>
                            <a:schemeClr val="tx1"/>
                          </a:solidFill>
                          <a:latin typeface="Calibri" panose="020F0502020204030204"/>
                        </a:defRPr>
                      </a:lvl8pPr>
                      <a:lvl9pPr marL="5246461" algn="l" defTabSz="1311615" rtl="0" eaLnBrk="1" latinLnBrk="0" hangingPunct="1">
                        <a:defRPr sz="2600" kern="1200">
                          <a:solidFill>
                            <a:schemeClr val="tx1"/>
                          </a:solidFill>
                          <a:latin typeface="Calibri" panose="020F0502020204030204"/>
                        </a:defRPr>
                      </a:lvl9pPr>
                    </a:lstStyle>
                    <a:p>
                      <a:pPr marR="0" indent="0" algn="ctr" rtl="0">
                        <a:spcBef>
                          <a:spcPts val="0"/>
                        </a:spcBef>
                        <a:spcAft>
                          <a:spcPts val="0"/>
                        </a:spcAft>
                      </a:pPr>
                      <a:r>
                        <a:rPr lang="en-US" sz="1800" b="0" i="0" kern="1400" dirty="0">
                          <a:ln>
                            <a:noFill/>
                          </a:ln>
                          <a:solidFill>
                            <a:schemeClr val="tx1"/>
                          </a:solidFill>
                          <a:effectLst/>
                          <a:latin typeface="Arial" panose="020B0604020202020204" pitchFamily="34" charset="0"/>
                        </a:rPr>
                        <a:t>$0</a:t>
                      </a:r>
                    </a:p>
                  </a:txBody>
                  <a:tcPr marL="33488" marR="33488" marT="33488" marB="33488" anchor="ctr">
                    <a:lnL w="6350" cap="flat" cmpd="sng" algn="ctr">
                      <a:solidFill>
                        <a:srgbClr val="202020"/>
                      </a:solidFill>
                      <a:prstDash val="solid"/>
                      <a:round/>
                      <a:headEnd type="none" w="med" len="med"/>
                      <a:tailEnd type="none" w="med" len="med"/>
                    </a:lnL>
                    <a:lnR w="6350" cap="flat" cmpd="sng" algn="ctr">
                      <a:solidFill>
                        <a:srgbClr val="202020"/>
                      </a:solidFill>
                      <a:prstDash val="solid"/>
                      <a:round/>
                      <a:headEnd type="none" w="med" len="med"/>
                      <a:tailEnd type="none" w="med" len="med"/>
                    </a:lnR>
                    <a:lnT w="6350" cap="flat" cmpd="sng" algn="ctr">
                      <a:solidFill>
                        <a:srgbClr val="202020"/>
                      </a:solidFill>
                      <a:prstDash val="solid"/>
                      <a:round/>
                      <a:headEnd type="none" w="med" len="med"/>
                      <a:tailEnd type="none" w="med" len="med"/>
                    </a:lnT>
                    <a:lnB w="6350" cap="flat" cmpd="sng" algn="ctr">
                      <a:solidFill>
                        <a:srgbClr val="20202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08563">
                <a:tc>
                  <a:txBody>
                    <a:bodyPr/>
                    <a:lstStyle>
                      <a:lvl1pPr marL="0" algn="l" defTabSz="1311615" rtl="0" eaLnBrk="1" latinLnBrk="0" hangingPunct="1">
                        <a:defRPr sz="2600" kern="1200">
                          <a:solidFill>
                            <a:schemeClr val="tx1"/>
                          </a:solidFill>
                          <a:latin typeface="Calibri" panose="020F0502020204030204"/>
                        </a:defRPr>
                      </a:lvl1pPr>
                      <a:lvl2pPr marL="655808" algn="l" defTabSz="1311615" rtl="0" eaLnBrk="1" latinLnBrk="0" hangingPunct="1">
                        <a:defRPr sz="2600" kern="1200">
                          <a:solidFill>
                            <a:schemeClr val="tx1"/>
                          </a:solidFill>
                          <a:latin typeface="Calibri" panose="020F0502020204030204"/>
                        </a:defRPr>
                      </a:lvl2pPr>
                      <a:lvl3pPr marL="1311615" algn="l" defTabSz="1311615" rtl="0" eaLnBrk="1" latinLnBrk="0" hangingPunct="1">
                        <a:defRPr sz="2600" kern="1200">
                          <a:solidFill>
                            <a:schemeClr val="tx1"/>
                          </a:solidFill>
                          <a:latin typeface="Calibri" panose="020F0502020204030204"/>
                        </a:defRPr>
                      </a:lvl3pPr>
                      <a:lvl4pPr marL="1967423" algn="l" defTabSz="1311615" rtl="0" eaLnBrk="1" latinLnBrk="0" hangingPunct="1">
                        <a:defRPr sz="2600" kern="1200">
                          <a:solidFill>
                            <a:schemeClr val="tx1"/>
                          </a:solidFill>
                          <a:latin typeface="Calibri" panose="020F0502020204030204"/>
                        </a:defRPr>
                      </a:lvl4pPr>
                      <a:lvl5pPr marL="2623231" algn="l" defTabSz="1311615" rtl="0" eaLnBrk="1" latinLnBrk="0" hangingPunct="1">
                        <a:defRPr sz="2600" kern="1200">
                          <a:solidFill>
                            <a:schemeClr val="tx1"/>
                          </a:solidFill>
                          <a:latin typeface="Calibri" panose="020F0502020204030204"/>
                        </a:defRPr>
                      </a:lvl5pPr>
                      <a:lvl6pPr marL="3279038" algn="l" defTabSz="1311615" rtl="0" eaLnBrk="1" latinLnBrk="0" hangingPunct="1">
                        <a:defRPr sz="2600" kern="1200">
                          <a:solidFill>
                            <a:schemeClr val="tx1"/>
                          </a:solidFill>
                          <a:latin typeface="Calibri" panose="020F0502020204030204"/>
                        </a:defRPr>
                      </a:lvl6pPr>
                      <a:lvl7pPr marL="3934846" algn="l" defTabSz="1311615" rtl="0" eaLnBrk="1" latinLnBrk="0" hangingPunct="1">
                        <a:defRPr sz="2600" kern="1200">
                          <a:solidFill>
                            <a:schemeClr val="tx1"/>
                          </a:solidFill>
                          <a:latin typeface="Calibri" panose="020F0502020204030204"/>
                        </a:defRPr>
                      </a:lvl7pPr>
                      <a:lvl8pPr marL="4590654" algn="l" defTabSz="1311615" rtl="0" eaLnBrk="1" latinLnBrk="0" hangingPunct="1">
                        <a:defRPr sz="2600" kern="1200">
                          <a:solidFill>
                            <a:schemeClr val="tx1"/>
                          </a:solidFill>
                          <a:latin typeface="Calibri" panose="020F0502020204030204"/>
                        </a:defRPr>
                      </a:lvl8pPr>
                      <a:lvl9pPr marL="5246461" algn="l" defTabSz="1311615" rtl="0" eaLnBrk="1" latinLnBrk="0" hangingPunct="1">
                        <a:defRPr sz="2600" kern="1200">
                          <a:solidFill>
                            <a:schemeClr val="tx1"/>
                          </a:solidFill>
                          <a:latin typeface="Calibri" panose="020F0502020204030204"/>
                        </a:defRPr>
                      </a:lvl9pPr>
                    </a:lstStyle>
                    <a:p>
                      <a:pPr marL="0" marR="0" lvl="0" indent="0" algn="l" defTabSz="1311615" rtl="0" eaLnBrk="1" fontAlgn="auto" latinLnBrk="0" hangingPunct="1">
                        <a:lnSpc>
                          <a:spcPct val="100000"/>
                        </a:lnSpc>
                        <a:spcBef>
                          <a:spcPts val="0"/>
                        </a:spcBef>
                        <a:spcAft>
                          <a:spcPts val="0"/>
                        </a:spcAft>
                        <a:buClrTx/>
                        <a:buSzTx/>
                        <a:buFontTx/>
                        <a:buNone/>
                        <a:tabLst/>
                        <a:defRPr/>
                      </a:pPr>
                      <a:r>
                        <a:rPr lang="en-US" sz="1800" b="0" i="0" kern="1400" dirty="0">
                          <a:ln>
                            <a:noFill/>
                          </a:ln>
                          <a:solidFill>
                            <a:srgbClr val="000000"/>
                          </a:solidFill>
                          <a:effectLst/>
                          <a:latin typeface="Arial" panose="020B0604020202020204" pitchFamily="34" charset="0"/>
                        </a:rPr>
                        <a:t>Employee &amp; Child(ren)</a:t>
                      </a:r>
                    </a:p>
                  </a:txBody>
                  <a:tcPr marL="33488" marR="33488" marT="33488" marB="33488" anchor="ctr">
                    <a:lnL w="6350" cap="flat" cmpd="sng" algn="ctr">
                      <a:solidFill>
                        <a:srgbClr val="202020"/>
                      </a:solidFill>
                      <a:prstDash val="solid"/>
                      <a:round/>
                      <a:headEnd type="none" w="med" len="med"/>
                      <a:tailEnd type="none" w="med" len="med"/>
                    </a:lnL>
                    <a:lnR w="6350" cap="flat" cmpd="sng" algn="ctr">
                      <a:solidFill>
                        <a:srgbClr val="202020"/>
                      </a:solidFill>
                      <a:prstDash val="solid"/>
                      <a:round/>
                      <a:headEnd type="none" w="med" len="med"/>
                      <a:tailEnd type="none" w="med" len="med"/>
                    </a:lnR>
                    <a:lnT w="6350" cap="flat" cmpd="sng" algn="ctr">
                      <a:solidFill>
                        <a:srgbClr val="202020"/>
                      </a:solidFill>
                      <a:prstDash val="solid"/>
                      <a:round/>
                      <a:headEnd type="none" w="med" len="med"/>
                      <a:tailEnd type="none" w="med" len="med"/>
                    </a:lnT>
                    <a:lnB w="6350" cap="flat" cmpd="sng" algn="ctr">
                      <a:solidFill>
                        <a:srgbClr val="20202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11615" rtl="0" eaLnBrk="1" latinLnBrk="0" hangingPunct="1">
                        <a:defRPr sz="2600" kern="1200">
                          <a:solidFill>
                            <a:schemeClr val="tx1"/>
                          </a:solidFill>
                          <a:latin typeface="Calibri" panose="020F0502020204030204"/>
                        </a:defRPr>
                      </a:lvl1pPr>
                      <a:lvl2pPr marL="655808" algn="l" defTabSz="1311615" rtl="0" eaLnBrk="1" latinLnBrk="0" hangingPunct="1">
                        <a:defRPr sz="2600" kern="1200">
                          <a:solidFill>
                            <a:schemeClr val="tx1"/>
                          </a:solidFill>
                          <a:latin typeface="Calibri" panose="020F0502020204030204"/>
                        </a:defRPr>
                      </a:lvl2pPr>
                      <a:lvl3pPr marL="1311615" algn="l" defTabSz="1311615" rtl="0" eaLnBrk="1" latinLnBrk="0" hangingPunct="1">
                        <a:defRPr sz="2600" kern="1200">
                          <a:solidFill>
                            <a:schemeClr val="tx1"/>
                          </a:solidFill>
                          <a:latin typeface="Calibri" panose="020F0502020204030204"/>
                        </a:defRPr>
                      </a:lvl3pPr>
                      <a:lvl4pPr marL="1967423" algn="l" defTabSz="1311615" rtl="0" eaLnBrk="1" latinLnBrk="0" hangingPunct="1">
                        <a:defRPr sz="2600" kern="1200">
                          <a:solidFill>
                            <a:schemeClr val="tx1"/>
                          </a:solidFill>
                          <a:latin typeface="Calibri" panose="020F0502020204030204"/>
                        </a:defRPr>
                      </a:lvl4pPr>
                      <a:lvl5pPr marL="2623231" algn="l" defTabSz="1311615" rtl="0" eaLnBrk="1" latinLnBrk="0" hangingPunct="1">
                        <a:defRPr sz="2600" kern="1200">
                          <a:solidFill>
                            <a:schemeClr val="tx1"/>
                          </a:solidFill>
                          <a:latin typeface="Calibri" panose="020F0502020204030204"/>
                        </a:defRPr>
                      </a:lvl5pPr>
                      <a:lvl6pPr marL="3279038" algn="l" defTabSz="1311615" rtl="0" eaLnBrk="1" latinLnBrk="0" hangingPunct="1">
                        <a:defRPr sz="2600" kern="1200">
                          <a:solidFill>
                            <a:schemeClr val="tx1"/>
                          </a:solidFill>
                          <a:latin typeface="Calibri" panose="020F0502020204030204"/>
                        </a:defRPr>
                      </a:lvl6pPr>
                      <a:lvl7pPr marL="3934846" algn="l" defTabSz="1311615" rtl="0" eaLnBrk="1" latinLnBrk="0" hangingPunct="1">
                        <a:defRPr sz="2600" kern="1200">
                          <a:solidFill>
                            <a:schemeClr val="tx1"/>
                          </a:solidFill>
                          <a:latin typeface="Calibri" panose="020F0502020204030204"/>
                        </a:defRPr>
                      </a:lvl7pPr>
                      <a:lvl8pPr marL="4590654" algn="l" defTabSz="1311615" rtl="0" eaLnBrk="1" latinLnBrk="0" hangingPunct="1">
                        <a:defRPr sz="2600" kern="1200">
                          <a:solidFill>
                            <a:schemeClr val="tx1"/>
                          </a:solidFill>
                          <a:latin typeface="Calibri" panose="020F0502020204030204"/>
                        </a:defRPr>
                      </a:lvl8pPr>
                      <a:lvl9pPr marL="5246461" algn="l" defTabSz="1311615" rtl="0" eaLnBrk="1" latinLnBrk="0" hangingPunct="1">
                        <a:defRPr sz="2600" kern="1200">
                          <a:solidFill>
                            <a:schemeClr val="tx1"/>
                          </a:solidFill>
                          <a:latin typeface="Calibri" panose="020F0502020204030204"/>
                        </a:defRPr>
                      </a:lvl9pPr>
                    </a:lstStyle>
                    <a:p>
                      <a:pPr marL="0" marR="0" lvl="0" indent="0" algn="ctr" defTabSz="1311615" rtl="0" eaLnBrk="1" fontAlgn="auto" latinLnBrk="0" hangingPunct="1">
                        <a:lnSpc>
                          <a:spcPct val="100000"/>
                        </a:lnSpc>
                        <a:spcBef>
                          <a:spcPts val="0"/>
                        </a:spcBef>
                        <a:spcAft>
                          <a:spcPts val="0"/>
                        </a:spcAft>
                        <a:buClrTx/>
                        <a:buSzTx/>
                        <a:buFontTx/>
                        <a:buNone/>
                        <a:tabLst/>
                        <a:defRPr/>
                      </a:pPr>
                      <a:r>
                        <a:rPr lang="en-US" sz="1800" b="0" i="0" kern="1400" dirty="0">
                          <a:ln>
                            <a:noFill/>
                          </a:ln>
                          <a:solidFill>
                            <a:schemeClr val="tx1"/>
                          </a:solidFill>
                          <a:effectLst/>
                          <a:latin typeface="Arial" panose="020B0604020202020204" pitchFamily="34" charset="0"/>
                        </a:rPr>
                        <a:t>$374.12</a:t>
                      </a:r>
                    </a:p>
                  </a:txBody>
                  <a:tcPr marL="33488" marR="33488" marT="33488" marB="33488" anchor="ctr">
                    <a:lnL w="6350" cap="flat" cmpd="sng" algn="ctr">
                      <a:solidFill>
                        <a:srgbClr val="202020"/>
                      </a:solidFill>
                      <a:prstDash val="solid"/>
                      <a:round/>
                      <a:headEnd type="none" w="med" len="med"/>
                      <a:tailEnd type="none" w="med" len="med"/>
                    </a:lnL>
                    <a:lnR w="6350" cap="flat" cmpd="sng" algn="ctr">
                      <a:solidFill>
                        <a:srgbClr val="202020"/>
                      </a:solidFill>
                      <a:prstDash val="solid"/>
                      <a:round/>
                      <a:headEnd type="none" w="med" len="med"/>
                      <a:tailEnd type="none" w="med" len="med"/>
                    </a:lnR>
                    <a:lnT w="6350" cap="flat" cmpd="sng" algn="ctr">
                      <a:solidFill>
                        <a:srgbClr val="202020"/>
                      </a:solidFill>
                      <a:prstDash val="solid"/>
                      <a:round/>
                      <a:headEnd type="none" w="med" len="med"/>
                      <a:tailEnd type="none" w="med" len="med"/>
                    </a:lnT>
                    <a:lnB w="6350" cap="flat" cmpd="sng" algn="ctr">
                      <a:solidFill>
                        <a:srgbClr val="20202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11615" rtl="0" eaLnBrk="1" latinLnBrk="0" hangingPunct="1">
                        <a:defRPr sz="2600" kern="1200">
                          <a:solidFill>
                            <a:schemeClr val="tx1"/>
                          </a:solidFill>
                          <a:latin typeface="Calibri" panose="020F0502020204030204"/>
                        </a:defRPr>
                      </a:lvl1pPr>
                      <a:lvl2pPr marL="655808" algn="l" defTabSz="1311615" rtl="0" eaLnBrk="1" latinLnBrk="0" hangingPunct="1">
                        <a:defRPr sz="2600" kern="1200">
                          <a:solidFill>
                            <a:schemeClr val="tx1"/>
                          </a:solidFill>
                          <a:latin typeface="Calibri" panose="020F0502020204030204"/>
                        </a:defRPr>
                      </a:lvl2pPr>
                      <a:lvl3pPr marL="1311615" algn="l" defTabSz="1311615" rtl="0" eaLnBrk="1" latinLnBrk="0" hangingPunct="1">
                        <a:defRPr sz="2600" kern="1200">
                          <a:solidFill>
                            <a:schemeClr val="tx1"/>
                          </a:solidFill>
                          <a:latin typeface="Calibri" panose="020F0502020204030204"/>
                        </a:defRPr>
                      </a:lvl3pPr>
                      <a:lvl4pPr marL="1967423" algn="l" defTabSz="1311615" rtl="0" eaLnBrk="1" latinLnBrk="0" hangingPunct="1">
                        <a:defRPr sz="2600" kern="1200">
                          <a:solidFill>
                            <a:schemeClr val="tx1"/>
                          </a:solidFill>
                          <a:latin typeface="Calibri" panose="020F0502020204030204"/>
                        </a:defRPr>
                      </a:lvl4pPr>
                      <a:lvl5pPr marL="2623231" algn="l" defTabSz="1311615" rtl="0" eaLnBrk="1" latinLnBrk="0" hangingPunct="1">
                        <a:defRPr sz="2600" kern="1200">
                          <a:solidFill>
                            <a:schemeClr val="tx1"/>
                          </a:solidFill>
                          <a:latin typeface="Calibri" panose="020F0502020204030204"/>
                        </a:defRPr>
                      </a:lvl5pPr>
                      <a:lvl6pPr marL="3279038" algn="l" defTabSz="1311615" rtl="0" eaLnBrk="1" latinLnBrk="0" hangingPunct="1">
                        <a:defRPr sz="2600" kern="1200">
                          <a:solidFill>
                            <a:schemeClr val="tx1"/>
                          </a:solidFill>
                          <a:latin typeface="Calibri" panose="020F0502020204030204"/>
                        </a:defRPr>
                      </a:lvl6pPr>
                      <a:lvl7pPr marL="3934846" algn="l" defTabSz="1311615" rtl="0" eaLnBrk="1" latinLnBrk="0" hangingPunct="1">
                        <a:defRPr sz="2600" kern="1200">
                          <a:solidFill>
                            <a:schemeClr val="tx1"/>
                          </a:solidFill>
                          <a:latin typeface="Calibri" panose="020F0502020204030204"/>
                        </a:defRPr>
                      </a:lvl7pPr>
                      <a:lvl8pPr marL="4590654" algn="l" defTabSz="1311615" rtl="0" eaLnBrk="1" latinLnBrk="0" hangingPunct="1">
                        <a:defRPr sz="2600" kern="1200">
                          <a:solidFill>
                            <a:schemeClr val="tx1"/>
                          </a:solidFill>
                          <a:latin typeface="Calibri" panose="020F0502020204030204"/>
                        </a:defRPr>
                      </a:lvl8pPr>
                      <a:lvl9pPr marL="5246461" algn="l" defTabSz="1311615" rtl="0" eaLnBrk="1" latinLnBrk="0" hangingPunct="1">
                        <a:defRPr sz="2600" kern="1200">
                          <a:solidFill>
                            <a:schemeClr val="tx1"/>
                          </a:solidFill>
                          <a:latin typeface="Calibri" panose="020F0502020204030204"/>
                        </a:defRPr>
                      </a:lvl9pPr>
                    </a:lstStyle>
                    <a:p>
                      <a:pPr marR="0" indent="0" algn="ctr" rtl="0">
                        <a:spcBef>
                          <a:spcPts val="0"/>
                        </a:spcBef>
                        <a:spcAft>
                          <a:spcPts val="0"/>
                        </a:spcAft>
                      </a:pPr>
                      <a:r>
                        <a:rPr lang="en-US" sz="1800" b="0" i="0" kern="1400" dirty="0">
                          <a:ln>
                            <a:noFill/>
                          </a:ln>
                          <a:solidFill>
                            <a:schemeClr val="tx1"/>
                          </a:solidFill>
                          <a:effectLst/>
                          <a:latin typeface="Arial" panose="020B0604020202020204" pitchFamily="34" charset="0"/>
                        </a:rPr>
                        <a:t>$198.60</a:t>
                      </a:r>
                    </a:p>
                  </a:txBody>
                  <a:tcPr marL="33488" marR="33488" marT="33488" marB="33488" anchor="ctr">
                    <a:lnL w="6350" cap="flat" cmpd="sng" algn="ctr">
                      <a:solidFill>
                        <a:srgbClr val="202020"/>
                      </a:solidFill>
                      <a:prstDash val="solid"/>
                      <a:round/>
                      <a:headEnd type="none" w="med" len="med"/>
                      <a:tailEnd type="none" w="med" len="med"/>
                    </a:lnL>
                    <a:lnR w="6350" cap="flat" cmpd="sng" algn="ctr">
                      <a:solidFill>
                        <a:srgbClr val="202020"/>
                      </a:solidFill>
                      <a:prstDash val="solid"/>
                      <a:round/>
                      <a:headEnd type="none" w="med" len="med"/>
                      <a:tailEnd type="none" w="med" len="med"/>
                    </a:lnR>
                    <a:lnT w="6350" cap="flat" cmpd="sng" algn="ctr">
                      <a:solidFill>
                        <a:srgbClr val="202020"/>
                      </a:solidFill>
                      <a:prstDash val="solid"/>
                      <a:round/>
                      <a:headEnd type="none" w="med" len="med"/>
                      <a:tailEnd type="none" w="med" len="med"/>
                    </a:lnT>
                    <a:lnB w="6350" cap="flat" cmpd="sng" algn="ctr">
                      <a:solidFill>
                        <a:srgbClr val="20202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11615" rtl="0" eaLnBrk="1" latinLnBrk="0" hangingPunct="1">
                        <a:defRPr sz="2600" kern="1200">
                          <a:solidFill>
                            <a:schemeClr val="tx1"/>
                          </a:solidFill>
                          <a:latin typeface="Calibri" panose="020F0502020204030204"/>
                        </a:defRPr>
                      </a:lvl1pPr>
                      <a:lvl2pPr marL="655808" algn="l" defTabSz="1311615" rtl="0" eaLnBrk="1" latinLnBrk="0" hangingPunct="1">
                        <a:defRPr sz="2600" kern="1200">
                          <a:solidFill>
                            <a:schemeClr val="tx1"/>
                          </a:solidFill>
                          <a:latin typeface="Calibri" panose="020F0502020204030204"/>
                        </a:defRPr>
                      </a:lvl2pPr>
                      <a:lvl3pPr marL="1311615" algn="l" defTabSz="1311615" rtl="0" eaLnBrk="1" latinLnBrk="0" hangingPunct="1">
                        <a:defRPr sz="2600" kern="1200">
                          <a:solidFill>
                            <a:schemeClr val="tx1"/>
                          </a:solidFill>
                          <a:latin typeface="Calibri" panose="020F0502020204030204"/>
                        </a:defRPr>
                      </a:lvl3pPr>
                      <a:lvl4pPr marL="1967423" algn="l" defTabSz="1311615" rtl="0" eaLnBrk="1" latinLnBrk="0" hangingPunct="1">
                        <a:defRPr sz="2600" kern="1200">
                          <a:solidFill>
                            <a:schemeClr val="tx1"/>
                          </a:solidFill>
                          <a:latin typeface="Calibri" panose="020F0502020204030204"/>
                        </a:defRPr>
                      </a:lvl4pPr>
                      <a:lvl5pPr marL="2623231" algn="l" defTabSz="1311615" rtl="0" eaLnBrk="1" latinLnBrk="0" hangingPunct="1">
                        <a:defRPr sz="2600" kern="1200">
                          <a:solidFill>
                            <a:schemeClr val="tx1"/>
                          </a:solidFill>
                          <a:latin typeface="Calibri" panose="020F0502020204030204"/>
                        </a:defRPr>
                      </a:lvl5pPr>
                      <a:lvl6pPr marL="3279038" algn="l" defTabSz="1311615" rtl="0" eaLnBrk="1" latinLnBrk="0" hangingPunct="1">
                        <a:defRPr sz="2600" kern="1200">
                          <a:solidFill>
                            <a:schemeClr val="tx1"/>
                          </a:solidFill>
                          <a:latin typeface="Calibri" panose="020F0502020204030204"/>
                        </a:defRPr>
                      </a:lvl6pPr>
                      <a:lvl7pPr marL="3934846" algn="l" defTabSz="1311615" rtl="0" eaLnBrk="1" latinLnBrk="0" hangingPunct="1">
                        <a:defRPr sz="2600" kern="1200">
                          <a:solidFill>
                            <a:schemeClr val="tx1"/>
                          </a:solidFill>
                          <a:latin typeface="Calibri" panose="020F0502020204030204"/>
                        </a:defRPr>
                      </a:lvl7pPr>
                      <a:lvl8pPr marL="4590654" algn="l" defTabSz="1311615" rtl="0" eaLnBrk="1" latinLnBrk="0" hangingPunct="1">
                        <a:defRPr sz="2600" kern="1200">
                          <a:solidFill>
                            <a:schemeClr val="tx1"/>
                          </a:solidFill>
                          <a:latin typeface="Calibri" panose="020F0502020204030204"/>
                        </a:defRPr>
                      </a:lvl8pPr>
                      <a:lvl9pPr marL="5246461" algn="l" defTabSz="1311615" rtl="0" eaLnBrk="1" latinLnBrk="0" hangingPunct="1">
                        <a:defRPr sz="2600" kern="1200">
                          <a:solidFill>
                            <a:schemeClr val="tx1"/>
                          </a:solidFill>
                          <a:latin typeface="Calibri" panose="020F0502020204030204"/>
                        </a:defRPr>
                      </a:lvl9pPr>
                    </a:lstStyle>
                    <a:p>
                      <a:pPr marR="0" indent="0" algn="ctr" rtl="0">
                        <a:spcBef>
                          <a:spcPts val="0"/>
                        </a:spcBef>
                        <a:spcAft>
                          <a:spcPts val="0"/>
                        </a:spcAft>
                      </a:pPr>
                      <a:r>
                        <a:rPr lang="en-US" sz="1800" b="0" i="0" kern="1400" dirty="0">
                          <a:ln>
                            <a:noFill/>
                          </a:ln>
                          <a:solidFill>
                            <a:schemeClr val="tx1"/>
                          </a:solidFill>
                          <a:effectLst/>
                          <a:latin typeface="Arial" panose="020B0604020202020204" pitchFamily="34" charset="0"/>
                        </a:rPr>
                        <a:t>$0</a:t>
                      </a:r>
                    </a:p>
                  </a:txBody>
                  <a:tcPr marL="33488" marR="33488" marT="33488" marB="33488" anchor="ctr">
                    <a:lnL w="6350" cap="flat" cmpd="sng" algn="ctr">
                      <a:solidFill>
                        <a:srgbClr val="202020"/>
                      </a:solidFill>
                      <a:prstDash val="solid"/>
                      <a:round/>
                      <a:headEnd type="none" w="med" len="med"/>
                      <a:tailEnd type="none" w="med" len="med"/>
                    </a:lnL>
                    <a:lnR w="6350" cap="flat" cmpd="sng" algn="ctr">
                      <a:solidFill>
                        <a:srgbClr val="202020"/>
                      </a:solidFill>
                      <a:prstDash val="solid"/>
                      <a:round/>
                      <a:headEnd type="none" w="med" len="med"/>
                      <a:tailEnd type="none" w="med" len="med"/>
                    </a:lnR>
                    <a:lnT w="6350" cap="flat" cmpd="sng" algn="ctr">
                      <a:solidFill>
                        <a:srgbClr val="202020"/>
                      </a:solidFill>
                      <a:prstDash val="solid"/>
                      <a:round/>
                      <a:headEnd type="none" w="med" len="med"/>
                      <a:tailEnd type="none" w="med" len="med"/>
                    </a:lnT>
                    <a:lnB w="6350" cap="flat" cmpd="sng" algn="ctr">
                      <a:solidFill>
                        <a:srgbClr val="20202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48484">
                <a:tc>
                  <a:txBody>
                    <a:bodyPr/>
                    <a:lstStyle>
                      <a:lvl1pPr marL="0" algn="l" defTabSz="1311615" rtl="0" eaLnBrk="1" latinLnBrk="0" hangingPunct="1">
                        <a:defRPr sz="2600" kern="1200">
                          <a:solidFill>
                            <a:schemeClr val="tx1"/>
                          </a:solidFill>
                          <a:latin typeface="Calibri" panose="020F0502020204030204"/>
                        </a:defRPr>
                      </a:lvl1pPr>
                      <a:lvl2pPr marL="655808" algn="l" defTabSz="1311615" rtl="0" eaLnBrk="1" latinLnBrk="0" hangingPunct="1">
                        <a:defRPr sz="2600" kern="1200">
                          <a:solidFill>
                            <a:schemeClr val="tx1"/>
                          </a:solidFill>
                          <a:latin typeface="Calibri" panose="020F0502020204030204"/>
                        </a:defRPr>
                      </a:lvl2pPr>
                      <a:lvl3pPr marL="1311615" algn="l" defTabSz="1311615" rtl="0" eaLnBrk="1" latinLnBrk="0" hangingPunct="1">
                        <a:defRPr sz="2600" kern="1200">
                          <a:solidFill>
                            <a:schemeClr val="tx1"/>
                          </a:solidFill>
                          <a:latin typeface="Calibri" panose="020F0502020204030204"/>
                        </a:defRPr>
                      </a:lvl3pPr>
                      <a:lvl4pPr marL="1967423" algn="l" defTabSz="1311615" rtl="0" eaLnBrk="1" latinLnBrk="0" hangingPunct="1">
                        <a:defRPr sz="2600" kern="1200">
                          <a:solidFill>
                            <a:schemeClr val="tx1"/>
                          </a:solidFill>
                          <a:latin typeface="Calibri" panose="020F0502020204030204"/>
                        </a:defRPr>
                      </a:lvl4pPr>
                      <a:lvl5pPr marL="2623231" algn="l" defTabSz="1311615" rtl="0" eaLnBrk="1" latinLnBrk="0" hangingPunct="1">
                        <a:defRPr sz="2600" kern="1200">
                          <a:solidFill>
                            <a:schemeClr val="tx1"/>
                          </a:solidFill>
                          <a:latin typeface="Calibri" panose="020F0502020204030204"/>
                        </a:defRPr>
                      </a:lvl5pPr>
                      <a:lvl6pPr marL="3279038" algn="l" defTabSz="1311615" rtl="0" eaLnBrk="1" latinLnBrk="0" hangingPunct="1">
                        <a:defRPr sz="2600" kern="1200">
                          <a:solidFill>
                            <a:schemeClr val="tx1"/>
                          </a:solidFill>
                          <a:latin typeface="Calibri" panose="020F0502020204030204"/>
                        </a:defRPr>
                      </a:lvl6pPr>
                      <a:lvl7pPr marL="3934846" algn="l" defTabSz="1311615" rtl="0" eaLnBrk="1" latinLnBrk="0" hangingPunct="1">
                        <a:defRPr sz="2600" kern="1200">
                          <a:solidFill>
                            <a:schemeClr val="tx1"/>
                          </a:solidFill>
                          <a:latin typeface="Calibri" panose="020F0502020204030204"/>
                        </a:defRPr>
                      </a:lvl7pPr>
                      <a:lvl8pPr marL="4590654" algn="l" defTabSz="1311615" rtl="0" eaLnBrk="1" latinLnBrk="0" hangingPunct="1">
                        <a:defRPr sz="2600" kern="1200">
                          <a:solidFill>
                            <a:schemeClr val="tx1"/>
                          </a:solidFill>
                          <a:latin typeface="Calibri" panose="020F0502020204030204"/>
                        </a:defRPr>
                      </a:lvl8pPr>
                      <a:lvl9pPr marL="5246461" algn="l" defTabSz="1311615" rtl="0" eaLnBrk="1" latinLnBrk="0" hangingPunct="1">
                        <a:defRPr sz="2600" kern="1200">
                          <a:solidFill>
                            <a:schemeClr val="tx1"/>
                          </a:solidFill>
                          <a:latin typeface="Calibri" panose="020F0502020204030204"/>
                        </a:defRPr>
                      </a:lvl9pPr>
                    </a:lstStyle>
                    <a:p>
                      <a:pPr marR="0" indent="0" algn="l" rtl="0">
                        <a:spcBef>
                          <a:spcPts val="0"/>
                        </a:spcBef>
                        <a:spcAft>
                          <a:spcPts val="0"/>
                        </a:spcAft>
                      </a:pPr>
                      <a:r>
                        <a:rPr lang="en-US" sz="1800" b="0" i="0" kern="1400" dirty="0">
                          <a:ln>
                            <a:noFill/>
                          </a:ln>
                          <a:solidFill>
                            <a:srgbClr val="000000"/>
                          </a:solidFill>
                          <a:effectLst/>
                          <a:latin typeface="Arial" panose="020B0604020202020204" pitchFamily="34" charset="0"/>
                        </a:rPr>
                        <a:t>Employee &amp; Family</a:t>
                      </a:r>
                    </a:p>
                  </a:txBody>
                  <a:tcPr marL="33488" marR="33488" marT="33488" marB="33488" anchor="ctr">
                    <a:lnL w="6350" cap="flat" cmpd="sng" algn="ctr">
                      <a:solidFill>
                        <a:srgbClr val="202020"/>
                      </a:solidFill>
                      <a:prstDash val="solid"/>
                      <a:round/>
                      <a:headEnd type="none" w="med" len="med"/>
                      <a:tailEnd type="none" w="med" len="med"/>
                    </a:lnL>
                    <a:lnR w="6350" cap="flat" cmpd="sng" algn="ctr">
                      <a:solidFill>
                        <a:srgbClr val="202020"/>
                      </a:solidFill>
                      <a:prstDash val="solid"/>
                      <a:round/>
                      <a:headEnd type="none" w="med" len="med"/>
                      <a:tailEnd type="none" w="med" len="med"/>
                    </a:lnR>
                    <a:lnT w="6350" cap="flat" cmpd="sng" algn="ctr">
                      <a:solidFill>
                        <a:srgbClr val="202020"/>
                      </a:solidFill>
                      <a:prstDash val="solid"/>
                      <a:round/>
                      <a:headEnd type="none" w="med" len="med"/>
                      <a:tailEnd type="none" w="med" len="med"/>
                    </a:lnT>
                    <a:lnB w="6350" cap="flat" cmpd="sng" algn="ctr">
                      <a:solidFill>
                        <a:srgbClr val="20202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11615" rtl="0" eaLnBrk="1" latinLnBrk="0" hangingPunct="1">
                        <a:defRPr sz="2600" kern="1200">
                          <a:solidFill>
                            <a:schemeClr val="tx1"/>
                          </a:solidFill>
                          <a:latin typeface="Calibri" panose="020F0502020204030204"/>
                        </a:defRPr>
                      </a:lvl1pPr>
                      <a:lvl2pPr marL="655808" algn="l" defTabSz="1311615" rtl="0" eaLnBrk="1" latinLnBrk="0" hangingPunct="1">
                        <a:defRPr sz="2600" kern="1200">
                          <a:solidFill>
                            <a:schemeClr val="tx1"/>
                          </a:solidFill>
                          <a:latin typeface="Calibri" panose="020F0502020204030204"/>
                        </a:defRPr>
                      </a:lvl2pPr>
                      <a:lvl3pPr marL="1311615" algn="l" defTabSz="1311615" rtl="0" eaLnBrk="1" latinLnBrk="0" hangingPunct="1">
                        <a:defRPr sz="2600" kern="1200">
                          <a:solidFill>
                            <a:schemeClr val="tx1"/>
                          </a:solidFill>
                          <a:latin typeface="Calibri" panose="020F0502020204030204"/>
                        </a:defRPr>
                      </a:lvl3pPr>
                      <a:lvl4pPr marL="1967423" algn="l" defTabSz="1311615" rtl="0" eaLnBrk="1" latinLnBrk="0" hangingPunct="1">
                        <a:defRPr sz="2600" kern="1200">
                          <a:solidFill>
                            <a:schemeClr val="tx1"/>
                          </a:solidFill>
                          <a:latin typeface="Calibri" panose="020F0502020204030204"/>
                        </a:defRPr>
                      </a:lvl4pPr>
                      <a:lvl5pPr marL="2623231" algn="l" defTabSz="1311615" rtl="0" eaLnBrk="1" latinLnBrk="0" hangingPunct="1">
                        <a:defRPr sz="2600" kern="1200">
                          <a:solidFill>
                            <a:schemeClr val="tx1"/>
                          </a:solidFill>
                          <a:latin typeface="Calibri" panose="020F0502020204030204"/>
                        </a:defRPr>
                      </a:lvl5pPr>
                      <a:lvl6pPr marL="3279038" algn="l" defTabSz="1311615" rtl="0" eaLnBrk="1" latinLnBrk="0" hangingPunct="1">
                        <a:defRPr sz="2600" kern="1200">
                          <a:solidFill>
                            <a:schemeClr val="tx1"/>
                          </a:solidFill>
                          <a:latin typeface="Calibri" panose="020F0502020204030204"/>
                        </a:defRPr>
                      </a:lvl6pPr>
                      <a:lvl7pPr marL="3934846" algn="l" defTabSz="1311615" rtl="0" eaLnBrk="1" latinLnBrk="0" hangingPunct="1">
                        <a:defRPr sz="2600" kern="1200">
                          <a:solidFill>
                            <a:schemeClr val="tx1"/>
                          </a:solidFill>
                          <a:latin typeface="Calibri" panose="020F0502020204030204"/>
                        </a:defRPr>
                      </a:lvl7pPr>
                      <a:lvl8pPr marL="4590654" algn="l" defTabSz="1311615" rtl="0" eaLnBrk="1" latinLnBrk="0" hangingPunct="1">
                        <a:defRPr sz="2600" kern="1200">
                          <a:solidFill>
                            <a:schemeClr val="tx1"/>
                          </a:solidFill>
                          <a:latin typeface="Calibri" panose="020F0502020204030204"/>
                        </a:defRPr>
                      </a:lvl8pPr>
                      <a:lvl9pPr marL="5246461" algn="l" defTabSz="1311615" rtl="0" eaLnBrk="1" latinLnBrk="0" hangingPunct="1">
                        <a:defRPr sz="2600" kern="1200">
                          <a:solidFill>
                            <a:schemeClr val="tx1"/>
                          </a:solidFill>
                          <a:latin typeface="Calibri" panose="020F0502020204030204"/>
                        </a:defRPr>
                      </a:lvl9pPr>
                    </a:lstStyle>
                    <a:p>
                      <a:pPr marR="0" indent="0" algn="ctr" rtl="0">
                        <a:spcBef>
                          <a:spcPts val="0"/>
                        </a:spcBef>
                        <a:spcAft>
                          <a:spcPts val="0"/>
                        </a:spcAft>
                      </a:pPr>
                      <a:r>
                        <a:rPr lang="en-US" sz="1800" b="0" i="0" kern="1400" dirty="0">
                          <a:ln>
                            <a:noFill/>
                          </a:ln>
                          <a:solidFill>
                            <a:schemeClr val="tx1"/>
                          </a:solidFill>
                          <a:effectLst/>
                          <a:latin typeface="Arial" panose="020B0604020202020204" pitchFamily="34" charset="0"/>
                        </a:rPr>
                        <a:t>$534.00</a:t>
                      </a:r>
                    </a:p>
                  </a:txBody>
                  <a:tcPr marL="33488" marR="33488" marT="33488" marB="33488" anchor="ctr">
                    <a:lnL w="6350" cap="flat" cmpd="sng" algn="ctr">
                      <a:solidFill>
                        <a:srgbClr val="202020"/>
                      </a:solidFill>
                      <a:prstDash val="solid"/>
                      <a:round/>
                      <a:headEnd type="none" w="med" len="med"/>
                      <a:tailEnd type="none" w="med" len="med"/>
                    </a:lnL>
                    <a:lnR w="6350" cap="flat" cmpd="sng" algn="ctr">
                      <a:solidFill>
                        <a:srgbClr val="202020"/>
                      </a:solidFill>
                      <a:prstDash val="solid"/>
                      <a:round/>
                      <a:headEnd type="none" w="med" len="med"/>
                      <a:tailEnd type="none" w="med" len="med"/>
                    </a:lnR>
                    <a:lnT w="6350" cap="flat" cmpd="sng" algn="ctr">
                      <a:solidFill>
                        <a:srgbClr val="202020"/>
                      </a:solidFill>
                      <a:prstDash val="solid"/>
                      <a:round/>
                      <a:headEnd type="none" w="med" len="med"/>
                      <a:tailEnd type="none" w="med" len="med"/>
                    </a:lnT>
                    <a:lnB w="6350" cap="flat" cmpd="sng" algn="ctr">
                      <a:solidFill>
                        <a:srgbClr val="20202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11615" rtl="0" eaLnBrk="1" latinLnBrk="0" hangingPunct="1">
                        <a:defRPr sz="2600" kern="1200">
                          <a:solidFill>
                            <a:schemeClr val="tx1"/>
                          </a:solidFill>
                          <a:latin typeface="Calibri" panose="020F0502020204030204"/>
                        </a:defRPr>
                      </a:lvl1pPr>
                      <a:lvl2pPr marL="655808" algn="l" defTabSz="1311615" rtl="0" eaLnBrk="1" latinLnBrk="0" hangingPunct="1">
                        <a:defRPr sz="2600" kern="1200">
                          <a:solidFill>
                            <a:schemeClr val="tx1"/>
                          </a:solidFill>
                          <a:latin typeface="Calibri" panose="020F0502020204030204"/>
                        </a:defRPr>
                      </a:lvl2pPr>
                      <a:lvl3pPr marL="1311615" algn="l" defTabSz="1311615" rtl="0" eaLnBrk="1" latinLnBrk="0" hangingPunct="1">
                        <a:defRPr sz="2600" kern="1200">
                          <a:solidFill>
                            <a:schemeClr val="tx1"/>
                          </a:solidFill>
                          <a:latin typeface="Calibri" panose="020F0502020204030204"/>
                        </a:defRPr>
                      </a:lvl3pPr>
                      <a:lvl4pPr marL="1967423" algn="l" defTabSz="1311615" rtl="0" eaLnBrk="1" latinLnBrk="0" hangingPunct="1">
                        <a:defRPr sz="2600" kern="1200">
                          <a:solidFill>
                            <a:schemeClr val="tx1"/>
                          </a:solidFill>
                          <a:latin typeface="Calibri" panose="020F0502020204030204"/>
                        </a:defRPr>
                      </a:lvl4pPr>
                      <a:lvl5pPr marL="2623231" algn="l" defTabSz="1311615" rtl="0" eaLnBrk="1" latinLnBrk="0" hangingPunct="1">
                        <a:defRPr sz="2600" kern="1200">
                          <a:solidFill>
                            <a:schemeClr val="tx1"/>
                          </a:solidFill>
                          <a:latin typeface="Calibri" panose="020F0502020204030204"/>
                        </a:defRPr>
                      </a:lvl5pPr>
                      <a:lvl6pPr marL="3279038" algn="l" defTabSz="1311615" rtl="0" eaLnBrk="1" latinLnBrk="0" hangingPunct="1">
                        <a:defRPr sz="2600" kern="1200">
                          <a:solidFill>
                            <a:schemeClr val="tx1"/>
                          </a:solidFill>
                          <a:latin typeface="Calibri" panose="020F0502020204030204"/>
                        </a:defRPr>
                      </a:lvl6pPr>
                      <a:lvl7pPr marL="3934846" algn="l" defTabSz="1311615" rtl="0" eaLnBrk="1" latinLnBrk="0" hangingPunct="1">
                        <a:defRPr sz="2600" kern="1200">
                          <a:solidFill>
                            <a:schemeClr val="tx1"/>
                          </a:solidFill>
                          <a:latin typeface="Calibri" panose="020F0502020204030204"/>
                        </a:defRPr>
                      </a:lvl7pPr>
                      <a:lvl8pPr marL="4590654" algn="l" defTabSz="1311615" rtl="0" eaLnBrk="1" latinLnBrk="0" hangingPunct="1">
                        <a:defRPr sz="2600" kern="1200">
                          <a:solidFill>
                            <a:schemeClr val="tx1"/>
                          </a:solidFill>
                          <a:latin typeface="Calibri" panose="020F0502020204030204"/>
                        </a:defRPr>
                      </a:lvl8pPr>
                      <a:lvl9pPr marL="5246461" algn="l" defTabSz="1311615" rtl="0" eaLnBrk="1" latinLnBrk="0" hangingPunct="1">
                        <a:defRPr sz="2600" kern="1200">
                          <a:solidFill>
                            <a:schemeClr val="tx1"/>
                          </a:solidFill>
                          <a:latin typeface="Calibri" panose="020F0502020204030204"/>
                        </a:defRPr>
                      </a:lvl9pPr>
                    </a:lstStyle>
                    <a:p>
                      <a:pPr marR="0" indent="0" algn="ctr" rtl="0">
                        <a:spcBef>
                          <a:spcPts val="0"/>
                        </a:spcBef>
                        <a:spcAft>
                          <a:spcPts val="0"/>
                        </a:spcAft>
                      </a:pPr>
                      <a:r>
                        <a:rPr lang="en-US" sz="1800" b="0" i="0" kern="1400" dirty="0">
                          <a:ln>
                            <a:noFill/>
                          </a:ln>
                          <a:solidFill>
                            <a:schemeClr val="tx1"/>
                          </a:solidFill>
                          <a:effectLst/>
                          <a:latin typeface="Arial" panose="020B0604020202020204" pitchFamily="34" charset="0"/>
                        </a:rPr>
                        <a:t>$281.40</a:t>
                      </a:r>
                    </a:p>
                  </a:txBody>
                  <a:tcPr marL="33488" marR="33488" marT="33488" marB="33488" anchor="ctr">
                    <a:lnL w="6350" cap="flat" cmpd="sng" algn="ctr">
                      <a:solidFill>
                        <a:srgbClr val="202020"/>
                      </a:solidFill>
                      <a:prstDash val="solid"/>
                      <a:round/>
                      <a:headEnd type="none" w="med" len="med"/>
                      <a:tailEnd type="none" w="med" len="med"/>
                    </a:lnL>
                    <a:lnR w="6350" cap="flat" cmpd="sng" algn="ctr">
                      <a:solidFill>
                        <a:srgbClr val="202020"/>
                      </a:solidFill>
                      <a:prstDash val="solid"/>
                      <a:round/>
                      <a:headEnd type="none" w="med" len="med"/>
                      <a:tailEnd type="none" w="med" len="med"/>
                    </a:lnR>
                    <a:lnT w="6350" cap="flat" cmpd="sng" algn="ctr">
                      <a:solidFill>
                        <a:srgbClr val="202020"/>
                      </a:solidFill>
                      <a:prstDash val="solid"/>
                      <a:round/>
                      <a:headEnd type="none" w="med" len="med"/>
                      <a:tailEnd type="none" w="med" len="med"/>
                    </a:lnT>
                    <a:lnB w="6350" cap="flat" cmpd="sng" algn="ctr">
                      <a:solidFill>
                        <a:srgbClr val="20202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11615" rtl="0" eaLnBrk="1" latinLnBrk="0" hangingPunct="1">
                        <a:defRPr sz="2600" kern="1200">
                          <a:solidFill>
                            <a:schemeClr val="tx1"/>
                          </a:solidFill>
                          <a:latin typeface="Calibri" panose="020F0502020204030204"/>
                        </a:defRPr>
                      </a:lvl1pPr>
                      <a:lvl2pPr marL="655808" algn="l" defTabSz="1311615" rtl="0" eaLnBrk="1" latinLnBrk="0" hangingPunct="1">
                        <a:defRPr sz="2600" kern="1200">
                          <a:solidFill>
                            <a:schemeClr val="tx1"/>
                          </a:solidFill>
                          <a:latin typeface="Calibri" panose="020F0502020204030204"/>
                        </a:defRPr>
                      </a:lvl2pPr>
                      <a:lvl3pPr marL="1311615" algn="l" defTabSz="1311615" rtl="0" eaLnBrk="1" latinLnBrk="0" hangingPunct="1">
                        <a:defRPr sz="2600" kern="1200">
                          <a:solidFill>
                            <a:schemeClr val="tx1"/>
                          </a:solidFill>
                          <a:latin typeface="Calibri" panose="020F0502020204030204"/>
                        </a:defRPr>
                      </a:lvl3pPr>
                      <a:lvl4pPr marL="1967423" algn="l" defTabSz="1311615" rtl="0" eaLnBrk="1" latinLnBrk="0" hangingPunct="1">
                        <a:defRPr sz="2600" kern="1200">
                          <a:solidFill>
                            <a:schemeClr val="tx1"/>
                          </a:solidFill>
                          <a:latin typeface="Calibri" panose="020F0502020204030204"/>
                        </a:defRPr>
                      </a:lvl4pPr>
                      <a:lvl5pPr marL="2623231" algn="l" defTabSz="1311615" rtl="0" eaLnBrk="1" latinLnBrk="0" hangingPunct="1">
                        <a:defRPr sz="2600" kern="1200">
                          <a:solidFill>
                            <a:schemeClr val="tx1"/>
                          </a:solidFill>
                          <a:latin typeface="Calibri" panose="020F0502020204030204"/>
                        </a:defRPr>
                      </a:lvl5pPr>
                      <a:lvl6pPr marL="3279038" algn="l" defTabSz="1311615" rtl="0" eaLnBrk="1" latinLnBrk="0" hangingPunct="1">
                        <a:defRPr sz="2600" kern="1200">
                          <a:solidFill>
                            <a:schemeClr val="tx1"/>
                          </a:solidFill>
                          <a:latin typeface="Calibri" panose="020F0502020204030204"/>
                        </a:defRPr>
                      </a:lvl6pPr>
                      <a:lvl7pPr marL="3934846" algn="l" defTabSz="1311615" rtl="0" eaLnBrk="1" latinLnBrk="0" hangingPunct="1">
                        <a:defRPr sz="2600" kern="1200">
                          <a:solidFill>
                            <a:schemeClr val="tx1"/>
                          </a:solidFill>
                          <a:latin typeface="Calibri" panose="020F0502020204030204"/>
                        </a:defRPr>
                      </a:lvl7pPr>
                      <a:lvl8pPr marL="4590654" algn="l" defTabSz="1311615" rtl="0" eaLnBrk="1" latinLnBrk="0" hangingPunct="1">
                        <a:defRPr sz="2600" kern="1200">
                          <a:solidFill>
                            <a:schemeClr val="tx1"/>
                          </a:solidFill>
                          <a:latin typeface="Calibri" panose="020F0502020204030204"/>
                        </a:defRPr>
                      </a:lvl8pPr>
                      <a:lvl9pPr marL="5246461" algn="l" defTabSz="1311615" rtl="0" eaLnBrk="1" latinLnBrk="0" hangingPunct="1">
                        <a:defRPr sz="2600" kern="1200">
                          <a:solidFill>
                            <a:schemeClr val="tx1"/>
                          </a:solidFill>
                          <a:latin typeface="Calibri" panose="020F0502020204030204"/>
                        </a:defRPr>
                      </a:lvl9pPr>
                    </a:lstStyle>
                    <a:p>
                      <a:pPr marR="0" indent="0" algn="ctr" rtl="0">
                        <a:spcBef>
                          <a:spcPts val="0"/>
                        </a:spcBef>
                        <a:spcAft>
                          <a:spcPts val="0"/>
                        </a:spcAft>
                      </a:pPr>
                      <a:r>
                        <a:rPr lang="en-US" sz="1800" b="0" i="0" kern="1400" dirty="0">
                          <a:ln>
                            <a:noFill/>
                          </a:ln>
                          <a:solidFill>
                            <a:schemeClr val="tx1"/>
                          </a:solidFill>
                          <a:effectLst/>
                          <a:latin typeface="Arial" panose="020B0604020202020204" pitchFamily="34" charset="0"/>
                        </a:rPr>
                        <a:t>$0</a:t>
                      </a:r>
                    </a:p>
                  </a:txBody>
                  <a:tcPr marL="33488" marR="33488" marT="33488" marB="33488" anchor="ctr">
                    <a:lnL w="6350" cap="flat" cmpd="sng" algn="ctr">
                      <a:solidFill>
                        <a:srgbClr val="202020"/>
                      </a:solidFill>
                      <a:prstDash val="solid"/>
                      <a:round/>
                      <a:headEnd type="none" w="med" len="med"/>
                      <a:tailEnd type="none" w="med" len="med"/>
                    </a:lnL>
                    <a:lnR w="6350" cap="flat" cmpd="sng" algn="ctr">
                      <a:solidFill>
                        <a:srgbClr val="202020"/>
                      </a:solidFill>
                      <a:prstDash val="solid"/>
                      <a:round/>
                      <a:headEnd type="none" w="med" len="med"/>
                      <a:tailEnd type="none" w="med" len="med"/>
                    </a:lnR>
                    <a:lnT w="6350" cap="flat" cmpd="sng" algn="ctr">
                      <a:solidFill>
                        <a:srgbClr val="202020"/>
                      </a:solidFill>
                      <a:prstDash val="solid"/>
                      <a:round/>
                      <a:headEnd type="none" w="med" len="med"/>
                      <a:tailEnd type="none" w="med" len="med"/>
                    </a:lnT>
                    <a:lnB w="6350" cap="flat" cmpd="sng" algn="ctr">
                      <a:solidFill>
                        <a:srgbClr val="20202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48484">
                <a:tc>
                  <a:txBody>
                    <a:bodyPr/>
                    <a:lstStyle/>
                    <a:p>
                      <a:pPr marR="0" indent="0" algn="l" rtl="0">
                        <a:spcBef>
                          <a:spcPts val="0"/>
                        </a:spcBef>
                        <a:spcAft>
                          <a:spcPts val="0"/>
                        </a:spcAft>
                      </a:pPr>
                      <a:r>
                        <a:rPr lang="en-US" sz="1800" b="0" i="1" kern="1400" dirty="0">
                          <a:ln>
                            <a:noFill/>
                          </a:ln>
                          <a:solidFill>
                            <a:srgbClr val="000000"/>
                          </a:solidFill>
                          <a:effectLst/>
                          <a:latin typeface="Arial" panose="020B0604020202020204" pitchFamily="34" charset="0"/>
                        </a:rPr>
                        <a:t>Annual Cost Differential vs. HYBRID</a:t>
                      </a:r>
                    </a:p>
                  </a:txBody>
                  <a:tcPr marL="33488" marR="33488" marT="33488" marB="33488" anchor="ctr">
                    <a:lnL w="6350" cap="flat" cmpd="sng" algn="ctr">
                      <a:solidFill>
                        <a:srgbClr val="202020"/>
                      </a:solidFill>
                      <a:prstDash val="solid"/>
                      <a:round/>
                      <a:headEnd type="none" w="med" len="med"/>
                      <a:tailEnd type="none" w="med" len="med"/>
                    </a:lnL>
                    <a:lnR w="6350" cap="flat" cmpd="sng" algn="ctr">
                      <a:solidFill>
                        <a:srgbClr val="202020"/>
                      </a:solidFill>
                      <a:prstDash val="solid"/>
                      <a:round/>
                      <a:headEnd type="none" w="med" len="med"/>
                      <a:tailEnd type="none" w="med" len="med"/>
                    </a:lnR>
                    <a:lnT w="6350" cap="flat" cmpd="sng" algn="ctr">
                      <a:solidFill>
                        <a:srgbClr val="202020"/>
                      </a:solidFill>
                      <a:prstDash val="solid"/>
                      <a:round/>
                      <a:headEnd type="none" w="med" len="med"/>
                      <a:tailEnd type="none" w="med" len="med"/>
                    </a:lnT>
                    <a:lnB w="6350" cap="flat" cmpd="sng" algn="ctr">
                      <a:solidFill>
                        <a:srgbClr val="20202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0" indent="0" algn="ctr" rtl="0">
                        <a:spcBef>
                          <a:spcPts val="0"/>
                        </a:spcBef>
                        <a:spcAft>
                          <a:spcPts val="0"/>
                        </a:spcAft>
                      </a:pPr>
                      <a:endParaRPr lang="en-US" sz="1800" b="0" i="0" kern="1400" dirty="0">
                        <a:ln>
                          <a:noFill/>
                        </a:ln>
                        <a:solidFill>
                          <a:schemeClr val="tx1"/>
                        </a:solidFill>
                        <a:effectLst/>
                        <a:latin typeface="Arial" panose="020B0604020202020204" pitchFamily="34" charset="0"/>
                      </a:endParaRPr>
                    </a:p>
                  </a:txBody>
                  <a:tcPr marL="33488" marR="33488" marT="33488" marB="33488" anchor="ctr">
                    <a:lnL w="6350" cap="flat" cmpd="sng" algn="ctr">
                      <a:solidFill>
                        <a:srgbClr val="202020"/>
                      </a:solidFill>
                      <a:prstDash val="solid"/>
                      <a:round/>
                      <a:headEnd type="none" w="med" len="med"/>
                      <a:tailEnd type="none" w="med" len="med"/>
                    </a:lnL>
                    <a:lnR w="6350" cap="flat" cmpd="sng" algn="ctr">
                      <a:solidFill>
                        <a:srgbClr val="202020"/>
                      </a:solidFill>
                      <a:prstDash val="solid"/>
                      <a:round/>
                      <a:headEnd type="none" w="med" len="med"/>
                      <a:tailEnd type="none" w="med" len="med"/>
                    </a:lnR>
                    <a:lnT w="6350" cap="flat" cmpd="sng" algn="ctr">
                      <a:solidFill>
                        <a:srgbClr val="202020"/>
                      </a:solidFill>
                      <a:prstDash val="solid"/>
                      <a:round/>
                      <a:headEnd type="none" w="med" len="med"/>
                      <a:tailEnd type="none" w="med" len="med"/>
                    </a:lnT>
                    <a:lnB w="6350" cap="flat" cmpd="sng" algn="ctr">
                      <a:solidFill>
                        <a:srgbClr val="20202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0" indent="0" algn="l" rtl="0">
                        <a:spcBef>
                          <a:spcPts val="0"/>
                        </a:spcBef>
                        <a:spcAft>
                          <a:spcPts val="0"/>
                        </a:spcAft>
                      </a:pPr>
                      <a:r>
                        <a:rPr lang="en-US" sz="1800" b="0" i="0" kern="1400" dirty="0">
                          <a:ln>
                            <a:noFill/>
                          </a:ln>
                          <a:solidFill>
                            <a:schemeClr val="tx1"/>
                          </a:solidFill>
                          <a:effectLst/>
                          <a:latin typeface="Arial" panose="020B0604020202020204" pitchFamily="34" charset="0"/>
                        </a:rPr>
                        <a:t>Single - $2,219</a:t>
                      </a:r>
                    </a:p>
                    <a:p>
                      <a:pPr marR="0" indent="0" algn="l" rtl="0">
                        <a:spcBef>
                          <a:spcPts val="0"/>
                        </a:spcBef>
                        <a:spcAft>
                          <a:spcPts val="0"/>
                        </a:spcAft>
                      </a:pPr>
                      <a:r>
                        <a:rPr lang="en-US" sz="1800" b="0" i="0" kern="1400" dirty="0">
                          <a:ln>
                            <a:noFill/>
                          </a:ln>
                          <a:solidFill>
                            <a:schemeClr val="tx1"/>
                          </a:solidFill>
                          <a:effectLst/>
                          <a:latin typeface="Arial" panose="020B0604020202020204" pitchFamily="34" charset="0"/>
                        </a:rPr>
                        <a:t>Family- $6,062</a:t>
                      </a:r>
                    </a:p>
                  </a:txBody>
                  <a:tcPr marL="33488" marR="33488" marT="33488" marB="33488" anchor="ctr">
                    <a:lnL w="6350" cap="flat" cmpd="sng" algn="ctr">
                      <a:solidFill>
                        <a:srgbClr val="202020"/>
                      </a:solidFill>
                      <a:prstDash val="solid"/>
                      <a:round/>
                      <a:headEnd type="none" w="med" len="med"/>
                      <a:tailEnd type="none" w="med" len="med"/>
                    </a:lnL>
                    <a:lnR w="6350" cap="flat" cmpd="sng" algn="ctr">
                      <a:solidFill>
                        <a:srgbClr val="202020"/>
                      </a:solidFill>
                      <a:prstDash val="solid"/>
                      <a:round/>
                      <a:headEnd type="none" w="med" len="med"/>
                      <a:tailEnd type="none" w="med" len="med"/>
                    </a:lnR>
                    <a:lnT w="6350" cap="flat" cmpd="sng" algn="ctr">
                      <a:solidFill>
                        <a:srgbClr val="202020"/>
                      </a:solidFill>
                      <a:prstDash val="solid"/>
                      <a:round/>
                      <a:headEnd type="none" w="med" len="med"/>
                      <a:tailEnd type="none" w="med" len="med"/>
                    </a:lnT>
                    <a:lnB w="6350" cap="flat" cmpd="sng" algn="ctr">
                      <a:solidFill>
                        <a:srgbClr val="20202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0" indent="0" algn="l" rtl="0">
                        <a:spcBef>
                          <a:spcPts val="0"/>
                        </a:spcBef>
                        <a:spcAft>
                          <a:spcPts val="0"/>
                        </a:spcAft>
                      </a:pPr>
                      <a:r>
                        <a:rPr lang="en-US" sz="1800" b="0" i="0" kern="1400" dirty="0">
                          <a:ln>
                            <a:noFill/>
                          </a:ln>
                          <a:solidFill>
                            <a:schemeClr val="tx1"/>
                          </a:solidFill>
                          <a:effectLst/>
                          <a:latin typeface="Arial" panose="020B0604020202020204" pitchFamily="34" charset="0"/>
                        </a:rPr>
                        <a:t>Single - $4,728</a:t>
                      </a:r>
                    </a:p>
                    <a:p>
                      <a:pPr marR="0" indent="0" algn="l" rtl="0">
                        <a:spcBef>
                          <a:spcPts val="0"/>
                        </a:spcBef>
                        <a:spcAft>
                          <a:spcPts val="0"/>
                        </a:spcAft>
                      </a:pPr>
                      <a:r>
                        <a:rPr lang="en-US" sz="1800" b="0" i="0" kern="1400" dirty="0">
                          <a:ln>
                            <a:noFill/>
                          </a:ln>
                          <a:solidFill>
                            <a:schemeClr val="tx1"/>
                          </a:solidFill>
                          <a:effectLst/>
                          <a:latin typeface="Arial" panose="020B0604020202020204" pitchFamily="34" charset="0"/>
                        </a:rPr>
                        <a:t>Family - $12,816</a:t>
                      </a:r>
                    </a:p>
                  </a:txBody>
                  <a:tcPr marL="33488" marR="33488" marT="33488" marB="33488" anchor="ctr">
                    <a:lnL w="6350" cap="flat" cmpd="sng" algn="ctr">
                      <a:solidFill>
                        <a:srgbClr val="202020"/>
                      </a:solidFill>
                      <a:prstDash val="solid"/>
                      <a:round/>
                      <a:headEnd type="none" w="med" len="med"/>
                      <a:tailEnd type="none" w="med" len="med"/>
                    </a:lnL>
                    <a:lnR w="6350" cap="flat" cmpd="sng" algn="ctr">
                      <a:solidFill>
                        <a:srgbClr val="202020"/>
                      </a:solidFill>
                      <a:prstDash val="solid"/>
                      <a:round/>
                      <a:headEnd type="none" w="med" len="med"/>
                      <a:tailEnd type="none" w="med" len="med"/>
                    </a:lnR>
                    <a:lnT w="6350" cap="flat" cmpd="sng" algn="ctr">
                      <a:solidFill>
                        <a:srgbClr val="202020"/>
                      </a:solidFill>
                      <a:prstDash val="solid"/>
                      <a:round/>
                      <a:headEnd type="none" w="med" len="med"/>
                      <a:tailEnd type="none" w="med" len="med"/>
                    </a:lnT>
                    <a:lnB w="6350" cap="flat" cmpd="sng" algn="ctr">
                      <a:solidFill>
                        <a:srgbClr val="20202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2257326"/>
                  </a:ext>
                </a:extLst>
              </a:tr>
            </a:tbl>
          </a:graphicData>
        </a:graphic>
      </p:graphicFrame>
      <p:sp>
        <p:nvSpPr>
          <p:cNvPr id="5" name="TextBox 4">
            <a:extLst>
              <a:ext uri="{FF2B5EF4-FFF2-40B4-BE49-F238E27FC236}">
                <a16:creationId xmlns:a16="http://schemas.microsoft.com/office/drawing/2014/main" id="{17D88A39-AE3D-05AB-54CB-8E1B0BD39319}"/>
              </a:ext>
            </a:extLst>
          </p:cNvPr>
          <p:cNvSpPr txBox="1"/>
          <p:nvPr/>
        </p:nvSpPr>
        <p:spPr>
          <a:xfrm>
            <a:off x="1886964" y="5197688"/>
            <a:ext cx="8231805" cy="923330"/>
          </a:xfrm>
          <a:prstGeom prst="rect">
            <a:avLst/>
          </a:prstGeom>
          <a:noFill/>
        </p:spPr>
        <p:txBody>
          <a:bodyPr wrap="none" rtlCol="0">
            <a:spAutoFit/>
          </a:bodyPr>
          <a:lstStyle/>
          <a:p>
            <a:r>
              <a:rPr lang="en-US" b="1" dirty="0">
                <a:solidFill>
                  <a:srgbClr val="FF0000"/>
                </a:solidFill>
              </a:rPr>
              <a:t>	    </a:t>
            </a:r>
            <a:r>
              <a:rPr lang="en-US" b="1" u="sng" dirty="0">
                <a:solidFill>
                  <a:srgbClr val="FF0000"/>
                </a:solidFill>
              </a:rPr>
              <a:t>For employees enrolled in the HDHP Plans:</a:t>
            </a:r>
          </a:p>
          <a:p>
            <a:pPr marL="285750" indent="-285750">
              <a:buFont typeface="Arial" panose="020B0604020202020204" pitchFamily="34" charset="0"/>
              <a:buChar char="•"/>
            </a:pPr>
            <a:r>
              <a:rPr lang="en-US" dirty="0">
                <a:solidFill>
                  <a:srgbClr val="FF0000"/>
                </a:solidFill>
              </a:rPr>
              <a:t>Heritage will contribute $250 Single Tier / $500 for all other tiers to an HSA</a:t>
            </a:r>
          </a:p>
          <a:p>
            <a:pPr marL="285750" indent="-285750">
              <a:buFont typeface="Arial" panose="020B0604020202020204" pitchFamily="34" charset="0"/>
              <a:buChar char="•"/>
            </a:pPr>
            <a:r>
              <a:rPr lang="en-US" dirty="0">
                <a:solidFill>
                  <a:srgbClr val="FF0000"/>
                </a:solidFill>
              </a:rPr>
              <a:t>Heritage HSA Contributions will be made on a quarterly basis  </a:t>
            </a:r>
          </a:p>
        </p:txBody>
      </p:sp>
      <p:pic>
        <p:nvPicPr>
          <p:cNvPr id="8" name="Audio 7">
            <a:hlinkClick r:id="" action="ppaction://media"/>
            <a:extLst>
              <a:ext uri="{FF2B5EF4-FFF2-40B4-BE49-F238E27FC236}">
                <a16:creationId xmlns:a16="http://schemas.microsoft.com/office/drawing/2014/main" id="{215257F7-BEE6-EB7F-36D5-10F8F65FE51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11830112"/>
      </p:ext>
    </p:extLst>
  </p:cSld>
  <p:clrMapOvr>
    <a:masterClrMapping/>
  </p:clrMapOvr>
  <mc:AlternateContent xmlns:mc="http://schemas.openxmlformats.org/markup-compatibility/2006" xmlns:p14="http://schemas.microsoft.com/office/powerpoint/2010/main">
    <mc:Choice Requires="p14">
      <p:transition spd="slow" p14:dur="2000" advTm="132548"/>
    </mc:Choice>
    <mc:Fallback xmlns="">
      <p:transition spd="slow" advTm="132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Blank">
  <a:themeElements>
    <a:clrScheme name="Brown &amp; Brown Retail">
      <a:dk1>
        <a:srgbClr val="002855"/>
      </a:dk1>
      <a:lt1>
        <a:srgbClr val="FFFFFF"/>
      </a:lt1>
      <a:dk2>
        <a:srgbClr val="000000"/>
      </a:dk2>
      <a:lt2>
        <a:srgbClr val="73A641"/>
      </a:lt2>
      <a:accent1>
        <a:srgbClr val="194F90"/>
      </a:accent1>
      <a:accent2>
        <a:srgbClr val="7BA5DE"/>
      </a:accent2>
      <a:accent3>
        <a:srgbClr val="BA2031"/>
      </a:accent3>
      <a:accent4>
        <a:srgbClr val="F9B746"/>
      </a:accent4>
      <a:accent5>
        <a:srgbClr val="C7C8CA"/>
      </a:accent5>
      <a:accent6>
        <a:srgbClr val="6D6E71"/>
      </a:accent6>
      <a:hlink>
        <a:srgbClr val="194F90"/>
      </a:hlink>
      <a:folHlink>
        <a:srgbClr val="194F9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eft Align without Line">
  <a:themeElements>
    <a:clrScheme name="Brown &amp; Brown Retail">
      <a:dk1>
        <a:srgbClr val="002855"/>
      </a:dk1>
      <a:lt1>
        <a:srgbClr val="FFFFFF"/>
      </a:lt1>
      <a:dk2>
        <a:srgbClr val="000000"/>
      </a:dk2>
      <a:lt2>
        <a:srgbClr val="73A641"/>
      </a:lt2>
      <a:accent1>
        <a:srgbClr val="194F90"/>
      </a:accent1>
      <a:accent2>
        <a:srgbClr val="7BA5DE"/>
      </a:accent2>
      <a:accent3>
        <a:srgbClr val="BA2031"/>
      </a:accent3>
      <a:accent4>
        <a:srgbClr val="F9B746"/>
      </a:accent4>
      <a:accent5>
        <a:srgbClr val="C7C8CA"/>
      </a:accent5>
      <a:accent6>
        <a:srgbClr val="6D6E71"/>
      </a:accent6>
      <a:hlink>
        <a:srgbClr val="194F90"/>
      </a:hlink>
      <a:folHlink>
        <a:srgbClr val="194F9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eft Align with Line">
  <a:themeElements>
    <a:clrScheme name="Brown &amp; Brown Retail">
      <a:dk1>
        <a:srgbClr val="002855"/>
      </a:dk1>
      <a:lt1>
        <a:srgbClr val="FFFFFF"/>
      </a:lt1>
      <a:dk2>
        <a:srgbClr val="000000"/>
      </a:dk2>
      <a:lt2>
        <a:srgbClr val="73A641"/>
      </a:lt2>
      <a:accent1>
        <a:srgbClr val="194F90"/>
      </a:accent1>
      <a:accent2>
        <a:srgbClr val="7BA5DE"/>
      </a:accent2>
      <a:accent3>
        <a:srgbClr val="BA2031"/>
      </a:accent3>
      <a:accent4>
        <a:srgbClr val="F9B746"/>
      </a:accent4>
      <a:accent5>
        <a:srgbClr val="C7C8CA"/>
      </a:accent5>
      <a:accent6>
        <a:srgbClr val="6D6E71"/>
      </a:accent6>
      <a:hlink>
        <a:srgbClr val="194F90"/>
      </a:hlink>
      <a:folHlink>
        <a:srgbClr val="194F9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Left Align with Line">
  <a:themeElements>
    <a:clrScheme name="Brown &amp; Brown Retail">
      <a:dk1>
        <a:srgbClr val="002855"/>
      </a:dk1>
      <a:lt1>
        <a:srgbClr val="FFFFFF"/>
      </a:lt1>
      <a:dk2>
        <a:srgbClr val="000000"/>
      </a:dk2>
      <a:lt2>
        <a:srgbClr val="73A641"/>
      </a:lt2>
      <a:accent1>
        <a:srgbClr val="194F90"/>
      </a:accent1>
      <a:accent2>
        <a:srgbClr val="7BA5DE"/>
      </a:accent2>
      <a:accent3>
        <a:srgbClr val="BA2031"/>
      </a:accent3>
      <a:accent4>
        <a:srgbClr val="F9B746"/>
      </a:accent4>
      <a:accent5>
        <a:srgbClr val="C7C8CA"/>
      </a:accent5>
      <a:accent6>
        <a:srgbClr val="6D6E71"/>
      </a:accent6>
      <a:hlink>
        <a:srgbClr val="194F90"/>
      </a:hlink>
      <a:folHlink>
        <a:srgbClr val="194F9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Left Align with Line">
  <a:themeElements>
    <a:clrScheme name="Brown &amp; Brown Retail">
      <a:dk1>
        <a:srgbClr val="002855"/>
      </a:dk1>
      <a:lt1>
        <a:srgbClr val="FFFFFF"/>
      </a:lt1>
      <a:dk2>
        <a:srgbClr val="000000"/>
      </a:dk2>
      <a:lt2>
        <a:srgbClr val="73A641"/>
      </a:lt2>
      <a:accent1>
        <a:srgbClr val="194F90"/>
      </a:accent1>
      <a:accent2>
        <a:srgbClr val="7BA5DE"/>
      </a:accent2>
      <a:accent3>
        <a:srgbClr val="BA2031"/>
      </a:accent3>
      <a:accent4>
        <a:srgbClr val="F9B746"/>
      </a:accent4>
      <a:accent5>
        <a:srgbClr val="C7C8CA"/>
      </a:accent5>
      <a:accent6>
        <a:srgbClr val="6D6E71"/>
      </a:accent6>
      <a:hlink>
        <a:srgbClr val="194F90"/>
      </a:hlink>
      <a:folHlink>
        <a:srgbClr val="194F9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2 Large Group Renewal Presentation-New template 1.31.22  -  Read-Only" id="{BAEAA1D6-ED9E-432F-B689-5831AFED3325}" vid="{5F811B1E-E4FF-45EF-87D4-C6991EDCA8C0}"/>
    </a:ext>
  </a:extLst>
</a:theme>
</file>

<file path=ppt/theme/theme6.xml><?xml version="1.0" encoding="utf-8"?>
<a:theme xmlns:a="http://schemas.openxmlformats.org/drawingml/2006/main" name="1_Blank">
  <a:themeElements>
    <a:clrScheme name="Brown &amp; Brown - One Brand">
      <a:dk1>
        <a:srgbClr val="002855"/>
      </a:dk1>
      <a:lt1>
        <a:srgbClr val="FFFFFF"/>
      </a:lt1>
      <a:dk2>
        <a:srgbClr val="000000"/>
      </a:dk2>
      <a:lt2>
        <a:srgbClr val="5FAF4A"/>
      </a:lt2>
      <a:accent1>
        <a:srgbClr val="0066CC"/>
      </a:accent1>
      <a:accent2>
        <a:srgbClr val="6AC6FF"/>
      </a:accent2>
      <a:accent3>
        <a:srgbClr val="BA2031"/>
      </a:accent3>
      <a:accent4>
        <a:srgbClr val="014421"/>
      </a:accent4>
      <a:accent5>
        <a:srgbClr val="C7C8CA"/>
      </a:accent5>
      <a:accent6>
        <a:srgbClr val="6D6E71"/>
      </a:accent6>
      <a:hlink>
        <a:srgbClr val="194F90"/>
      </a:hlink>
      <a:folHlink>
        <a:srgbClr val="194F9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Left Align without Line">
  <a:themeElements>
    <a:clrScheme name="Brown &amp; Brown - One Brand">
      <a:dk1>
        <a:srgbClr val="002855"/>
      </a:dk1>
      <a:lt1>
        <a:srgbClr val="FFFFFF"/>
      </a:lt1>
      <a:dk2>
        <a:srgbClr val="000000"/>
      </a:dk2>
      <a:lt2>
        <a:srgbClr val="5FAF4A"/>
      </a:lt2>
      <a:accent1>
        <a:srgbClr val="0066CC"/>
      </a:accent1>
      <a:accent2>
        <a:srgbClr val="6AC6FF"/>
      </a:accent2>
      <a:accent3>
        <a:srgbClr val="BA2031"/>
      </a:accent3>
      <a:accent4>
        <a:srgbClr val="014421"/>
      </a:accent4>
      <a:accent5>
        <a:srgbClr val="C7C8CA"/>
      </a:accent5>
      <a:accent6>
        <a:srgbClr val="6D6E71"/>
      </a:accent6>
      <a:hlink>
        <a:srgbClr val="194F90"/>
      </a:hlink>
      <a:folHlink>
        <a:srgbClr val="194F9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2C91D2C167C3B4CAE5E11C2EF592B96" ma:contentTypeVersion="19" ma:contentTypeDescription="Create a new document." ma:contentTypeScope="" ma:versionID="266a39b2a4993218f4d99b629643a4c3">
  <xsd:schema xmlns:xsd="http://www.w3.org/2001/XMLSchema" xmlns:xs="http://www.w3.org/2001/XMLSchema" xmlns:p="http://schemas.microsoft.com/office/2006/metadata/properties" xmlns:ns1="http://schemas.microsoft.com/sharepoint/v3" xmlns:ns2="af3b673e-7d18-4869-ba9b-1de9777a42fc" xmlns:ns3="2cb440fd-bd81-4f72-b9f1-e5aba8d9727e" targetNamespace="http://schemas.microsoft.com/office/2006/metadata/properties" ma:root="true" ma:fieldsID="d777babc830303e3f2363c8b4bf408e8" ns1:_="" ns2:_="" ns3:_="">
    <xsd:import namespace="http://schemas.microsoft.com/sharepoint/v3"/>
    <xsd:import namespace="af3b673e-7d18-4869-ba9b-1de9777a42fc"/>
    <xsd:import namespace="2cb440fd-bd81-4f72-b9f1-e5aba8d9727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1:_ip_UnifiedCompliancePolicyProperties" minOccurs="0"/>
                <xsd:element ref="ns1:_ip_UnifiedCompliancePolicyUIAc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f3b673e-7d18-4869-ba9b-1de9777a42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9c8cf1c0-73f6-4b47-a830-15ce2263149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cb440fd-bd81-4f72-b9f1-e5aba8d9727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a5dd1190-e83a-4d59-bb36-33c6886ff3bb}" ma:internalName="TaxCatchAll" ma:showField="CatchAllData" ma:web="2cb440fd-bd81-4f72-b9f1-e5aba8d9727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2cb440fd-bd81-4f72-b9f1-e5aba8d9727e" xsi:nil="true"/>
    <_ip_UnifiedCompliancePolicyUIAction xmlns="http://schemas.microsoft.com/sharepoint/v3" xsi:nil="true"/>
    <_ip_UnifiedCompliancePolicyProperties xmlns="http://schemas.microsoft.com/sharepoint/v3" xsi:nil="true"/>
    <lcf76f155ced4ddcb4097134ff3c332f xmlns="af3b673e-7d18-4869-ba9b-1de9777a42fc">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184D3B9-62E0-43DB-B569-2D9A65AA2C0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f3b673e-7d18-4869-ba9b-1de9777a42fc"/>
    <ds:schemaRef ds:uri="2cb440fd-bd81-4f72-b9f1-e5aba8d972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5E385DA-ED4A-441C-AF98-C61B9EA93B7A}">
  <ds:schemaRefs>
    <ds:schemaRef ds:uri="http://schemas.microsoft.com/sharepoint/v3"/>
    <ds:schemaRef ds:uri="http://schemas.microsoft.com/office/2006/metadata/properties"/>
    <ds:schemaRef ds:uri="http://purl.org/dc/elements/1.1/"/>
    <ds:schemaRef ds:uri="http://schemas.openxmlformats.org/package/2006/metadata/core-properties"/>
    <ds:schemaRef ds:uri="http://purl.org/dc/terms/"/>
    <ds:schemaRef ds:uri="2cb440fd-bd81-4f72-b9f1-e5aba8d9727e"/>
    <ds:schemaRef ds:uri="http://purl.org/dc/dcmitype/"/>
    <ds:schemaRef ds:uri="http://schemas.microsoft.com/office/2006/documentManagement/types"/>
    <ds:schemaRef ds:uri="http://schemas.microsoft.com/office/infopath/2007/PartnerControls"/>
    <ds:schemaRef ds:uri="af3b673e-7d18-4869-ba9b-1de9777a42fc"/>
    <ds:schemaRef ds:uri="http://www.w3.org/XML/1998/namespace"/>
  </ds:schemaRefs>
</ds:datastoreItem>
</file>

<file path=customXml/itemProps3.xml><?xml version="1.0" encoding="utf-8"?>
<ds:datastoreItem xmlns:ds="http://schemas.openxmlformats.org/officeDocument/2006/customXml" ds:itemID="{660B3929-C127-4609-9948-0340ABA7E3A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582</TotalTime>
  <Words>3242</Words>
  <Application>Microsoft Office PowerPoint</Application>
  <PresentationFormat>Widescreen</PresentationFormat>
  <Paragraphs>454</Paragraphs>
  <Slides>27</Slides>
  <Notes>0</Notes>
  <HiddenSlides>0</HiddenSlides>
  <MMClips>26</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27</vt:i4>
      </vt:variant>
    </vt:vector>
  </HeadingPairs>
  <TitlesOfParts>
    <vt:vector size="44" baseType="lpstr">
      <vt:lpstr>Aptos</vt:lpstr>
      <vt:lpstr>Arial</vt:lpstr>
      <vt:lpstr>Calibri</vt:lpstr>
      <vt:lpstr>Cambria</vt:lpstr>
      <vt:lpstr>Courier New</vt:lpstr>
      <vt:lpstr>Effra</vt:lpstr>
      <vt:lpstr>Montserrat-Bold</vt:lpstr>
      <vt:lpstr>Montserrat-Regular</vt:lpstr>
      <vt:lpstr>Tahoma</vt:lpstr>
      <vt:lpstr>Wingdings</vt:lpstr>
      <vt:lpstr>Blank</vt:lpstr>
      <vt:lpstr>Left Align without Line</vt:lpstr>
      <vt:lpstr>Left Align with Line</vt:lpstr>
      <vt:lpstr>1_Left Align with Line</vt:lpstr>
      <vt:lpstr>Left Align with Line</vt:lpstr>
      <vt:lpstr>1_Blank</vt:lpstr>
      <vt:lpstr>1_Left Align without Line</vt:lpstr>
      <vt:lpstr>PowerPoint Presentation</vt:lpstr>
      <vt:lpstr>Presentation Agenda</vt:lpstr>
      <vt:lpstr>2026 Open Enrollment Summary</vt:lpstr>
      <vt:lpstr>2026 Open Enrollment Summary</vt:lpstr>
      <vt:lpstr>2026 Open Enrollment Summary</vt:lpstr>
      <vt:lpstr>PowerPoint Presentation</vt:lpstr>
      <vt:lpstr>2026 Medical Plans </vt:lpstr>
      <vt:lpstr>Preventive Services</vt:lpstr>
      <vt:lpstr>2026 Employee Per Pay Period Contribution</vt:lpstr>
      <vt:lpstr>Plan Consideration</vt:lpstr>
      <vt:lpstr>PowerPoint Presentation</vt:lpstr>
      <vt:lpstr>HSA Overview</vt:lpstr>
      <vt:lpstr>HSA Contribution Rules</vt:lpstr>
      <vt:lpstr>HSA Distributions</vt:lpstr>
      <vt:lpstr>HSA- P&amp;A Group</vt:lpstr>
      <vt:lpstr>Limited Purpose Flexible Spending Account</vt:lpstr>
      <vt:lpstr>Medical Flexible Spending Account</vt:lpstr>
      <vt:lpstr>Dependent Flexible Spending Account </vt:lpstr>
      <vt:lpstr>PowerPoint Presentation</vt:lpstr>
      <vt:lpstr>2026 Guardian Dental Plan Options</vt:lpstr>
      <vt:lpstr>2026 Vision Plan Options- Guardian</vt:lpstr>
      <vt:lpstr>PowerPoint Presentation</vt:lpstr>
      <vt:lpstr>Voluntary Short-Term and Long-Term Disability</vt:lpstr>
      <vt:lpstr>Voluntary Accident, Critical Illness &amp; Hospital Indemnity Programs- Guardian</vt:lpstr>
      <vt:lpstr>Reminders</vt:lpstr>
      <vt:lpstr>Next Steps</vt:lpstr>
      <vt:lpstr>Disclosure Statement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Tanya Stevens</dc:creator>
  <cp:lastModifiedBy>Mariano, Nicole</cp:lastModifiedBy>
  <cp:revision>4</cp:revision>
  <dcterms:created xsi:type="dcterms:W3CDTF">2022-11-02T19:01:36Z</dcterms:created>
  <dcterms:modified xsi:type="dcterms:W3CDTF">2025-11-03T14:36:57Z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0x010100C2C91D2C167C3B4CAE5E11C2EF592B96</vt:lpwstr>
  </property>
</Properties>
</file>